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8" r:id="rId2"/>
    <p:sldId id="264" r:id="rId3"/>
    <p:sldId id="258" r:id="rId4"/>
    <p:sldId id="259" r:id="rId5"/>
    <p:sldId id="257" r:id="rId6"/>
    <p:sldId id="260" r:id="rId7"/>
    <p:sldId id="271" r:id="rId8"/>
    <p:sldId id="269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6670296157327"/>
          <c:y val="0.29924433814812051"/>
          <c:w val="0.83776817256512703"/>
          <c:h val="0.52304190464416855"/>
        </c:manualLayout>
      </c:layout>
      <c:barChart>
        <c:barDir val="col"/>
        <c:grouping val="stacked"/>
        <c:varyColors val="0"/>
        <c:ser>
          <c:idx val="1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Sheet1!$A$1:$A$6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Sheet1!$B$1:$B$6</c:f>
              <c:numCache>
                <c:formatCode>#,##0</c:formatCode>
                <c:ptCount val="6"/>
                <c:pt idx="0">
                  <c:v>6047</c:v>
                </c:pt>
                <c:pt idx="1">
                  <c:v>7005</c:v>
                </c:pt>
                <c:pt idx="2">
                  <c:v>13637</c:v>
                </c:pt>
                <c:pt idx="3">
                  <c:v>29446</c:v>
                </c:pt>
                <c:pt idx="4">
                  <c:v>33506</c:v>
                </c:pt>
                <c:pt idx="5">
                  <c:v>37617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25"/>
        <c:axId val="85465344"/>
        <c:axId val="854712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shade val="85000"/>
                          <a:satMod val="130000"/>
                        </a:schemeClr>
                      </a:gs>
                      <a:gs pos="34000">
                        <a:schemeClr val="accent1">
                          <a:shade val="87000"/>
                          <a:satMod val="125000"/>
                        </a:schemeClr>
                      </a:gs>
                      <a:gs pos="70000">
                        <a:schemeClr val="accent1">
                          <a:tint val="100000"/>
                          <a:shade val="90000"/>
                          <a:satMod val="130000"/>
                        </a:schemeClr>
                      </a:gs>
                      <a:gs pos="100000">
                        <a:schemeClr val="accent1">
                          <a:tint val="100000"/>
                          <a:shade val="100000"/>
                          <a:satMod val="110000"/>
                        </a:schemeClr>
                      </a:gs>
                    </a:gsLst>
                    <a:path path="circle">
                      <a:fillToRect l="100000" t="100000" r="100000" b="100000"/>
                    </a:path>
                  </a:gradFill>
                  <a:ln>
                    <a:noFill/>
                  </a:ln>
                  <a:effectLst>
                    <a:outerShdw dir="1080000" algn="br" rotWithShape="0">
                      <a:srgbClr val="000000">
                        <a:alpha val="60000"/>
                      </a:srgbClr>
                    </a:outerShdw>
                  </a:effectLst>
                  <a:scene3d>
                    <a:camera prst="orthographicFront"/>
                    <a:lightRig rig="threePt" dir="t">
                      <a:rot lat="0" lon="0" rev="19800000"/>
                    </a:lightRig>
                  </a:scene3d>
                  <a:sp3d prstMaterial="flat">
                    <a:bevelT w="101600"/>
                  </a:sp3d>
                </c:spPr>
                <c:invertIfNegative val="0"/>
                <c:dPt>
                  <c:idx val="5"/>
                  <c:invertIfNegative val="0"/>
                  <c:bubble3D val="0"/>
                  <c:spPr>
                    <a:pattFill prst="dkUpDiag">
                      <a:fgClr>
                        <a:schemeClr val="lt1"/>
                      </a:fgClr>
                      <a:bgClr>
                        <a:schemeClr val="accent1"/>
                      </a:bgClr>
                    </a:pattFill>
                    <a:ln>
                      <a:noFill/>
                    </a:ln>
                    <a:effectLst>
                      <a:outerShdw dir="1080000" algn="br" rotWithShape="0">
                        <a:srgbClr val="000000">
                          <a:alpha val="60000"/>
                        </a:srgbClr>
                      </a:outerShdw>
                    </a:effectLst>
                    <a:scene3d>
                      <a:camera prst="orthographicFront"/>
                      <a:lightRig rig="threePt" dir="t">
                        <a:rot lat="0" lon="0" rev="19800000"/>
                      </a:lightRig>
                    </a:scene3d>
                    <a:sp3d prstMaterial="flat">
                      <a:bevelT w="101600"/>
                    </a:sp3d>
                  </c:spPr>
                </c:dPt>
                <c:dLbls>
                  <c:dLbl>
                    <c:idx val="5"/>
                    <c:layout>
                      <c:manualLayout>
                        <c:x val="1.4464811100956636E-3"/>
                        <c:y val="-0.17153725689535257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19.503</a:t>
                          </a:r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546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es-ES"/>
          </a:p>
        </c:txPr>
        <c:crossAx val="85471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471232"/>
        <c:scaling>
          <c:orientation val="minMax"/>
          <c:max val="35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546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6670296157327"/>
          <c:y val="0.29924433814812051"/>
          <c:w val="0.83776817256512703"/>
          <c:h val="0.523041904644168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Sheet1!$A$1:$A$5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dir="1080000" algn="br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>
                <a:rot lat="0" lon="0" rev="19800000"/>
              </a:lightRig>
            </a:scene3d>
            <a:sp3d prstMaterial="flat">
              <a:bevelT w="101600"/>
            </a:sp3d>
          </c:spPr>
          <c:invertIfNegative val="0"/>
          <c:dPt>
            <c:idx val="5"/>
            <c:invertIfNegative val="0"/>
            <c:bubble3D val="0"/>
          </c:dPt>
          <c:dLbls>
            <c:dLbl>
              <c:idx val="5"/>
              <c:layout>
                <c:manualLayout>
                  <c:x val="1.4464811100956636E-3"/>
                  <c:y val="-3.38242478385201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2.478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Sheet1!$A$1:$A$5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Sheet1!$B$1:$B$5</c:f>
              <c:numCache>
                <c:formatCode>General</c:formatCode>
                <c:ptCount val="5"/>
                <c:pt idx="0">
                  <c:v>584</c:v>
                </c:pt>
                <c:pt idx="1">
                  <c:v>1136</c:v>
                </c:pt>
                <c:pt idx="2">
                  <c:v>2454</c:v>
                </c:pt>
                <c:pt idx="3">
                  <c:v>2793</c:v>
                </c:pt>
                <c:pt idx="4" formatCode="#,##0">
                  <c:v>3134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25"/>
        <c:axId val="85585280"/>
        <c:axId val="85587072"/>
      </c:barChart>
      <c:catAx>
        <c:axId val="8558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es-ES"/>
          </a:p>
        </c:txPr>
        <c:crossAx val="85587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587072"/>
        <c:scaling>
          <c:orientation val="minMax"/>
          <c:max val="4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558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78567782002079"/>
          <c:y val="7.2716361934977533E-2"/>
          <c:w val="0.82265025796260594"/>
          <c:h val="0.7517060308719373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23"/>
            <c:marker>
              <c:symbol val="diamond"/>
              <c:size val="13"/>
            </c:marker>
            <c:bubble3D val="0"/>
          </c:dPt>
          <c:dLbls>
            <c:dLbl>
              <c:idx val="0"/>
              <c:layout>
                <c:manualLayout>
                  <c:x val="-4.2645408527090346E-2"/>
                  <c:y val="-3.1659542679355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958146043127342E-2"/>
                  <c:y val="-3.8092477565426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326942067868596E-2"/>
                  <c:y val="-5.2844985285930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545233444352615E-4"/>
                  <c:y val="6.31783930234518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376656441807149E-2"/>
                  <c:y val="-3.12158707434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870380242425302E-4"/>
                  <c:y val="1.4860642419697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0401663194104994"/>
                  <c:y val="-5.6216581778219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7050151925817924E-3"/>
                  <c:y val="4.8663110659554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0028470202819122"/>
                  <c:y val="-2.4896753497210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476585125548077E-2"/>
                  <c:y val="3.1789386541736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9340212036547193E-2"/>
                  <c:y val="-4.8727081157866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055181777368027E-2"/>
                  <c:y val="5.2040376673345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9.8068834887494266E-2"/>
                  <c:y val="-5.3495141064356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0342467770706857E-2"/>
                  <c:y val="4.3786865351508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9.6813807695611279E-2"/>
                  <c:y val="-3.1238675810685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737541304639233E-2"/>
                  <c:y val="5.7645885662141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9.6637653704995496E-2"/>
                  <c:y val="-4.59039125485658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3341229093472297E-2"/>
                  <c:y val="5.6742020150707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8.3406170899383167E-2"/>
                  <c:y val="-3.215326578801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5644445320423885E-2"/>
                  <c:y val="5.973715651135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8.6755560413259727E-2"/>
                  <c:y val="-3.10633213859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2646151000897976E-2"/>
                  <c:y val="4.0945082773907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8.9384547556951729E-2"/>
                  <c:y val="-2.9239131317335663E-2"/>
                </c:manualLayout>
              </c:layout>
              <c:spPr>
                <a:noFill/>
                <a:ln w="9525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50" baseline="0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9.2161115820566825E-2"/>
                  <c:y val="-2.3395257411005444E-2"/>
                </c:manualLayout>
              </c:layout>
              <c:spPr>
                <a:noFill/>
                <a:ln w="25400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50" baseline="0">
                      <a:solidFill>
                        <a:schemeClr val="dk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9.4467265112075843E-2"/>
                  <c:y val="-3.8681027619507112E-2"/>
                </c:manualLayout>
              </c:layout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250" baseline="0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9.1969457459261342E-2"/>
                  <c:y val="-3.0239110377603205E-2"/>
                </c:manualLayout>
              </c:layout>
              <c:tx>
                <c:rich>
                  <a:bodyPr/>
                  <a:lstStyle/>
                  <a:p>
                    <a:r>
                      <a:rPr lang="en-US" sz="1250" baseline="0" dirty="0" smtClean="0">
                        <a:solidFill>
                          <a:schemeClr val="tx1"/>
                        </a:solidFill>
                      </a:rPr>
                      <a:t>207572</a:t>
                    </a:r>
                    <a:endParaRPr lang="en-US" sz="1250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8.0703794940926152E-2"/>
                  <c:y val="-3.5277039070549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8.2095239681286847E-2"/>
                  <c:y val="-4.070427585063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50" baseline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Sheet1!$B$1:$AA$1</c:f>
              <c:numCache>
                <c:formatCode>General</c:formatCode>
                <c:ptCount val="26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Sheet1!$B$2:$AA$2</c:f>
              <c:numCache>
                <c:formatCode>#,##0</c:formatCode>
                <c:ptCount val="26"/>
                <c:pt idx="0">
                  <c:v>102</c:v>
                </c:pt>
                <c:pt idx="1">
                  <c:v>350</c:v>
                </c:pt>
                <c:pt idx="2">
                  <c:v>2440</c:v>
                </c:pt>
                <c:pt idx="3">
                  <c:v>4130</c:v>
                </c:pt>
                <c:pt idx="4">
                  <c:v>8500</c:v>
                </c:pt>
                <c:pt idx="5">
                  <c:v>12194</c:v>
                </c:pt>
                <c:pt idx="6">
                  <c:v>18047</c:v>
                </c:pt>
                <c:pt idx="7">
                  <c:v>23099</c:v>
                </c:pt>
                <c:pt idx="8">
                  <c:v>27768</c:v>
                </c:pt>
                <c:pt idx="9">
                  <c:v>32851</c:v>
                </c:pt>
                <c:pt idx="10">
                  <c:v>36746</c:v>
                </c:pt>
                <c:pt idx="11">
                  <c:v>39732</c:v>
                </c:pt>
                <c:pt idx="12">
                  <c:v>42440</c:v>
                </c:pt>
                <c:pt idx="13">
                  <c:v>46607</c:v>
                </c:pt>
                <c:pt idx="14">
                  <c:v>50705</c:v>
                </c:pt>
                <c:pt idx="15">
                  <c:v>54392</c:v>
                </c:pt>
                <c:pt idx="16">
                  <c:v>58151</c:v>
                </c:pt>
                <c:pt idx="17">
                  <c:v>65438</c:v>
                </c:pt>
                <c:pt idx="18">
                  <c:v>72157</c:v>
                </c:pt>
                <c:pt idx="19">
                  <c:v>80314</c:v>
                </c:pt>
                <c:pt idx="20">
                  <c:v>86361</c:v>
                </c:pt>
                <c:pt idx="21">
                  <c:v>93366</c:v>
                </c:pt>
                <c:pt idx="22">
                  <c:v>107003</c:v>
                </c:pt>
                <c:pt idx="23">
                  <c:v>136449</c:v>
                </c:pt>
                <c:pt idx="24">
                  <c:v>169955</c:v>
                </c:pt>
                <c:pt idx="25">
                  <c:v>207572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15360"/>
        <c:axId val="98416896"/>
      </c:lineChart>
      <c:catAx>
        <c:axId val="9841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100"/>
            </a:pPr>
            <a:endParaRPr lang="es-ES"/>
          </a:p>
        </c:txPr>
        <c:crossAx val="98416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416896"/>
        <c:scaling>
          <c:orientation val="minMax"/>
          <c:max val="22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98415360"/>
        <c:crosses val="autoZero"/>
        <c:crossBetween val="between"/>
        <c:majorUnit val="20000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j-lt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numRef>
              <c:f>Hoja1!$A$2:$A$6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34</c:v>
                </c:pt>
                <c:pt idx="1">
                  <c:v>35</c:v>
                </c:pt>
                <c:pt idx="2">
                  <c:v>63</c:v>
                </c:pt>
                <c:pt idx="3">
                  <c:v>80</c:v>
                </c:pt>
                <c:pt idx="4">
                  <c:v>81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invertIfNegative val="0"/>
          <c:cat>
            <c:numRef>
              <c:f>Hoja1!$A$2:$A$6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Hoja1!$C$2:$C$6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Columna3</c:v>
                </c:pt>
              </c:strCache>
            </c:strRef>
          </c:tx>
          <c:invertIfNegative val="0"/>
          <c:cat>
            <c:numRef>
              <c:f>Hoja1!$A$2:$A$6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Hoja1!$D$2:$D$6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6519296"/>
        <c:axId val="96520832"/>
      </c:barChart>
      <c:catAx>
        <c:axId val="9651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520832"/>
        <c:crosses val="autoZero"/>
        <c:auto val="1"/>
        <c:lblAlgn val="ctr"/>
        <c:lblOffset val="100"/>
        <c:noMultiLvlLbl val="0"/>
      </c:catAx>
      <c:valAx>
        <c:axId val="9652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651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090669696196452E-2"/>
          <c:y val="0.11511001327705067"/>
          <c:w val="0.91905877907940614"/>
          <c:h val="0.698815673639918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España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España</c:v>
                </c:pt>
              </c:strCache>
            </c:strRef>
          </c:cat>
          <c:val>
            <c:numRef>
              <c:f>Sheet1!$C$2:$C$2</c:f>
              <c:numCache>
                <c:formatCode>0.00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España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6633600"/>
        <c:axId val="96635136"/>
        <c:axId val="0"/>
      </c:bar3DChart>
      <c:catAx>
        <c:axId val="96633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635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6635136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96633600"/>
        <c:crosses val="autoZero"/>
        <c:crossBetween val="between"/>
        <c:majorUnit val="5"/>
        <c:minorUnit val="5"/>
      </c:valAx>
    </c:plotArea>
    <c:legend>
      <c:legendPos val="b"/>
      <c:layout>
        <c:manualLayout>
          <c:xMode val="edge"/>
          <c:yMode val="edge"/>
          <c:x val="0.65710791816319858"/>
          <c:y val="3.7559989132594826E-2"/>
          <c:w val="0.31280743759260482"/>
          <c:h val="8.459943723737503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+mj-lt"/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87037037037132E-2"/>
          <c:y val="3.1434184675834982E-2"/>
          <c:w val="0.9270833333333337"/>
          <c:h val="0.8003643999045574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BUSQUEDAS INICIADAS</c:v>
                </c:pt>
              </c:strCache>
            </c:strRef>
          </c:tx>
          <c:dLbls>
            <c:dLbl>
              <c:idx val="12"/>
              <c:layout>
                <c:manualLayout>
                  <c:x val="-7.1880636950619067E-2"/>
                  <c:y val="3.7571176330231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0765175442563292E-2"/>
                  <c:y val="-9.7878643089296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74</c:v>
                </c:pt>
                <c:pt idx="1">
                  <c:v>79</c:v>
                </c:pt>
                <c:pt idx="2">
                  <c:v>81.7</c:v>
                </c:pt>
                <c:pt idx="3">
                  <c:v>91</c:v>
                </c:pt>
                <c:pt idx="4">
                  <c:v>92.2</c:v>
                </c:pt>
                <c:pt idx="5">
                  <c:v>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60096"/>
        <c:axId val="96715136"/>
      </c:lineChart>
      <c:catAx>
        <c:axId val="9666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100000" vert="horz"/>
          <a:lstStyle/>
          <a:p>
            <a:pPr>
              <a:defRPr/>
            </a:pPr>
            <a:endParaRPr lang="es-ES"/>
          </a:p>
        </c:txPr>
        <c:crossAx val="967151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671513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9666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+mj-lt"/>
        </a:defRPr>
      </a:pPr>
      <a:endParaRPr lang="es-E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0.60774</cdr:x>
      <cdr:y>0.40617</cdr:y>
    </cdr:from>
    <cdr:to>
      <cdr:x>0.91915</cdr:x>
      <cdr:y>0.75953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824524" y="1728201"/>
          <a:ext cx="2472118" cy="150348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_tradnl"/>
          </a:defPPr>
          <a:lvl1pPr algn="ctr" rtl="0" eaLnBrk="0" fontAlgn="base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>
              <a:schemeClr val="accent2"/>
            </a:buClr>
            <a:buSzPct val="75000"/>
            <a:buFont typeface="Monotype Sorts" pitchFamily="2" charset="2"/>
            <a:buChar char="è"/>
            <a:defRPr sz="8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ctr" rtl="0" eaLnBrk="0" fontAlgn="base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>
              <a:schemeClr val="accent2"/>
            </a:buClr>
            <a:buSzPct val="75000"/>
            <a:buFont typeface="Monotype Sorts" pitchFamily="2" charset="2"/>
            <a:buChar char="è"/>
            <a:defRPr sz="8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ctr" rtl="0" eaLnBrk="0" fontAlgn="base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>
              <a:schemeClr val="accent2"/>
            </a:buClr>
            <a:buSzPct val="75000"/>
            <a:buFont typeface="Monotype Sorts" pitchFamily="2" charset="2"/>
            <a:buChar char="è"/>
            <a:defRPr sz="8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ctr" rtl="0" eaLnBrk="0" fontAlgn="base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>
              <a:schemeClr val="accent2"/>
            </a:buClr>
            <a:buSzPct val="75000"/>
            <a:buFont typeface="Monotype Sorts" pitchFamily="2" charset="2"/>
            <a:buChar char="è"/>
            <a:defRPr sz="8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ctr" rtl="0" eaLnBrk="0" fontAlgn="base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>
              <a:schemeClr val="accent2"/>
            </a:buClr>
            <a:buSzPct val="75000"/>
            <a:buFont typeface="Monotype Sorts" pitchFamily="2" charset="2"/>
            <a:buChar char="è"/>
            <a:defRPr sz="8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8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8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8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8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5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DURANTE 2014:</a:t>
          </a:r>
        </a:p>
        <a:p xmlns:a="http://schemas.openxmlformats.org/drawingml/2006/main">
          <a:pPr marL="285750" indent="-285750">
            <a:buFont typeface="Arial" panose="020B0604020202020204" pitchFamily="34" charset="0"/>
            <a:buChar char="•"/>
          </a:pPr>
          <a:r>
            <a:rPr lang="es-E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769 pacientes en búsqueda, </a:t>
          </a:r>
          <a:endParaRPr lang="es-ES" sz="105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marL="285750" indent="-285750">
            <a:buFont typeface="Arial" panose="020B0604020202020204" pitchFamily="34" charset="0"/>
            <a:buChar char="•"/>
          </a:pPr>
          <a:r>
            <a:rPr lang="es-ES" sz="105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607 </a:t>
          </a:r>
          <a:r>
            <a:rPr lang="es-E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han encontrado un </a:t>
          </a:r>
          <a:r>
            <a:rPr lang="es-ES" sz="105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donante de MO </a:t>
          </a:r>
        </a:p>
        <a:p xmlns:a="http://schemas.openxmlformats.org/drawingml/2006/main">
          <a:pPr marL="285750" indent="-285750">
            <a:buFont typeface="Arial" panose="020B0604020202020204" pitchFamily="34" charset="0"/>
            <a:buChar char="•"/>
          </a:pPr>
          <a:r>
            <a:rPr lang="es-ES" sz="105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93 </a:t>
          </a:r>
          <a:r>
            <a:rPr lang="es-E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una unidad de SCU. </a:t>
          </a:r>
        </a:p>
        <a:p xmlns:a="http://schemas.openxmlformats.org/drawingml/2006/main">
          <a:r>
            <a:rPr lang="es-ES" sz="16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TOTAL 700 / 769: 91%</a:t>
          </a:r>
          <a:endParaRPr lang="es-ES" sz="1600" b="1" u="sng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381CE-C8E5-4BFD-8191-D7495BE5AB99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09AF4-4FA8-41E7-976A-DFE3B13B2F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17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21AB4-A29C-417D-9689-A78C3305CE4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CE569-5DA8-4410-AE32-8D71F4D7310A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</a:t>
            </a:r>
            <a:r>
              <a:rPr lang="es-ES" baseline="0" dirty="0" smtClean="0"/>
              <a:t> CANTABRIA ES EL 37%, EN MADRID EL 36%, CATALUÑA 26%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6D56A-4EAC-4FF8-9AF5-545E908C22C0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0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</a:t>
            </a:r>
            <a:r>
              <a:rPr lang="es-ES" baseline="0" dirty="0" smtClean="0"/>
              <a:t> CANTABRIA ES EL 37%, EN MADRID EL 36%, CATALUÑA 26%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6D56A-4EAC-4FF8-9AF5-545E908C22C0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08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</a:t>
            </a:r>
            <a:r>
              <a:rPr lang="es-ES" baseline="0" dirty="0" smtClean="0"/>
              <a:t> CANTABRIA ES EL 37%, EN MADRID EL 36%, CATALUÑA 26%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6D56A-4EAC-4FF8-9AF5-545E908C22C0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0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</a:t>
            </a:r>
            <a:r>
              <a:rPr lang="es-ES" baseline="0" dirty="0" smtClean="0"/>
              <a:t> CANTABRIA ES EL 37%, EN MADRID EL 36%, CATALUÑA 26%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6D56A-4EAC-4FF8-9AF5-545E908C22C0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0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CA596-35D3-4483-AF52-179CCE864B58}" type="slidenum">
              <a:rPr lang="es-ES_tradnl" smtClean="0"/>
              <a:pPr/>
              <a:t>7</a:t>
            </a:fld>
            <a:endParaRPr lang="es-ES_tradnl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8" y="4715908"/>
            <a:ext cx="4985380" cy="4467702"/>
          </a:xfrm>
          <a:noFill/>
          <a:ln/>
        </p:spPr>
        <p:txBody>
          <a:bodyPr/>
          <a:lstStyle/>
          <a:p>
            <a:r>
              <a:rPr lang="es-ES_tradnl" b="1" dirty="0" smtClean="0">
                <a:latin typeface="Arial" charset="0"/>
              </a:rPr>
              <a:t>No coinciden con los datos de trasplantes de la ONT, son los datos del REDMO</a:t>
            </a:r>
            <a:endParaRPr lang="es-ES_tradnl" dirty="0" smtClean="0">
              <a:latin typeface="Arial" charset="0"/>
            </a:endParaRPr>
          </a:p>
          <a:p>
            <a:endParaRPr lang="es-ES_tradnl" dirty="0" smtClean="0">
              <a:latin typeface="Arial" charset="0"/>
            </a:endParaRP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05263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2CE7B-0030-47BB-9BFA-3FECA7DC7F10}" type="slidenum">
              <a:rPr lang="es-ES_tradnl" smtClean="0"/>
              <a:pPr/>
              <a:t>8</a:t>
            </a:fld>
            <a:endParaRPr lang="es-ES_tradnl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90" y="4343401"/>
            <a:ext cx="5029622" cy="4114801"/>
          </a:xfrm>
          <a:noFill/>
          <a:ln/>
        </p:spPr>
        <p:txBody>
          <a:bodyPr/>
          <a:lstStyle/>
          <a:p>
            <a:endParaRPr lang="es-ES_tradnl" dirty="0" smtClean="0">
              <a:latin typeface="Arial" charset="0"/>
            </a:endParaRPr>
          </a:p>
          <a:p>
            <a:endParaRPr lang="es-ES_tradn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3BD88-D360-4355-AB78-6FE5715FA16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04329"/>
      </p:ext>
    </p:extLst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B4182-8F66-4FC0-8675-868FD594BB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0141"/>
      </p:ext>
    </p:extLst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3004-8726-4EE0-86E4-376F65F5316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3136"/>
      </p:ext>
    </p:extLst>
  </p:cSld>
  <p:clrMapOvr>
    <a:masterClrMapping/>
  </p:clrMapOvr>
  <p:transition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7A838-AC7B-49BE-AF2D-AD03A609FAA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50668"/>
      </p:ext>
    </p:extLst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45597-86D5-4A84-91FE-C70CDE6D5B6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32111"/>
      </p:ext>
    </p:extLst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B55FB-462E-4ADD-B6ED-A6EFED1B5C4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12753"/>
      </p:ext>
    </p:extLst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E9BA4-6948-4BE3-ACD0-DB3E0F4189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530"/>
      </p:ext>
    </p:extLst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1AD8F-85F0-48BC-B0A9-4C1C14B132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14092"/>
      </p:ext>
    </p:extLst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FB07C-B316-4666-903C-7C21849E540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87915"/>
      </p:ext>
    </p:extLst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1F719-471D-42E0-A0DB-58F47F3A18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19114"/>
      </p:ext>
    </p:extLst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0FA72-7F30-4A65-8789-F3881EA9A3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8942"/>
      </p:ext>
    </p:extLst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3EED1-1F3B-472F-9CF3-5408176AFF3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97394"/>
      </p:ext>
    </p:extLst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95273-216B-4E79-BF2F-261ED5256BF7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6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cover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hyperlink" Target="http://www.sehh.es/index.php" TargetMode="Externa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1.jpeg"/><Relationship Id="rId15" Type="http://schemas.openxmlformats.org/officeDocument/2006/relationships/image" Target="../media/image13.jpeg"/><Relationship Id="rId10" Type="http://schemas.openxmlformats.org/officeDocument/2006/relationships/image" Target="../media/image8.gif"/><Relationship Id="rId4" Type="http://schemas.openxmlformats.org/officeDocument/2006/relationships/image" Target="../media/image5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chart" Target="../charts/chart6.xml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6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0798"/>
            <a:ext cx="9144000" cy="657226"/>
          </a:xfrm>
          <a:prstGeom prst="rect">
            <a:avLst/>
          </a:prstGeom>
          <a:noFill/>
        </p:spPr>
      </p:pic>
      <p:sp>
        <p:nvSpPr>
          <p:cNvPr id="2736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6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8290" name="Picture 2" descr="E:\NOVIEMBRE 2014\POSTER-MEDULA-OSE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93" y="0"/>
            <a:ext cx="4703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3135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002" name="Picture 18" descr="http://t2.gstatic.com/images?q=tbn:ANd9GcR7rbBsKAhWiHQ7usk9AzOOlo2KSNX4nNKC2jzrnsE-FBIQnVem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2686050" cy="1704976"/>
          </a:xfrm>
          <a:prstGeom prst="rect">
            <a:avLst/>
          </a:prstGeom>
          <a:noFill/>
        </p:spPr>
      </p:pic>
      <p:pic>
        <p:nvPicPr>
          <p:cNvPr id="7" name="Picture 5" descr="~AUT0000"/>
          <p:cNvPicPr>
            <a:picLocks noChangeAspect="1" noChangeArrowheads="1"/>
          </p:cNvPicPr>
          <p:nvPr/>
        </p:nvPicPr>
        <p:blipFill>
          <a:blip r:embed="rId4" cstate="print"/>
          <a:srcRect r="1131"/>
          <a:stretch>
            <a:fillRect/>
          </a:stretch>
        </p:blipFill>
        <p:spPr bwMode="auto">
          <a:xfrm>
            <a:off x="1835696" y="1425859"/>
            <a:ext cx="5472608" cy="380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22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strella de 5 puntas"/>
          <p:cNvSpPr/>
          <p:nvPr/>
        </p:nvSpPr>
        <p:spPr>
          <a:xfrm>
            <a:off x="1979712" y="1052736"/>
            <a:ext cx="4824536" cy="432048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PLAN NACIONAL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DE 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DONACIÓN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DE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MÉDULA ÓSEA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97986" name="Picture 2" descr="SEHH - Sociedad Española de Hematología y Hemoterapi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836712"/>
            <a:ext cx="2456742" cy="1440160"/>
          </a:xfrm>
          <a:prstGeom prst="rect">
            <a:avLst/>
          </a:prstGeom>
          <a:noFill/>
        </p:spPr>
      </p:pic>
      <p:pic>
        <p:nvPicPr>
          <p:cNvPr id="297992" name="Picture 8" descr="http://t3.gstatic.com/images?q=tbn:ANd9GcQY3bpni7t4P1FO7mxKRo-QES3uGkicRskgxppckPejGm25eOq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384803"/>
            <a:ext cx="1862466" cy="1532029"/>
          </a:xfrm>
          <a:prstGeom prst="rect">
            <a:avLst/>
          </a:prstGeom>
          <a:noFill/>
        </p:spPr>
      </p:pic>
      <p:pic>
        <p:nvPicPr>
          <p:cNvPr id="297994" name="Picture 10" descr="Fundación Josep Carreras contra la leucem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45224"/>
            <a:ext cx="3779912" cy="777255"/>
          </a:xfrm>
          <a:prstGeom prst="rect">
            <a:avLst/>
          </a:prstGeom>
          <a:noFill/>
        </p:spPr>
      </p:pic>
      <p:pic>
        <p:nvPicPr>
          <p:cNvPr id="297996" name="Picture 12" descr="http://mt1.google.com/vt/lyrs=m@176000000&amp;hl=es&amp;src=api&amp;x=31&amp;y=23&amp;z=6&amp;s=Gal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363" y="-30163"/>
            <a:ext cx="9525" cy="9525"/>
          </a:xfrm>
          <a:prstGeom prst="rect">
            <a:avLst/>
          </a:prstGeom>
          <a:noFill/>
        </p:spPr>
      </p:pic>
      <p:pic>
        <p:nvPicPr>
          <p:cNvPr id="297998" name="Picture 14" descr="http://mt1.google.com/vt/lyrs=m@176000000&amp;hl=es&amp;src=api&amp;x=31&amp;y=23&amp;z=6&amp;s=Gal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363" y="-30163"/>
            <a:ext cx="9525" cy="9525"/>
          </a:xfrm>
          <a:prstGeom prst="rect">
            <a:avLst/>
          </a:prstGeom>
          <a:noFill/>
        </p:spPr>
      </p:pic>
      <p:pic>
        <p:nvPicPr>
          <p:cNvPr id="298000" name="Picture 16" descr="http://t0.gstatic.com/images?q=tbn:ANd9GcR3xAIjlv9gppf-hE-kOMVK5DN6bNWzrRugm6ZNs4hNp_r-iIDdx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4342077"/>
            <a:ext cx="2213992" cy="1319171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7053515" y="5589240"/>
            <a:ext cx="1838965" cy="646331"/>
          </a:xfrm>
          <a:prstGeom prst="rect">
            <a:avLst/>
          </a:prstGeom>
          <a:solidFill>
            <a:srgbClr val="FF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CENTROS DE</a:t>
            </a:r>
          </a:p>
          <a:p>
            <a:pPr algn="ctr"/>
            <a:r>
              <a:rPr lang="es-ES" b="1" dirty="0" smtClean="0"/>
              <a:t>TRANSFUSIÓN</a:t>
            </a:r>
            <a:endParaRPr lang="es-E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14104" y="4581128"/>
            <a:ext cx="14157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1200" b="1" dirty="0" smtClean="0"/>
              <a:t>ASOCIACIONES</a:t>
            </a:r>
          </a:p>
          <a:p>
            <a:pPr algn="ctr"/>
            <a:r>
              <a:rPr lang="es-ES" sz="1200" b="1" dirty="0" smtClean="0"/>
              <a:t>DE PACIENTES</a:t>
            </a:r>
            <a:endParaRPr lang="es-ES" sz="1200" b="1" dirty="0"/>
          </a:p>
        </p:txBody>
      </p:sp>
      <p:pic>
        <p:nvPicPr>
          <p:cNvPr id="298004" name="Picture 20" descr="http://t0.gstatic.com/images?q=tbn:ANd9GcQ2dg2O3ba2uKmQm39UK42FDs8yT5BHv_i6DhDCQ7B7ejh75Id16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5816" y="260648"/>
            <a:ext cx="3571875" cy="609600"/>
          </a:xfrm>
          <a:prstGeom prst="rect">
            <a:avLst/>
          </a:prstGeom>
          <a:noFill/>
        </p:spPr>
      </p:pic>
      <p:pic>
        <p:nvPicPr>
          <p:cNvPr id="298005" name="Picture 21"/>
          <p:cNvPicPr>
            <a:picLocks noChangeAspect="1" noChangeArrowheads="1"/>
          </p:cNvPicPr>
          <p:nvPr/>
        </p:nvPicPr>
        <p:blipFill>
          <a:blip r:embed="rId14" cstate="print"/>
          <a:srcRect l="22257" r="22394"/>
          <a:stretch>
            <a:fillRect/>
          </a:stretch>
        </p:blipFill>
        <p:spPr bwMode="auto">
          <a:xfrm>
            <a:off x="7197116" y="2060848"/>
            <a:ext cx="1946884" cy="17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CuadroTexto"/>
          <p:cNvSpPr txBox="1"/>
          <p:nvPr/>
        </p:nvSpPr>
        <p:spPr>
          <a:xfrm>
            <a:off x="7680925" y="3789040"/>
            <a:ext cx="85151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CCAA</a:t>
            </a:r>
            <a:endParaRPr lang="es-ES" b="1" dirty="0"/>
          </a:p>
        </p:txBody>
      </p:sp>
      <p:pic>
        <p:nvPicPr>
          <p:cNvPr id="309250" name="Picture 2" descr="http://t2.gstatic.com/images?q=tbn:ANd9GcSDitxVzgC53um7CubY5_Mfk_ClEK3Xh7wlu1i0PZ8J8F1_TLY9aw"/>
          <p:cNvPicPr>
            <a:picLocks noChangeAspect="1" noChangeArrowheads="1"/>
          </p:cNvPicPr>
          <p:nvPr/>
        </p:nvPicPr>
        <p:blipFill>
          <a:blip r:embed="rId15" cstate="print"/>
          <a:srcRect t="29550"/>
          <a:stretch>
            <a:fillRect/>
          </a:stretch>
        </p:blipFill>
        <p:spPr bwMode="auto">
          <a:xfrm>
            <a:off x="4355976" y="5373216"/>
            <a:ext cx="2232248" cy="806341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2339752" y="4654877"/>
            <a:ext cx="4113049" cy="6463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OBJETIVO: DUPLICAR EL NÚMERO</a:t>
            </a:r>
          </a:p>
          <a:p>
            <a:r>
              <a:rPr lang="es-ES" b="1" dirty="0" smtClean="0"/>
              <a:t>DE DONANTES EN CUATRO AÑOS</a:t>
            </a:r>
            <a:endParaRPr lang="es-ES" b="1" dirty="0"/>
          </a:p>
        </p:txBody>
      </p:sp>
      <p:pic>
        <p:nvPicPr>
          <p:cNvPr id="20" name="22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819575"/>
            <a:ext cx="1827312" cy="3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98254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6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607241"/>
            <a:ext cx="748883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 algn="ctr">
              <a:spcBef>
                <a:spcPct val="0"/>
              </a:spcBef>
            </a:pPr>
            <a:r>
              <a:rPr lang="es-ES_tradnl" sz="2000" b="1" dirty="0" smtClean="0">
                <a:cs typeface="Arial" pitchFamily="34" charset="0"/>
              </a:rPr>
              <a:t>NUEVOS DONANTES  </a:t>
            </a:r>
            <a:r>
              <a:rPr lang="es-ES_tradnl" sz="2000" b="1" dirty="0">
                <a:cs typeface="Arial" pitchFamily="34" charset="0"/>
              </a:rPr>
              <a:t>DE  </a:t>
            </a:r>
            <a:r>
              <a:rPr lang="es-ES_tradnl" sz="2000" b="1" dirty="0" smtClean="0">
                <a:cs typeface="Arial" pitchFamily="34" charset="0"/>
              </a:rPr>
              <a:t>MÉDULA  </a:t>
            </a:r>
            <a:r>
              <a:rPr lang="es-ES_tradnl" sz="2000" b="1" dirty="0">
                <a:cs typeface="Arial" pitchFamily="34" charset="0"/>
              </a:rPr>
              <a:t>Ó</a:t>
            </a:r>
            <a:r>
              <a:rPr lang="es-ES_tradnl" sz="2000" b="1" dirty="0" smtClean="0">
                <a:cs typeface="Arial" pitchFamily="34" charset="0"/>
              </a:rPr>
              <a:t>SEA  INSCRITOS ANUALMENTE </a:t>
            </a:r>
            <a:endParaRPr lang="es-ES_tradnl" sz="2000" b="1" dirty="0"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179838"/>
              </p:ext>
            </p:extLst>
          </p:nvPr>
        </p:nvGraphicFramePr>
        <p:xfrm>
          <a:off x="194736" y="1007352"/>
          <a:ext cx="8779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" descr="E:\NOVIEMBRE 2014\POSTER-MEDULA-OSE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9" y="980728"/>
            <a:ext cx="2304256" cy="33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98741" y="3985900"/>
            <a:ext cx="3252750" cy="52322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400" b="1" dirty="0" smtClean="0"/>
              <a:t>OBJETIVO: DUPLICAR EL NÚMERO</a:t>
            </a:r>
          </a:p>
          <a:p>
            <a:r>
              <a:rPr lang="es-ES" sz="1400" b="1" dirty="0" smtClean="0"/>
              <a:t>DE DONANTES EN CUATRO AÑOS</a:t>
            </a:r>
            <a:endParaRPr lang="es-ES" sz="1400" b="1" dirty="0"/>
          </a:p>
        </p:txBody>
      </p:sp>
      <p:sp>
        <p:nvSpPr>
          <p:cNvPr id="10" name="10 Flecha abajo"/>
          <p:cNvSpPr/>
          <p:nvPr/>
        </p:nvSpPr>
        <p:spPr>
          <a:xfrm>
            <a:off x="4619221" y="1700808"/>
            <a:ext cx="484632" cy="17810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asellaDiTesto 10"/>
          <p:cNvSpPr txBox="1"/>
          <p:nvPr/>
        </p:nvSpPr>
        <p:spPr>
          <a:xfrm>
            <a:off x="4763237" y="1700808"/>
            <a:ext cx="1824987" cy="27699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200" b="1" dirty="0" smtClean="0"/>
              <a:t>COMIENZO DEL PLAN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748413511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6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63688" y="404664"/>
            <a:ext cx="712879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 algn="ctr">
              <a:spcBef>
                <a:spcPct val="0"/>
              </a:spcBef>
              <a:buNone/>
            </a:pPr>
            <a:r>
              <a:rPr lang="es-ES_tradnl" sz="2000" b="1" dirty="0" smtClean="0">
                <a:cs typeface="Arial" pitchFamily="34" charset="0"/>
              </a:rPr>
              <a:t>NUEVOS DONANTES  </a:t>
            </a:r>
            <a:r>
              <a:rPr lang="es-ES_tradnl" sz="2000" b="1" dirty="0">
                <a:cs typeface="Arial" pitchFamily="34" charset="0"/>
              </a:rPr>
              <a:t>DE  </a:t>
            </a:r>
            <a:r>
              <a:rPr lang="es-ES_tradnl" sz="2000" b="1" dirty="0" smtClean="0">
                <a:cs typeface="Arial" pitchFamily="34" charset="0"/>
              </a:rPr>
              <a:t>MÉDULA  </a:t>
            </a:r>
            <a:r>
              <a:rPr lang="es-ES_tradnl" sz="2000" b="1" dirty="0">
                <a:cs typeface="Arial" pitchFamily="34" charset="0"/>
              </a:rPr>
              <a:t>Ó</a:t>
            </a:r>
            <a:r>
              <a:rPr lang="es-ES_tradnl" sz="2000" b="1" dirty="0" smtClean="0">
                <a:cs typeface="Arial" pitchFamily="34" charset="0"/>
              </a:rPr>
              <a:t>SEA  INSCRITOS MENSUALMENTE</a:t>
            </a:r>
            <a:endParaRPr lang="es-ES_tradnl" sz="2000" b="1" dirty="0"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74015"/>
              </p:ext>
            </p:extLst>
          </p:nvPr>
        </p:nvGraphicFramePr>
        <p:xfrm>
          <a:off x="107504" y="1484784"/>
          <a:ext cx="8779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10 Flecha abajo"/>
          <p:cNvSpPr/>
          <p:nvPr/>
        </p:nvSpPr>
        <p:spPr>
          <a:xfrm>
            <a:off x="3827133" y="1700808"/>
            <a:ext cx="484632" cy="17810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asellaDiTesto 8"/>
          <p:cNvSpPr txBox="1"/>
          <p:nvPr/>
        </p:nvSpPr>
        <p:spPr>
          <a:xfrm>
            <a:off x="3971149" y="1700808"/>
            <a:ext cx="1824987" cy="27699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200" b="1" dirty="0" smtClean="0"/>
              <a:t>COMIENZO DEL PLAN</a:t>
            </a:r>
            <a:endParaRPr lang="es-ES" sz="1200" b="1" dirty="0"/>
          </a:p>
        </p:txBody>
      </p:sp>
      <p:pic>
        <p:nvPicPr>
          <p:cNvPr id="10" name="Picture 2" descr="E:\NOVIEMBRE 2014\POSTER-MEDULA-OSE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304256" cy="33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13511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6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792848"/>
              </p:ext>
            </p:extLst>
          </p:nvPr>
        </p:nvGraphicFramePr>
        <p:xfrm>
          <a:off x="16797" y="1773238"/>
          <a:ext cx="9127204" cy="468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06932" y="27618"/>
            <a:ext cx="7603872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_tradnl" sz="2000" b="1" dirty="0">
                <a:cs typeface="Arial" pitchFamily="34" charset="0"/>
              </a:rPr>
              <a:t>DONANTES  DE  MEDULA  OSEA INSCRITOS EN EL REDMO </a:t>
            </a:r>
            <a:endParaRPr lang="es-ES_tradnl" sz="2000" b="1" dirty="0" smtClean="0"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_tradnl" sz="2000" b="1" dirty="0" smtClean="0">
                <a:cs typeface="Arial" pitchFamily="34" charset="0"/>
              </a:rPr>
              <a:t>(Evolutivo actividad desde 1990)                                                 </a:t>
            </a:r>
            <a:endParaRPr lang="es-ES_tradnl" sz="2000" b="1" dirty="0">
              <a:cs typeface="Arial" pitchFamily="34" charset="0"/>
            </a:endParaRPr>
          </a:p>
        </p:txBody>
      </p:sp>
      <p:pic>
        <p:nvPicPr>
          <p:cNvPr id="11" name="C087A9B0-3CD8-489D-B339-59027F8257FF" descr="C087A9B0-3CD8-489D-B339-59027F8257F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221557" cy="23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524328" y="1907540"/>
            <a:ext cx="95410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207572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236296" y="2545159"/>
            <a:ext cx="830677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169.955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948264" y="3121223"/>
            <a:ext cx="830677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136.449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599075" y="3645024"/>
            <a:ext cx="830677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107.003</a:t>
            </a:r>
            <a:endParaRPr lang="es-ES" sz="1400" b="1" dirty="0">
              <a:solidFill>
                <a:schemeClr val="tx1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7651634" y="3952801"/>
            <a:ext cx="131285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802540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6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2 Marcador de contenido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45717531"/>
              </p:ext>
            </p:extLst>
          </p:nvPr>
        </p:nvGraphicFramePr>
        <p:xfrm>
          <a:off x="395536" y="692696"/>
          <a:ext cx="8337550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75656" y="476672"/>
            <a:ext cx="64087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2000" b="1" dirty="0" smtClean="0"/>
              <a:t>DONACIONES EFECTIVAS MÉDULA ÓSEA / SP) </a:t>
            </a:r>
            <a:endParaRPr lang="es-ES" sz="2000" b="1" dirty="0"/>
          </a:p>
        </p:txBody>
      </p:sp>
      <p:sp>
        <p:nvSpPr>
          <p:cNvPr id="7" name="10 Flecha abajo"/>
          <p:cNvSpPr/>
          <p:nvPr/>
        </p:nvSpPr>
        <p:spPr>
          <a:xfrm>
            <a:off x="3467093" y="1700808"/>
            <a:ext cx="484632" cy="17810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asellaDiTesto 8"/>
          <p:cNvSpPr txBox="1"/>
          <p:nvPr/>
        </p:nvSpPr>
        <p:spPr>
          <a:xfrm>
            <a:off x="3611109" y="1700808"/>
            <a:ext cx="1824987" cy="27699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200" b="1" dirty="0" smtClean="0"/>
              <a:t>COMIENZO DEL PLAN</a:t>
            </a:r>
            <a:endParaRPr lang="es-ES" sz="1200" b="1" dirty="0"/>
          </a:p>
        </p:txBody>
      </p:sp>
      <p:pic>
        <p:nvPicPr>
          <p:cNvPr id="10" name="Picture 2" descr="E:\NOVIEMBRE 2014\POSTER-MEDULA-OSE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40" y="1196752"/>
            <a:ext cx="1685123" cy="245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FEBRERO 2016\MEDULA 2016\DONACION DE MEDULA S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5" y="5085184"/>
            <a:ext cx="2297622" cy="132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13511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899592" y="332656"/>
            <a:ext cx="7920880" cy="76944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200" dirty="0" smtClean="0">
                <a:solidFill>
                  <a:schemeClr val="tx1"/>
                </a:solidFill>
                <a:latin typeface="+mn-lt"/>
              </a:rPr>
              <a:t>PORCENTAJE DE DONANTES </a:t>
            </a:r>
            <a:r>
              <a:rPr lang="es-ES" sz="2200" dirty="0">
                <a:solidFill>
                  <a:schemeClr val="tx1"/>
                </a:solidFill>
                <a:latin typeface="+mn-lt"/>
              </a:rPr>
              <a:t>DE MO/SP </a:t>
            </a:r>
            <a:r>
              <a:rPr lang="es-ES" sz="2200" dirty="0" smtClean="0">
                <a:solidFill>
                  <a:schemeClr val="tx1"/>
                </a:solidFill>
                <a:latin typeface="+mn-lt"/>
              </a:rPr>
              <a:t>DE ORIGEN ESPAÑOL PARA </a:t>
            </a:r>
            <a:r>
              <a:rPr lang="es-ES" sz="2200" dirty="0">
                <a:solidFill>
                  <a:schemeClr val="tx1"/>
                </a:solidFill>
                <a:latin typeface="+mn-lt"/>
              </a:rPr>
              <a:t>PACIENTES ESPAÑOLES </a:t>
            </a:r>
            <a:r>
              <a:rPr lang="es-ES" sz="2200" dirty="0" smtClean="0">
                <a:solidFill>
                  <a:schemeClr val="tx1"/>
                </a:solidFill>
                <a:latin typeface="+mn-lt"/>
              </a:rPr>
              <a:t>(%) 2012 - 2014</a:t>
            </a:r>
            <a:endParaRPr lang="es-ES" sz="2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49537" y="6381329"/>
            <a:ext cx="9094463" cy="476671"/>
            <a:chOff x="49537" y="6381329"/>
            <a:chExt cx="9094463" cy="476671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5251" t="29927" r="3946" b="26886"/>
            <a:stretch>
              <a:fillRect/>
            </a:stretch>
          </p:blipFill>
          <p:spPr bwMode="auto">
            <a:xfrm>
              <a:off x="49537" y="6407966"/>
              <a:ext cx="1314790" cy="45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4584" t="4289" b="7918"/>
            <a:stretch>
              <a:fillRect/>
            </a:stretch>
          </p:blipFill>
          <p:spPr bwMode="auto">
            <a:xfrm>
              <a:off x="6854817" y="6381329"/>
              <a:ext cx="2289183" cy="47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382030"/>
              </p:ext>
            </p:extLst>
          </p:nvPr>
        </p:nvGraphicFramePr>
        <p:xfrm>
          <a:off x="706932" y="1916832"/>
          <a:ext cx="7696684" cy="416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627784" y="4077072"/>
            <a:ext cx="51809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4%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99992" y="2708920"/>
            <a:ext cx="697692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11 %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58165" y="2564904"/>
            <a:ext cx="71045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12 %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10 Flecha abajo"/>
          <p:cNvSpPr/>
          <p:nvPr/>
        </p:nvSpPr>
        <p:spPr>
          <a:xfrm>
            <a:off x="3384287" y="1700808"/>
            <a:ext cx="484632" cy="17810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asellaDiTesto 8"/>
          <p:cNvSpPr txBox="1"/>
          <p:nvPr/>
        </p:nvSpPr>
        <p:spPr>
          <a:xfrm>
            <a:off x="3528303" y="1700808"/>
            <a:ext cx="1824987" cy="27699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200" b="1" dirty="0" smtClean="0"/>
              <a:t>COMIENZO DEL PLAN</a:t>
            </a:r>
            <a:endParaRPr lang="es-ES" sz="1200" b="1" dirty="0"/>
          </a:p>
        </p:txBody>
      </p:sp>
      <p:pic>
        <p:nvPicPr>
          <p:cNvPr id="18" name="Picture 2" descr="E:\NOVIEMBRE 2014\POSTER-MEDULA-OSE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77" y="1332188"/>
            <a:ext cx="1685123" cy="245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86896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71775" cy="5492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739837"/>
              </p:ext>
            </p:extLst>
          </p:nvPr>
        </p:nvGraphicFramePr>
        <p:xfrm>
          <a:off x="539552" y="1844824"/>
          <a:ext cx="7938467" cy="425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8640960" cy="101566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_tradnl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EVOLUCIÓN PORCENTAJE PACIENTES EN BUSQUEDA DE DONANTE NO EMPARENTADO QUE ENCUENTRAN DONANTE Y/O UNIDAD SCU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_tradnl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2009-2014</a:t>
            </a:r>
            <a:endParaRPr lang="es-ES_tradnl" sz="20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49537" y="6381329"/>
            <a:ext cx="9094463" cy="476671"/>
            <a:chOff x="49537" y="6381329"/>
            <a:chExt cx="9094463" cy="476671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5251" t="29927" r="3946" b="26886"/>
            <a:stretch>
              <a:fillRect/>
            </a:stretch>
          </p:blipFill>
          <p:spPr bwMode="auto">
            <a:xfrm>
              <a:off x="49537" y="6407966"/>
              <a:ext cx="1314790" cy="45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 l="4584" t="4289" b="7918"/>
            <a:stretch>
              <a:fillRect/>
            </a:stretch>
          </p:blipFill>
          <p:spPr bwMode="auto">
            <a:xfrm>
              <a:off x="6854817" y="6381329"/>
              <a:ext cx="2289183" cy="47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 descr="D:\FEBRERO 2016\MEDULA 2016\DONACION DE MEDULA S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4" y="3513903"/>
            <a:ext cx="3295135" cy="19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ENERO 2016\DONACION DE MEDUL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068960"/>
            <a:ext cx="2964929" cy="15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76585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257</Words>
  <Application>Microsoft Office PowerPoint</Application>
  <PresentationFormat>Presentación en pantalla (4:3)</PresentationFormat>
  <Paragraphs>78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ont</dc:creator>
  <cp:lastModifiedBy>Duque García, Matilde</cp:lastModifiedBy>
  <cp:revision>20</cp:revision>
  <dcterms:created xsi:type="dcterms:W3CDTF">2015-02-11T19:01:20Z</dcterms:created>
  <dcterms:modified xsi:type="dcterms:W3CDTF">2016-02-01T13:05:11Z</dcterms:modified>
</cp:coreProperties>
</file>