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74" r:id="rId15"/>
    <p:sldId id="275" r:id="rId16"/>
    <p:sldId id="287" r:id="rId17"/>
    <p:sldId id="284" r:id="rId18"/>
    <p:sldId id="271" r:id="rId19"/>
    <p:sldId id="272" r:id="rId20"/>
    <p:sldId id="276" r:id="rId21"/>
    <p:sldId id="285" r:id="rId22"/>
    <p:sldId id="279" r:id="rId23"/>
    <p:sldId id="259" r:id="rId24"/>
    <p:sldId id="281" r:id="rId25"/>
    <p:sldId id="260" r:id="rId26"/>
    <p:sldId id="286" r:id="rId27"/>
    <p:sldId id="288" r:id="rId28"/>
    <p:sldId id="280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1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_GALILE\miguel\AMYTS\RESIDENTES\EncuestaMIR17%20auxiliarresultados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R SUPERVISAN</a:t>
            </a:r>
            <a:r>
              <a:rPr lang="es-ES" baseline="0"/>
              <a:t> DESDE...</a:t>
            </a:r>
          </a:p>
          <a:p>
            <a:pPr>
              <a:defRPr/>
            </a:pPr>
            <a:r>
              <a:rPr lang="es-ES" sz="1200" b="0" i="1"/>
              <a:t>¿A partir de qué año comienzas a supervisar a tus</a:t>
            </a:r>
            <a:r>
              <a:rPr lang="es-ES" sz="1200" b="0" i="1" baseline="0"/>
              <a:t> R pequeños?</a:t>
            </a:r>
            <a:endParaRPr lang="es-ES" sz="1200" b="0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3243700237468701"/>
          <c:y val="0.376378739087464"/>
          <c:w val="0.69359951881014903"/>
          <c:h val="0.572846848010474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70-4D98-9EC7-2DB674306E5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70-4D98-9EC7-2DB674306E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70-4D98-9EC7-2DB674306E55}"/>
              </c:ext>
            </c:extLst>
          </c:dPt>
          <c:dPt>
            <c:idx val="3"/>
            <c:invertIfNegative val="0"/>
            <c:bubble3D val="0"/>
            <c:spPr>
              <a:solidFill>
                <a:srgbClr val="EE6E0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70-4D98-9EC7-2DB674306E55}"/>
              </c:ext>
            </c:extLst>
          </c:dPt>
          <c:dPt>
            <c:idx val="4"/>
            <c:invertIfNegative val="0"/>
            <c:bubble3D val="0"/>
            <c:spPr>
              <a:solidFill>
                <a:srgbClr val="FCB04A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70-4D98-9EC7-2DB674306E5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70-4D98-9EC7-2DB674306E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 supervisor'!$A$2:$A$7</c:f>
              <c:strCache>
                <c:ptCount val="6"/>
                <c:pt idx="0">
                  <c:v>Nunca</c:v>
                </c:pt>
                <c:pt idx="1">
                  <c:v>R1</c:v>
                </c:pt>
                <c:pt idx="2">
                  <c:v>R2</c:v>
                </c:pt>
                <c:pt idx="3">
                  <c:v>R3</c:v>
                </c:pt>
                <c:pt idx="4">
                  <c:v>R4</c:v>
                </c:pt>
                <c:pt idx="5">
                  <c:v>Otras situaciones</c:v>
                </c:pt>
              </c:strCache>
            </c:strRef>
          </c:cat>
          <c:val>
            <c:numRef>
              <c:f>'R supervisor'!$B$2:$B$7</c:f>
              <c:numCache>
                <c:formatCode>General</c:formatCode>
                <c:ptCount val="6"/>
                <c:pt idx="0">
                  <c:v>119</c:v>
                </c:pt>
                <c:pt idx="1">
                  <c:v>11</c:v>
                </c:pt>
                <c:pt idx="2">
                  <c:v>379</c:v>
                </c:pt>
                <c:pt idx="3">
                  <c:v>160</c:v>
                </c:pt>
                <c:pt idx="4">
                  <c:v>50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70-4D98-9EC7-2DB674306E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262528"/>
        <c:axId val="196280320"/>
      </c:barChart>
      <c:catAx>
        <c:axId val="196262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280320"/>
        <c:crosses val="autoZero"/>
        <c:auto val="1"/>
        <c:lblAlgn val="ctr"/>
        <c:lblOffset val="100"/>
        <c:noMultiLvlLbl val="0"/>
      </c:catAx>
      <c:valAx>
        <c:axId val="196280320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26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SUPERVISIÓN</a:t>
            </a:r>
            <a:r>
              <a:rPr lang="es-ES" baseline="0"/>
              <a:t> DE ALTAS</a:t>
            </a:r>
          </a:p>
          <a:p>
            <a:pPr>
              <a:defRPr/>
            </a:pPr>
            <a:r>
              <a:rPr lang="es-ES" sz="1200" b="0"/>
              <a:t>Antes de dar de alta a un paciente, ¿alguien te supervisa el informe/caso?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70654961529214"/>
          <c:y val="0.24647422143008799"/>
          <c:w val="0.78216555922916098"/>
          <c:h val="0.72658976115552898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4C-4A19-A025-5623854B1C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14C-4A19-A025-5623854B1CE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14C-4A19-A025-5623854B1CE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14C-4A19-A025-5623854B1CE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14C-4A19-A025-5623854B1CE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14C-4A19-A025-5623854B1CE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14C-4A19-A025-5623854B1CE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14C-4A19-A025-5623854B1C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'Superv altas'!$A$2:$A$12</c:f>
              <c:strCache>
                <c:ptCount val="11"/>
                <c:pt idx="0">
                  <c:v>NO</c:v>
                </c:pt>
                <c:pt idx="1">
                  <c:v>Casi nunca</c:v>
                </c:pt>
                <c:pt idx="3">
                  <c:v>SI</c:v>
                </c:pt>
                <c:pt idx="4">
                  <c:v>Casi siempre</c:v>
                </c:pt>
                <c:pt idx="6">
                  <c:v>SI R PEQUEÑO</c:v>
                </c:pt>
                <c:pt idx="7">
                  <c:v>A PETICIÓN</c:v>
                </c:pt>
                <c:pt idx="8">
                  <c:v>VARIABLE</c:v>
                </c:pt>
                <c:pt idx="10">
                  <c:v>SUPERV R MAYOR</c:v>
                </c:pt>
              </c:strCache>
            </c:strRef>
          </c:cat>
          <c:val>
            <c:numRef>
              <c:f>'Superv altas'!$B$2:$B$12</c:f>
              <c:numCache>
                <c:formatCode>General</c:formatCode>
                <c:ptCount val="11"/>
                <c:pt idx="0">
                  <c:v>408</c:v>
                </c:pt>
                <c:pt idx="1">
                  <c:v>3</c:v>
                </c:pt>
                <c:pt idx="3">
                  <c:v>165</c:v>
                </c:pt>
                <c:pt idx="4">
                  <c:v>14</c:v>
                </c:pt>
                <c:pt idx="6">
                  <c:v>53</c:v>
                </c:pt>
                <c:pt idx="7">
                  <c:v>40</c:v>
                </c:pt>
                <c:pt idx="8">
                  <c:v>39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14C-4A19-A025-5623854B1C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9134080"/>
        <c:axId val="249145216"/>
      </c:barChart>
      <c:catAx>
        <c:axId val="249134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145216"/>
        <c:crosses val="autoZero"/>
        <c:auto val="1"/>
        <c:lblAlgn val="ctr"/>
        <c:lblOffset val="100"/>
        <c:noMultiLvlLbl val="0"/>
      </c:catAx>
      <c:valAx>
        <c:axId val="249145216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913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3185B42B-1D67-4ADA-9B14-DF5E39640E1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265482" cy="449063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5CAA6-7636-44C9-9CEE-283B5E19272B}" type="datetimeFigureOut">
              <a:rPr lang="es-ES" smtClean="0"/>
              <a:t>22/06/2017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A888-B686-4D10-98E6-580065E158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68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888-B686-4D10-98E6-580065E1582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96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3A59B-8255-4D6E-A0B1-A131C62A3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/>
          <a:lstStyle/>
          <a:p>
            <a:r>
              <a:rPr lang="es-ES" dirty="0"/>
              <a:t>RESULTADOS ENCUESTA MIR 2017:</a:t>
            </a:r>
            <a:br>
              <a:rPr lang="es-ES" dirty="0"/>
            </a:br>
            <a:r>
              <a:rPr lang="es-ES" dirty="0"/>
              <a:t>Y... ¿cómo es tu Hospital?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6F3A01-5598-456B-8186-5616B3BDD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DRA. SHEILA JUSTO (AMYTS)</a:t>
            </a:r>
          </a:p>
          <a:p>
            <a:r>
              <a:rPr lang="es-ES" dirty="0"/>
              <a:t>DR.BORJA CASTEJON (ICOMEM)</a:t>
            </a:r>
          </a:p>
        </p:txBody>
      </p:sp>
    </p:spTree>
    <p:extLst>
      <p:ext uri="{BB962C8B-B14F-4D97-AF65-F5344CB8AC3E}">
        <p14:creationId xmlns:p14="http://schemas.microsoft.com/office/powerpoint/2010/main" val="278607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199C4-4335-4C6E-9BD4-9F49A073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49" y="753228"/>
            <a:ext cx="9613861" cy="1080938"/>
          </a:xfrm>
        </p:spPr>
        <p:txBody>
          <a:bodyPr/>
          <a:lstStyle/>
          <a:p>
            <a:r>
              <a:rPr lang="es-ES" dirty="0"/>
              <a:t>RESULTADOS: DESCANSO OBLIGATORIO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045E94F-0EB3-4CF5-8CBD-C6122C73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070099"/>
            <a:ext cx="9661526" cy="47879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18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FB2E6-77EA-4DDF-80F7-B67A9CDC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DESCANSO POSTGUARDIA SEGÚN ESPECIALIDAD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86055F49-3148-421B-B323-8E12113A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9300"/>
            <a:ext cx="9702800" cy="4851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8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E6C9D-931C-4CFB-82D0-068E3F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DESCANSO POST-GUARDIA SEGÚN AÑO DE RESIDENCIA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F388BB3-487D-46C6-A620-C5FA9684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68500"/>
            <a:ext cx="9702800" cy="4889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0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688F7-30ED-4741-8A35-895D8D45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RESPONSABILIDAD SOBRE LOS PACIENTES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6FF0260-EEFF-4310-BE29-1EAE4372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006600"/>
            <a:ext cx="9321800" cy="4851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1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3266760-EF48-4452-BEBA-5E8F4C2C7749}"/>
              </a:ext>
            </a:extLst>
          </p:cNvPr>
          <p:cNvSpPr txBox="1"/>
          <p:nvPr/>
        </p:nvSpPr>
        <p:spPr>
          <a:xfrm>
            <a:off x="6184900" y="4775199"/>
            <a:ext cx="6007100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Se aprecian tres tipos principales en cuanto a</a:t>
            </a:r>
            <a:endParaRPr lang="es-ES" sz="1600" dirty="0">
              <a:solidFill>
                <a:srgbClr val="5E0A0A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33B4CF-D074-439A-AF5C-3296894A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SUPERVISION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6E4008-10C9-426A-A0A1-972C8975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3" y="2070099"/>
            <a:ext cx="9633517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381BC-139C-4E1C-9B96-86AD72E3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SUBGRUPOS PERCEPCIÓN SUPERVISION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69F398-5453-4D51-A286-C7A543857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90"/>
          <a:stretch/>
        </p:blipFill>
        <p:spPr>
          <a:xfrm>
            <a:off x="546100" y="1993900"/>
            <a:ext cx="9748082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3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7E267-EF1C-4F7A-B169-6B09134D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SUBGRUPO PERCEPCIÓN SUPERVISIÓN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A476A0-FE7F-4902-BA71-99DEA1D53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" b="22622"/>
          <a:stretch/>
        </p:blipFill>
        <p:spPr>
          <a:xfrm>
            <a:off x="876300" y="1981200"/>
            <a:ext cx="911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2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29933-8ED6-42E5-9E56-993D3207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PRESENCIA FISICA DEL ADJUNTO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D61311F-4F05-466D-A79D-8D019B97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6" y="1993900"/>
            <a:ext cx="9526246" cy="4533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5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C6108-E720-4E46-8808-2595D9F6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PRESENCIA/TUTORIZACION DEL ADJUNTO DURANTE LA GUARDIA DIA VS NOCHE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6CADCF-3BB3-43CC-B8A2-FF789D09C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" y="2070099"/>
            <a:ext cx="9661526" cy="47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9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6968F-230F-4F77-99DA-EEC81707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 MAYORES DESDE…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9C833F4-5977-42C5-9010-18C71A289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196796"/>
              </p:ext>
            </p:extLst>
          </p:nvPr>
        </p:nvGraphicFramePr>
        <p:xfrm>
          <a:off x="790574" y="2070100"/>
          <a:ext cx="9661526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55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F79B6-DF67-4996-838E-B6E5A3CE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C61DBF-39B1-48D7-BF8B-0463A7FD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QUEJAS CONDICIONES LABORALES DE LAS GUARDIAS</a:t>
            </a:r>
          </a:p>
          <a:p>
            <a:pPr lvl="1">
              <a:lnSpc>
                <a:spcPct val="200000"/>
              </a:lnSpc>
            </a:pPr>
            <a:r>
              <a:rPr lang="es-ES" dirty="0"/>
              <a:t>PRESIÓN ASISTENCIAL</a:t>
            </a:r>
          </a:p>
          <a:p>
            <a:pPr lvl="1">
              <a:lnSpc>
                <a:spcPct val="200000"/>
              </a:lnSpc>
            </a:pPr>
            <a:r>
              <a:rPr lang="es-ES" dirty="0"/>
              <a:t>NÚMERO EXCESIVO DE GUARDIAS</a:t>
            </a:r>
          </a:p>
          <a:p>
            <a:pPr lvl="1">
              <a:lnSpc>
                <a:spcPct val="200000"/>
              </a:lnSpc>
            </a:pPr>
            <a:r>
              <a:rPr lang="es-ES" dirty="0"/>
              <a:t>DESCANSOS OBLIGATORIOS</a:t>
            </a:r>
          </a:p>
          <a:p>
            <a:pPr lvl="1">
              <a:lnSpc>
                <a:spcPct val="200000"/>
              </a:lnSpc>
            </a:pPr>
            <a:r>
              <a:rPr lang="es-ES" dirty="0"/>
              <a:t>SUPERVISIÓN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2"/>
            <a:endParaRPr lang="es-ES" dirty="0"/>
          </a:p>
          <a:p>
            <a:pPr lvl="1"/>
            <a:endParaRPr lang="es-ES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4A673AA2-049B-493C-ADC8-C1CB63B6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605" y="2336873"/>
            <a:ext cx="3573153" cy="35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8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460B3-FEC3-4D6C-8CD6-E03D4597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ALTAS Y SUPERVISION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5A5753A-571C-4023-BB48-200017910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303175"/>
              </p:ext>
            </p:extLst>
          </p:nvPr>
        </p:nvGraphicFramePr>
        <p:xfrm>
          <a:off x="1028701" y="1981200"/>
          <a:ext cx="9265482" cy="449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726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C42A3-DBCB-4467-825E-D03E6973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SUPERVISION DE ALTAS SEGÚN AÑO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3D19FB2-DAB9-4432-A85C-07422A5B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968500"/>
            <a:ext cx="9537700" cy="4508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4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E7B0A-1158-4AF2-B249-77C542F8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ESTUDIO CUALITATIVO DE LA ENCUESTA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09889-D215-413E-83CB-98BBD680A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“LOS RESIDENTES PERCIBEN QUE CON ESTAS CONDICIONES LABORALES Y DE FORMACIÓN LAS GUARDIAS NO PUEDEN CONSIDERARSE UNA HERRAMIENTA FORMATIVA, SINO  EN OCASIONES UNA EXCUSA PARA DISPONER DE MANO DE OBRA BARATA”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578B19-ECEC-42B4-9A98-5179E494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06" y="3759200"/>
            <a:ext cx="9315987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6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A94C0-9A6F-46EA-B989-AE0FD733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VOCALIA DE MEDICOS MIR AMYTS Y COMITÉ DE EMPRESA MIR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1DAB9-20B8-4AA8-AFCA-A892D8D2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716225" cy="3599316"/>
          </a:xfrm>
        </p:spPr>
        <p:txBody>
          <a:bodyPr>
            <a:normAutofit/>
          </a:bodyPr>
          <a:lstStyle/>
          <a:p>
            <a:r>
              <a:rPr lang="es-ES" sz="2800" dirty="0"/>
              <a:t>Velar por la dignidad, integridad y seguridad laboral de sus afiliados</a:t>
            </a:r>
          </a:p>
          <a:p>
            <a:endParaRPr lang="es-ES" sz="2800" dirty="0"/>
          </a:p>
          <a:p>
            <a:r>
              <a:rPr lang="es-ES" sz="2800" dirty="0"/>
              <a:t>Reivindicar  y promover  que la negociación de las condiciones de trabajo de los Licenciados Sanitarios se plasme en los denominados convenios-franja con participación de administración y representantes de los trabajadores</a:t>
            </a: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6D483045-7101-477A-9889-3D19F612D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52" y="5936189"/>
            <a:ext cx="3126059" cy="7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6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7F9F4-14F9-4221-BDFF-C0D914D6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ARTICULADO QUE LO RESPALDA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28A5B2-8243-42E0-B0AF-8E19B70D3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RD 1146/2006, 6 DE OCTUBRE, POR EL QUE SE REGULA LA RELACION LABORAL ESPECIAL DE RESIDENCIA PARA LA FORMACIÓN ESPECIALISTAS EN CIENCIAS DE LA SALUD</a:t>
            </a:r>
          </a:p>
          <a:p>
            <a:endParaRPr lang="es-ES" dirty="0"/>
          </a:p>
          <a:p>
            <a:r>
              <a:rPr lang="es-ES" dirty="0"/>
              <a:t>RD 183/2008, DE 8 DE FEBRERO, POR EL QUE SE DETERMINAN Y CLASIFICAN LAS ESPECIALIDADES EN CIENCIAS DE LA SALUD Y SE DESARROLLAN DETERMINADOS ASPECTOS DEL SISTEMA DE FORMACIÓN SANITARIA ESPECIALIZADA</a:t>
            </a: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4524825F-A450-49C5-9461-A535C72FA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52" y="5936189"/>
            <a:ext cx="3126059" cy="7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F77F91-3BEF-410E-8979-5033E947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152" y="353897"/>
            <a:ext cx="2451002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4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A180A-D1AC-487C-A3D6-9F679DA7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VOCALIA DE MEDICOS MIR ICOMEM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B7107-B7A6-4AEE-9607-C21F6C4D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Garantizar la formación adecuada de nuestros MIR</a:t>
            </a:r>
          </a:p>
          <a:p>
            <a:r>
              <a:rPr lang="es-ES" sz="2800" dirty="0"/>
              <a:t>Defensa de la profesión médica</a:t>
            </a:r>
          </a:p>
        </p:txBody>
      </p:sp>
    </p:spTree>
    <p:extLst>
      <p:ext uri="{BB962C8B-B14F-4D97-AF65-F5344CB8AC3E}">
        <p14:creationId xmlns:p14="http://schemas.microsoft.com/office/powerpoint/2010/main" val="169786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5FAB8-85D6-4840-8F9E-5423462C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 ENCUESTA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C803C9-9D57-472D-A830-6C6EA30A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43273"/>
            <a:ext cx="11139146" cy="3599316"/>
          </a:xfrm>
        </p:spPr>
        <p:txBody>
          <a:bodyPr/>
          <a:lstStyle/>
          <a:p>
            <a:r>
              <a:rPr lang="es-ES" sz="4000" b="1" dirty="0">
                <a:solidFill>
                  <a:srgbClr val="FFFF00"/>
                </a:solidFill>
              </a:rPr>
              <a:t>16% </a:t>
            </a:r>
            <a:r>
              <a:rPr lang="es-ES" sz="4000" dirty="0"/>
              <a:t>de los MIR </a:t>
            </a:r>
            <a:r>
              <a:rPr lang="es-ES" sz="4000" b="1" dirty="0">
                <a:solidFill>
                  <a:srgbClr val="FFFF00"/>
                </a:solidFill>
              </a:rPr>
              <a:t>más de 6 guardias al mes</a:t>
            </a:r>
            <a:r>
              <a:rPr lang="es-ES" sz="4000" dirty="0"/>
              <a:t>. </a:t>
            </a:r>
          </a:p>
          <a:p>
            <a:r>
              <a:rPr lang="es-ES" sz="4000" b="1" dirty="0">
                <a:solidFill>
                  <a:srgbClr val="FFFF00"/>
                </a:solidFill>
              </a:rPr>
              <a:t>30%</a:t>
            </a:r>
            <a:r>
              <a:rPr lang="es-ES" sz="4000" dirty="0"/>
              <a:t> de los MIR </a:t>
            </a:r>
            <a:r>
              <a:rPr lang="es-ES" sz="4000" b="1" dirty="0">
                <a:solidFill>
                  <a:srgbClr val="FFFF00"/>
                </a:solidFill>
              </a:rPr>
              <a:t>NO</a:t>
            </a:r>
            <a:r>
              <a:rPr lang="es-ES" sz="4000" dirty="0"/>
              <a:t> cumplen el </a:t>
            </a:r>
            <a:r>
              <a:rPr lang="es-ES" sz="4000" b="1" dirty="0">
                <a:solidFill>
                  <a:srgbClr val="FFFF00"/>
                </a:solidFill>
              </a:rPr>
              <a:t>descanso obligatorio.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858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5FAB8-85D6-4840-8F9E-5423462C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 ENCUESTA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C803C9-9D57-472D-A830-6C6EA30A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39146" cy="3599316"/>
          </a:xfrm>
        </p:spPr>
        <p:txBody>
          <a:bodyPr>
            <a:normAutofit lnSpcReduction="10000"/>
          </a:bodyPr>
          <a:lstStyle/>
          <a:p>
            <a:r>
              <a:rPr lang="es-ES" sz="2800" dirty="0"/>
              <a:t>El año de </a:t>
            </a:r>
            <a:r>
              <a:rPr lang="es-ES" sz="2800" dirty="0">
                <a:solidFill>
                  <a:srgbClr val="FFFF00"/>
                </a:solidFill>
              </a:rPr>
              <a:t>R1</a:t>
            </a:r>
            <a:r>
              <a:rPr lang="es-ES" sz="2800" dirty="0"/>
              <a:t> se percibe una </a:t>
            </a:r>
            <a:r>
              <a:rPr lang="es-ES" sz="2800" b="1" dirty="0">
                <a:solidFill>
                  <a:srgbClr val="FFFF00"/>
                </a:solidFill>
              </a:rPr>
              <a:t>necesidad</a:t>
            </a:r>
            <a:r>
              <a:rPr lang="es-ES" sz="2800" dirty="0"/>
              <a:t> de mayor </a:t>
            </a:r>
            <a:r>
              <a:rPr lang="es-ES" sz="2800" b="1" dirty="0">
                <a:solidFill>
                  <a:srgbClr val="FFFF00"/>
                </a:solidFill>
              </a:rPr>
              <a:t>supervisión</a:t>
            </a:r>
            <a:r>
              <a:rPr lang="es-ES" sz="2800" dirty="0"/>
              <a:t>.</a:t>
            </a:r>
          </a:p>
          <a:p>
            <a:endParaRPr lang="es-ES" sz="2800" dirty="0"/>
          </a:p>
          <a:p>
            <a:r>
              <a:rPr lang="es-ES" sz="2800" dirty="0"/>
              <a:t>Hay parámetros que sugieren que </a:t>
            </a:r>
            <a:r>
              <a:rPr lang="es-ES" sz="2800" b="1" dirty="0">
                <a:solidFill>
                  <a:srgbClr val="FFFF00"/>
                </a:solidFill>
              </a:rPr>
              <a:t>la supervisión NO se cumple</a:t>
            </a:r>
            <a:r>
              <a:rPr lang="es-ES" sz="2800" dirty="0"/>
              <a:t>:</a:t>
            </a:r>
          </a:p>
          <a:p>
            <a:pPr marL="0" indent="0">
              <a:buNone/>
            </a:pPr>
            <a:endParaRPr lang="es-ES" sz="2800" dirty="0"/>
          </a:p>
          <a:p>
            <a:pPr lvl="1"/>
            <a:r>
              <a:rPr lang="es-ES" sz="2800" dirty="0"/>
              <a:t>Disminución de adjuntos de presencia por la noche.</a:t>
            </a:r>
          </a:p>
          <a:p>
            <a:pPr lvl="1"/>
            <a:r>
              <a:rPr lang="es-ES" sz="2800" dirty="0"/>
              <a:t>30% de altas de R1 sin supervisar.</a:t>
            </a:r>
          </a:p>
          <a:p>
            <a:pPr lvl="1"/>
            <a:r>
              <a:rPr lang="es-ES" sz="2800" dirty="0" err="1"/>
              <a:t>Percepcion</a:t>
            </a:r>
            <a:r>
              <a:rPr lang="es-ES" sz="2800" dirty="0"/>
              <a:t> de R2 es el supervisor del R1 (52% de los encuestados)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041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89FE7-C920-4639-A7A0-B524679D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LINEAS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26DF8-2396-4883-A634-D42BD433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PROPUESTA DE NEGOCIACION CON LA ADMINISTRACIÓN PARA HOMOGENEIZAR CRITERIOS DE SUPERVISION</a:t>
            </a:r>
          </a:p>
          <a:p>
            <a:endParaRPr lang="es-ES" dirty="0"/>
          </a:p>
          <a:p>
            <a:r>
              <a:rPr lang="es-ES" dirty="0"/>
              <a:t>PRIMERA APROXIMACION DE LA ENCUESTA: PROXIMAS ENTREGAS EN LA E-REVISTA DE AMYTS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r>
              <a:rPr lang="es-ES" dirty="0"/>
              <a:t>SESIONES DE FORMACIÓN: ASPECTOS LEGALES DEL EJERCICIO MIR. CLAVES PARA LA SEGURIDAD JURIDICA. D.JOSE MARIA ANTEQUERA. 26/JUNIO 16:30. SEDE AMYTS. Santa Cruz de Marcenado 31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864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7CD83-CBB8-4AE2-ABB6-8450071028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 POR SU ATENCIÓN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A4D73-5088-4C8E-A6BB-74F290C55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PREGUNTAS????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9941A8-0471-4FFA-8739-E5BEC251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77" y="3835556"/>
            <a:ext cx="4531923" cy="30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0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83644-AB15-43DB-8DE8-E5E55895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MÉTODO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B4508-B18D-4713-8A1C-5D8679EA8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017308" cy="400817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SONDEO DESDE LA VOCALIA DE RESIDENTES DE AMYTS CON LA COLABORACIÓN ICOMEM</a:t>
            </a:r>
          </a:p>
          <a:p>
            <a:endParaRPr lang="es-ES" dirty="0"/>
          </a:p>
          <a:p>
            <a:r>
              <a:rPr lang="es-ES" dirty="0"/>
              <a:t>ENCUESTA DISTRIBUIDA </a:t>
            </a:r>
            <a:r>
              <a:rPr lang="es-ES" dirty="0">
                <a:solidFill>
                  <a:schemeClr val="bg1"/>
                </a:solidFill>
              </a:rPr>
              <a:t>VIA ON LINE </a:t>
            </a:r>
            <a:r>
              <a:rPr lang="es-ES" dirty="0"/>
              <a:t>A COLEGIADOS Y AFILIADOS</a:t>
            </a:r>
          </a:p>
          <a:p>
            <a:r>
              <a:rPr lang="es-ES" dirty="0"/>
              <a:t>PARTICIPACION: </a:t>
            </a:r>
            <a:r>
              <a:rPr lang="es-ES" dirty="0">
                <a:solidFill>
                  <a:schemeClr val="bg1"/>
                </a:solidFill>
              </a:rPr>
              <a:t>731 MIR</a:t>
            </a:r>
            <a:r>
              <a:rPr lang="es-ES" dirty="0"/>
              <a:t> / 4980 MIR  </a:t>
            </a:r>
            <a:r>
              <a:rPr lang="es-ES" sz="1100" dirty="0"/>
              <a:t>(</a:t>
            </a:r>
            <a:r>
              <a:rPr lang="es-ES" sz="1200" dirty="0"/>
              <a:t>Datos reales portal estadístico 30 abril 2017)</a:t>
            </a:r>
          </a:p>
          <a:p>
            <a:endParaRPr lang="es-ES" dirty="0"/>
          </a:p>
          <a:p>
            <a:r>
              <a:rPr lang="es-ES" dirty="0"/>
              <a:t>CUESTIONES:</a:t>
            </a:r>
          </a:p>
          <a:p>
            <a:pPr lvl="1"/>
            <a:r>
              <a:rPr lang="es-ES" dirty="0" err="1"/>
              <a:t>Nº</a:t>
            </a:r>
            <a:r>
              <a:rPr lang="es-ES" dirty="0"/>
              <a:t> DE GUARDIAS</a:t>
            </a:r>
          </a:p>
          <a:p>
            <a:pPr lvl="1"/>
            <a:r>
              <a:rPr lang="es-ES" dirty="0" err="1"/>
              <a:t>Nº</a:t>
            </a:r>
            <a:r>
              <a:rPr lang="es-ES" dirty="0"/>
              <a:t> DE PACIENTES ATENDIDOS</a:t>
            </a:r>
          </a:p>
          <a:p>
            <a:pPr lvl="1"/>
            <a:r>
              <a:rPr lang="es-ES" dirty="0"/>
              <a:t>SUPERVISION DOCENTE</a:t>
            </a:r>
          </a:p>
          <a:p>
            <a:pPr lvl="1"/>
            <a:r>
              <a:rPr lang="es-ES" dirty="0"/>
              <a:t>CUMPLIMIENTO DE DESCANSOS OBLIGATORIOS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61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9DC80-3F12-4F52-92F4-C3A8C369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LOS DATOS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02D8D9-4E17-4E1B-B5AC-FCE4027F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DIVIDIDO EN HOSPITALES SEGÚN GRUPOS FUNCIONALES (Memoria 2016 SERMAS): Grupo 1, 2 ,3, otros.</a:t>
            </a:r>
          </a:p>
          <a:p>
            <a:endParaRPr lang="es-ES" dirty="0"/>
          </a:p>
          <a:p>
            <a:r>
              <a:rPr lang="es-ES" dirty="0"/>
              <a:t>ESPECIALIDADES: Médicas, MFYC, Quirúrgicas, Servicios Centrales</a:t>
            </a:r>
          </a:p>
          <a:p>
            <a:endParaRPr lang="es-ES" dirty="0"/>
          </a:p>
          <a:p>
            <a:r>
              <a:rPr lang="es-ES" dirty="0"/>
              <a:t>AÑO DE RESIDENCIA (R1,R2,R3,R4,R5)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414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97F44-5CFC-4C1B-81D8-A8E1B8F2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TAMAÑO MUESTRAL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42CE3BB-BA15-4582-BBEE-0C86F9C3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428999"/>
            <a:ext cx="5390279" cy="1727201"/>
          </a:xfrm>
        </p:spPr>
        <p:txBody>
          <a:bodyPr>
            <a:normAutofit/>
          </a:bodyPr>
          <a:lstStyle/>
          <a:p>
            <a:pPr algn="l"/>
            <a:r>
              <a:rPr lang="es-ES" sz="3200" dirty="0"/>
              <a:t>¿En qué Hospital trabajas?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415F80-BDC0-4C7F-BFC9-2330BB5B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-1"/>
            <a:ext cx="56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97F44-5CFC-4C1B-81D8-A8E1B8F2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TAMAÑO MUESTRAL: DESCRIPCIÓN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86D53F-E535-4CCD-B574-0D02DE1A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070100"/>
            <a:ext cx="9626600" cy="4787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439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80978-06F3-415A-8FD0-7905A762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TAMAÑO MUESTRAL: DESCRIPCIÓN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D2D31DF2-9B7C-4952-B80C-48ECB7D4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070100"/>
            <a:ext cx="9661525" cy="4787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1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199C4-4335-4C6E-9BD4-9F49A073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RESULTADOS: NÚMERO DE GUARDIAS/MES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F2E8984-C34C-4E91-9C9C-C0A4B458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070100"/>
            <a:ext cx="9661525" cy="4787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0FF2A2-6C70-4B8A-813C-0285BFEA03F9}"/>
              </a:ext>
            </a:extLst>
          </p:cNvPr>
          <p:cNvSpPr/>
          <p:nvPr/>
        </p:nvSpPr>
        <p:spPr>
          <a:xfrm>
            <a:off x="7416800" y="4758831"/>
            <a:ext cx="2755900" cy="2010269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8F4671-8360-428E-9EA5-B6625BF2D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221" y="3264159"/>
            <a:ext cx="3574179" cy="1015741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12,3% : 6-7 GUARDIAS</a:t>
            </a:r>
          </a:p>
          <a:p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3,6% : MAS DE 7 GUARDIAS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8C1C9898-F577-4521-927A-0F4F86320AB4}"/>
              </a:ext>
            </a:extLst>
          </p:cNvPr>
          <p:cNvSpPr/>
          <p:nvPr/>
        </p:nvSpPr>
        <p:spPr>
          <a:xfrm>
            <a:off x="8537575" y="4132994"/>
            <a:ext cx="514350" cy="53693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3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C6EA0-84DD-4E6E-9261-1899273C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POR ESPECIALIDAD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DB3390-B222-4BCD-8DCB-B370A3A2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85" y="2070100"/>
            <a:ext cx="9658315" cy="47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4024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lin">
    <a:dk1>
      <a:sysClr val="windowText" lastClr="000000"/>
    </a:dk1>
    <a:lt1>
      <a:sysClr val="window" lastClr="FFFFFF"/>
    </a:lt1>
    <a:dk2>
      <a:srgbClr val="9D360E"/>
    </a:dk2>
    <a:lt2>
      <a:srgbClr val="E7E6E6"/>
    </a:lt2>
    <a:accent1>
      <a:srgbClr val="F09415"/>
    </a:accent1>
    <a:accent2>
      <a:srgbClr val="C1B56B"/>
    </a:accent2>
    <a:accent3>
      <a:srgbClr val="4BAF73"/>
    </a:accent3>
    <a:accent4>
      <a:srgbClr val="5AA6C0"/>
    </a:accent4>
    <a:accent5>
      <a:srgbClr val="D17DF9"/>
    </a:accent5>
    <a:accent6>
      <a:srgbClr val="FA7E5C"/>
    </a:accent6>
    <a:hlink>
      <a:srgbClr val="FFAE3E"/>
    </a:hlink>
    <a:folHlink>
      <a:srgbClr val="FCC7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549</Words>
  <Application>Microsoft Office PowerPoint</Application>
  <PresentationFormat>Panorámica</PresentationFormat>
  <Paragraphs>88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Trebuchet MS</vt:lpstr>
      <vt:lpstr>Berlín</vt:lpstr>
      <vt:lpstr>RESULTADOS ENCUESTA MIR 2017: Y... ¿cómo es tu Hospital?</vt:lpstr>
      <vt:lpstr>MOTIVO</vt:lpstr>
      <vt:lpstr>MÉTODO</vt:lpstr>
      <vt:lpstr>TRATAMIENTO DE LOS DATOS</vt:lpstr>
      <vt:lpstr>TAMAÑO MUESTRAL</vt:lpstr>
      <vt:lpstr>TAMAÑO MUESTRAL: DESCRIPCIÓN</vt:lpstr>
      <vt:lpstr>TAMAÑO MUESTRAL: DESCRIPCIÓN</vt:lpstr>
      <vt:lpstr>RESULTADOS: NÚMERO DE GUARDIAS/MES</vt:lpstr>
      <vt:lpstr>RESULTADOS POR ESPECIALIDAD</vt:lpstr>
      <vt:lpstr>RESULTADOS: DESCANSO OBLIGATORIO</vt:lpstr>
      <vt:lpstr>DESCANSO POSTGUARDIA SEGÚN ESPECIALIDAD</vt:lpstr>
      <vt:lpstr>DESCANSO POST-GUARDIA SEGÚN AÑO DE RESIDENCIA</vt:lpstr>
      <vt:lpstr>RESPONSABILIDAD SOBRE LOS PACIENTES</vt:lpstr>
      <vt:lpstr>SUPERVISION</vt:lpstr>
      <vt:lpstr>SUBGRUPOS PERCEPCIÓN SUPERVISION</vt:lpstr>
      <vt:lpstr>SUBGRUPO PERCEPCIÓN SUPERVISIÓN</vt:lpstr>
      <vt:lpstr>PRESENCIA FISICA DEL ADJUNTO</vt:lpstr>
      <vt:lpstr>PRESENCIA/TUTORIZACION DEL ADJUNTO DURANTE LA GUARDIA DIA VS NOCHE</vt:lpstr>
      <vt:lpstr>R MAYORES DESDE…</vt:lpstr>
      <vt:lpstr>ALTAS Y SUPERVISION</vt:lpstr>
      <vt:lpstr>SUPERVISION DE ALTAS SEGÚN AÑO</vt:lpstr>
      <vt:lpstr>ESTUDIO CUALITATIVO DE LA ENCUESTA</vt:lpstr>
      <vt:lpstr>VOCALIA DE MEDICOS MIR AMYTS Y COMITÉ DE EMPRESA MIR</vt:lpstr>
      <vt:lpstr>ARTICULADO QUE LO RESPALDA</vt:lpstr>
      <vt:lpstr>VOCALIA DE MEDICOS MIR ICOMEM</vt:lpstr>
      <vt:lpstr>CONCLUSIONES ENCUESTA</vt:lpstr>
      <vt:lpstr>CONCLUSIONES ENCUESTA</vt:lpstr>
      <vt:lpstr>LINEAS DE TRABAJO</vt:lpstr>
      <vt:lpstr>MUCHAS 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ENCUESTA MIR 2007: Y..¿cómo es tu Hospital?</dc:title>
  <dc:creator>Sheila Justo</dc:creator>
  <cp:lastModifiedBy>Ricardo rm. Martinez</cp:lastModifiedBy>
  <cp:revision>45</cp:revision>
  <dcterms:created xsi:type="dcterms:W3CDTF">2017-06-19T14:54:21Z</dcterms:created>
  <dcterms:modified xsi:type="dcterms:W3CDTF">2017-06-22T10:25:30Z</dcterms:modified>
</cp:coreProperties>
</file>