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50" r:id="rId2"/>
    <p:sldId id="852" r:id="rId3"/>
    <p:sldId id="856" r:id="rId4"/>
    <p:sldId id="857" r:id="rId5"/>
    <p:sldId id="864" r:id="rId6"/>
    <p:sldId id="862" r:id="rId7"/>
    <p:sldId id="859" r:id="rId8"/>
    <p:sldId id="863" r:id="rId9"/>
    <p:sldId id="798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6600FF"/>
    <a:srgbClr val="FF00FF"/>
    <a:srgbClr val="CC0066"/>
    <a:srgbClr val="99CC00"/>
    <a:srgbClr val="FF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87" autoAdjust="0"/>
  </p:normalViewPr>
  <p:slideViewPr>
    <p:cSldViewPr>
      <p:cViewPr>
        <p:scale>
          <a:sx n="96" d="100"/>
          <a:sy n="96" d="100"/>
        </p:scale>
        <p:origin x="-41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asplante.msc\DocONT\Todos\O.N.T\DATOS\Gr&#225;ficos%20evolutivo%20t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5.1.114\DocONT\Medicos\Beatriz%20Dom&#237;nguez-Gil\Dossier\Dossieres\2011\Dossier%20cardiaco%20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'Datos evolutivos de trasplante'!$A$2</c:f>
              <c:strCache>
                <c:ptCount val="1"/>
                <c:pt idx="0">
                  <c:v>Tx Renal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cat>
            <c:numRef>
              <c:f>'Datos evolutivos de trasplante'!$B$1:$Y$1</c:f>
              <c:numCache>
                <c:formatCode>General</c:formatCode>
                <c:ptCount val="2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</c:numCache>
            </c:numRef>
          </c:cat>
          <c:val>
            <c:numRef>
              <c:f>'Datos evolutivos de trasplante'!$B$2:$Y$2</c:f>
              <c:numCache>
                <c:formatCode>#,##0</c:formatCode>
                <c:ptCount val="24"/>
                <c:pt idx="0">
                  <c:v>1039</c:v>
                </c:pt>
                <c:pt idx="1">
                  <c:v>1240</c:v>
                </c:pt>
                <c:pt idx="2">
                  <c:v>1371</c:v>
                </c:pt>
                <c:pt idx="3">
                  <c:v>1492</c:v>
                </c:pt>
                <c:pt idx="4" formatCode="General">
                  <c:v>1488</c:v>
                </c:pt>
                <c:pt idx="5" formatCode="General">
                  <c:v>1633</c:v>
                </c:pt>
                <c:pt idx="6" formatCode="General">
                  <c:v>1800</c:v>
                </c:pt>
                <c:pt idx="7" formatCode="General">
                  <c:v>1707</c:v>
                </c:pt>
                <c:pt idx="8" formatCode="General">
                  <c:v>1861</c:v>
                </c:pt>
                <c:pt idx="9" formatCode="General">
                  <c:v>1996</c:v>
                </c:pt>
                <c:pt idx="10" formatCode="General">
                  <c:v>2023</c:v>
                </c:pt>
                <c:pt idx="11" formatCode="General">
                  <c:v>1938</c:v>
                </c:pt>
                <c:pt idx="12" formatCode="General">
                  <c:v>1924</c:v>
                </c:pt>
                <c:pt idx="13" formatCode="General">
                  <c:v>2032</c:v>
                </c:pt>
                <c:pt idx="14" formatCode="General">
                  <c:v>2131</c:v>
                </c:pt>
                <c:pt idx="15" formatCode="General">
                  <c:v>2125</c:v>
                </c:pt>
                <c:pt idx="16" formatCode="General">
                  <c:v>2200</c:v>
                </c:pt>
                <c:pt idx="17" formatCode="General">
                  <c:v>2157</c:v>
                </c:pt>
                <c:pt idx="18" formatCode="General">
                  <c:v>2211</c:v>
                </c:pt>
                <c:pt idx="19" formatCode="General">
                  <c:v>2229</c:v>
                </c:pt>
                <c:pt idx="20" formatCode="General">
                  <c:v>2328</c:v>
                </c:pt>
                <c:pt idx="21" formatCode="General">
                  <c:v>2225</c:v>
                </c:pt>
                <c:pt idx="22" formatCode="General">
                  <c:v>2498</c:v>
                </c:pt>
                <c:pt idx="23" formatCode="General">
                  <c:v>2551</c:v>
                </c:pt>
              </c:numCache>
            </c:numRef>
          </c:val>
        </c:ser>
        <c:ser>
          <c:idx val="1"/>
          <c:order val="1"/>
          <c:tx>
            <c:strRef>
              <c:f>'Datos evolutivos de trasplante'!$A$3</c:f>
              <c:strCache>
                <c:ptCount val="1"/>
                <c:pt idx="0">
                  <c:v>Tx Hepático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cat>
            <c:numRef>
              <c:f>'Datos evolutivos de trasplante'!$B$1:$Y$1</c:f>
              <c:numCache>
                <c:formatCode>General</c:formatCode>
                <c:ptCount val="2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</c:numCache>
            </c:numRef>
          </c:cat>
          <c:val>
            <c:numRef>
              <c:f>'Datos evolutivos de trasplante'!$B$3:$Y$3</c:f>
              <c:numCache>
                <c:formatCode>#,##0</c:formatCode>
                <c:ptCount val="24"/>
                <c:pt idx="0">
                  <c:v>170</c:v>
                </c:pt>
                <c:pt idx="1">
                  <c:v>313</c:v>
                </c:pt>
                <c:pt idx="2">
                  <c:v>412</c:v>
                </c:pt>
                <c:pt idx="3">
                  <c:v>468</c:v>
                </c:pt>
                <c:pt idx="4" formatCode="General">
                  <c:v>495</c:v>
                </c:pt>
                <c:pt idx="5" formatCode="General">
                  <c:v>614</c:v>
                </c:pt>
                <c:pt idx="6" formatCode="General">
                  <c:v>698</c:v>
                </c:pt>
                <c:pt idx="7" formatCode="General">
                  <c:v>700</c:v>
                </c:pt>
                <c:pt idx="8" formatCode="General">
                  <c:v>790</c:v>
                </c:pt>
                <c:pt idx="9" formatCode="General">
                  <c:v>899</c:v>
                </c:pt>
                <c:pt idx="10" formatCode="General">
                  <c:v>960</c:v>
                </c:pt>
                <c:pt idx="11" formatCode="General">
                  <c:v>954</c:v>
                </c:pt>
                <c:pt idx="12" formatCode="General">
                  <c:v>972</c:v>
                </c:pt>
                <c:pt idx="13" formatCode="General">
                  <c:v>1033</c:v>
                </c:pt>
                <c:pt idx="14" formatCode="General">
                  <c:v>1037</c:v>
                </c:pt>
                <c:pt idx="15" formatCode="General">
                  <c:v>1040</c:v>
                </c:pt>
                <c:pt idx="16" formatCode="General">
                  <c:v>1070</c:v>
                </c:pt>
                <c:pt idx="17" formatCode="General">
                  <c:v>1051</c:v>
                </c:pt>
                <c:pt idx="18" formatCode="General">
                  <c:v>1112</c:v>
                </c:pt>
                <c:pt idx="19" formatCode="General">
                  <c:v>1108</c:v>
                </c:pt>
                <c:pt idx="20" formatCode="General">
                  <c:v>1099</c:v>
                </c:pt>
                <c:pt idx="21" formatCode="General">
                  <c:v>971</c:v>
                </c:pt>
                <c:pt idx="22" formatCode="General">
                  <c:v>1137</c:v>
                </c:pt>
                <c:pt idx="23" formatCode="General">
                  <c:v>1084</c:v>
                </c:pt>
              </c:numCache>
            </c:numRef>
          </c:val>
        </c:ser>
        <c:ser>
          <c:idx val="2"/>
          <c:order val="2"/>
          <c:tx>
            <c:strRef>
              <c:f>'Datos evolutivos de trasplante'!$A$4</c:f>
              <c:strCache>
                <c:ptCount val="1"/>
                <c:pt idx="0">
                  <c:v>Tx Cardiaco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prstClr val="black"/>
              </a:solidFill>
            </a:ln>
          </c:spPr>
          <c:cat>
            <c:numRef>
              <c:f>'Datos evolutivos de trasplante'!$B$1:$Y$1</c:f>
              <c:numCache>
                <c:formatCode>General</c:formatCode>
                <c:ptCount val="2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</c:numCache>
            </c:numRef>
          </c:cat>
          <c:val>
            <c:numRef>
              <c:f>'Datos evolutivos de trasplante'!$B$4:$Y$4</c:f>
              <c:numCache>
                <c:formatCode>#,##0</c:formatCode>
                <c:ptCount val="24"/>
                <c:pt idx="0">
                  <c:v>97</c:v>
                </c:pt>
                <c:pt idx="1">
                  <c:v>164</c:v>
                </c:pt>
                <c:pt idx="2">
                  <c:v>232</c:v>
                </c:pt>
                <c:pt idx="3">
                  <c:v>254</c:v>
                </c:pt>
                <c:pt idx="4" formatCode="General">
                  <c:v>287</c:v>
                </c:pt>
                <c:pt idx="5" formatCode="General">
                  <c:v>292</c:v>
                </c:pt>
                <c:pt idx="6" formatCode="General">
                  <c:v>278</c:v>
                </c:pt>
                <c:pt idx="7" formatCode="General">
                  <c:v>282</c:v>
                </c:pt>
                <c:pt idx="8" formatCode="General">
                  <c:v>318</c:v>
                </c:pt>
                <c:pt idx="9" formatCode="General">
                  <c:v>349</c:v>
                </c:pt>
                <c:pt idx="10" formatCode="General">
                  <c:v>336</c:v>
                </c:pt>
                <c:pt idx="11" formatCode="General">
                  <c:v>353</c:v>
                </c:pt>
                <c:pt idx="12" formatCode="General">
                  <c:v>341</c:v>
                </c:pt>
                <c:pt idx="13" formatCode="General">
                  <c:v>310</c:v>
                </c:pt>
                <c:pt idx="14" formatCode="General">
                  <c:v>290</c:v>
                </c:pt>
                <c:pt idx="15" formatCode="General">
                  <c:v>294</c:v>
                </c:pt>
                <c:pt idx="16" formatCode="General">
                  <c:v>287</c:v>
                </c:pt>
                <c:pt idx="17" formatCode="General">
                  <c:v>274</c:v>
                </c:pt>
                <c:pt idx="18" formatCode="General">
                  <c:v>241</c:v>
                </c:pt>
                <c:pt idx="19" formatCode="General">
                  <c:v>292</c:v>
                </c:pt>
                <c:pt idx="20" formatCode="General">
                  <c:v>274</c:v>
                </c:pt>
                <c:pt idx="21" formatCode="General">
                  <c:v>243</c:v>
                </c:pt>
                <c:pt idx="22" formatCode="General">
                  <c:v>237</c:v>
                </c:pt>
                <c:pt idx="23" formatCode="General">
                  <c:v>247</c:v>
                </c:pt>
              </c:numCache>
            </c:numRef>
          </c:val>
        </c:ser>
        <c:ser>
          <c:idx val="3"/>
          <c:order val="3"/>
          <c:tx>
            <c:strRef>
              <c:f>'Datos evolutivos de trasplante'!$A$5</c:f>
              <c:strCache>
                <c:ptCount val="1"/>
                <c:pt idx="0">
                  <c:v>Tx Pulmonar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prstClr val="black"/>
              </a:solidFill>
            </a:ln>
          </c:spPr>
          <c:cat>
            <c:numRef>
              <c:f>'Datos evolutivos de trasplante'!$B$1:$Y$1</c:f>
              <c:numCache>
                <c:formatCode>General</c:formatCode>
                <c:ptCount val="2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</c:numCache>
            </c:numRef>
          </c:cat>
          <c:val>
            <c:numRef>
              <c:f>'Datos evolutivos de trasplante'!$B$5:$Y$5</c:f>
              <c:numCache>
                <c:formatCode>#,##0</c:formatCode>
                <c:ptCount val="24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11</c:v>
                </c:pt>
                <c:pt idx="4" formatCode="General">
                  <c:v>20</c:v>
                </c:pt>
                <c:pt idx="5" formatCode="General">
                  <c:v>36</c:v>
                </c:pt>
                <c:pt idx="6" formatCode="General">
                  <c:v>45</c:v>
                </c:pt>
                <c:pt idx="7" formatCode="General">
                  <c:v>76</c:v>
                </c:pt>
                <c:pt idx="8" formatCode="General">
                  <c:v>108</c:v>
                </c:pt>
                <c:pt idx="9" formatCode="General">
                  <c:v>128</c:v>
                </c:pt>
                <c:pt idx="10" formatCode="General">
                  <c:v>135</c:v>
                </c:pt>
                <c:pt idx="11" formatCode="General">
                  <c:v>138</c:v>
                </c:pt>
                <c:pt idx="12" formatCode="General">
                  <c:v>143</c:v>
                </c:pt>
                <c:pt idx="13" formatCode="General">
                  <c:v>161</c:v>
                </c:pt>
                <c:pt idx="14" formatCode="General">
                  <c:v>149</c:v>
                </c:pt>
                <c:pt idx="15" formatCode="General">
                  <c:v>143</c:v>
                </c:pt>
                <c:pt idx="16" formatCode="General">
                  <c:v>167</c:v>
                </c:pt>
                <c:pt idx="17" formatCode="General">
                  <c:v>169</c:v>
                </c:pt>
                <c:pt idx="18" formatCode="General">
                  <c:v>185</c:v>
                </c:pt>
                <c:pt idx="19" formatCode="General">
                  <c:v>192</c:v>
                </c:pt>
                <c:pt idx="20" formatCode="General">
                  <c:v>219</c:v>
                </c:pt>
                <c:pt idx="21" formatCode="General">
                  <c:v>235</c:v>
                </c:pt>
                <c:pt idx="22" formatCode="General">
                  <c:v>230</c:v>
                </c:pt>
                <c:pt idx="23" formatCode="General">
                  <c:v>238</c:v>
                </c:pt>
              </c:numCache>
            </c:numRef>
          </c:val>
        </c:ser>
        <c:ser>
          <c:idx val="4"/>
          <c:order val="4"/>
          <c:tx>
            <c:strRef>
              <c:f>'Datos evolutivos de trasplante'!$A$6</c:f>
              <c:strCache>
                <c:ptCount val="1"/>
                <c:pt idx="0">
                  <c:v>Tx Pancreático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prstClr val="black"/>
              </a:solidFill>
            </a:ln>
          </c:spPr>
          <c:cat>
            <c:numRef>
              <c:f>'Datos evolutivos de trasplante'!$B$1:$Y$1</c:f>
              <c:numCache>
                <c:formatCode>General</c:formatCode>
                <c:ptCount val="2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</c:numCache>
            </c:numRef>
          </c:cat>
          <c:val>
            <c:numRef>
              <c:f>'Datos evolutivos de trasplante'!$B$6:$Y$6</c:f>
              <c:numCache>
                <c:formatCode>#,##0</c:formatCode>
                <c:ptCount val="24"/>
                <c:pt idx="0">
                  <c:v>9</c:v>
                </c:pt>
                <c:pt idx="1">
                  <c:v>19</c:v>
                </c:pt>
                <c:pt idx="2">
                  <c:v>21</c:v>
                </c:pt>
                <c:pt idx="3">
                  <c:v>26</c:v>
                </c:pt>
                <c:pt idx="4" formatCode="General">
                  <c:v>24</c:v>
                </c:pt>
                <c:pt idx="5" formatCode="General">
                  <c:v>16</c:v>
                </c:pt>
                <c:pt idx="6" formatCode="General">
                  <c:v>24</c:v>
                </c:pt>
                <c:pt idx="7" formatCode="General">
                  <c:v>24</c:v>
                </c:pt>
                <c:pt idx="8" formatCode="General">
                  <c:v>27</c:v>
                </c:pt>
                <c:pt idx="9" formatCode="General">
                  <c:v>28</c:v>
                </c:pt>
                <c:pt idx="10" formatCode="General">
                  <c:v>25</c:v>
                </c:pt>
                <c:pt idx="11" formatCode="General">
                  <c:v>48</c:v>
                </c:pt>
                <c:pt idx="12" formatCode="General">
                  <c:v>60</c:v>
                </c:pt>
                <c:pt idx="13" formatCode="General">
                  <c:v>69</c:v>
                </c:pt>
                <c:pt idx="14" formatCode="General">
                  <c:v>74</c:v>
                </c:pt>
                <c:pt idx="15" formatCode="General">
                  <c:v>74</c:v>
                </c:pt>
                <c:pt idx="16" formatCode="General">
                  <c:v>96</c:v>
                </c:pt>
                <c:pt idx="17" formatCode="General">
                  <c:v>94</c:v>
                </c:pt>
                <c:pt idx="18" formatCode="General">
                  <c:v>76</c:v>
                </c:pt>
                <c:pt idx="19" formatCode="General">
                  <c:v>110</c:v>
                </c:pt>
                <c:pt idx="20" formatCode="General">
                  <c:v>97</c:v>
                </c:pt>
                <c:pt idx="21" formatCode="General">
                  <c:v>94</c:v>
                </c:pt>
                <c:pt idx="22" formatCode="General">
                  <c:v>111</c:v>
                </c:pt>
                <c:pt idx="23" formatCode="General">
                  <c:v>83</c:v>
                </c:pt>
              </c:numCache>
            </c:numRef>
          </c:val>
        </c:ser>
        <c:ser>
          <c:idx val="5"/>
          <c:order val="5"/>
          <c:tx>
            <c:strRef>
              <c:f>'Datos evolutivos de trasplante'!$A$7</c:f>
              <c:strCache>
                <c:ptCount val="1"/>
                <c:pt idx="0">
                  <c:v>Tx Intestinal</c:v>
                </c:pt>
              </c:strCache>
            </c:strRef>
          </c:tx>
          <c:cat>
            <c:numRef>
              <c:f>'Datos evolutivos de trasplante'!$B$1:$Y$1</c:f>
              <c:numCache>
                <c:formatCode>General</c:formatCode>
                <c:ptCount val="24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</c:numCache>
            </c:numRef>
          </c:cat>
          <c:val>
            <c:numRef>
              <c:f>'Datos evolutivos de trasplante'!$B$7:$Y$7</c:f>
              <c:numCache>
                <c:formatCode>#,##0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 formatCode="General">
                  <c:v>3</c:v>
                </c:pt>
                <c:pt idx="14" formatCode="General">
                  <c:v>7</c:v>
                </c:pt>
                <c:pt idx="15" formatCode="General">
                  <c:v>7</c:v>
                </c:pt>
                <c:pt idx="16" formatCode="General">
                  <c:v>12</c:v>
                </c:pt>
                <c:pt idx="17" formatCode="General">
                  <c:v>13</c:v>
                </c:pt>
                <c:pt idx="18" formatCode="General">
                  <c:v>5</c:v>
                </c:pt>
                <c:pt idx="19" formatCode="General">
                  <c:v>14</c:v>
                </c:pt>
                <c:pt idx="20" formatCode="General">
                  <c:v>11</c:v>
                </c:pt>
                <c:pt idx="21" formatCode="General">
                  <c:v>5</c:v>
                </c:pt>
                <c:pt idx="22" formatCode="General">
                  <c:v>9</c:v>
                </c:pt>
                <c:pt idx="23" formatCode="General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58240"/>
        <c:axId val="85259776"/>
      </c:areaChart>
      <c:catAx>
        <c:axId val="8525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85259776"/>
        <c:crosses val="autoZero"/>
        <c:auto val="1"/>
        <c:lblAlgn val="ctr"/>
        <c:lblOffset val="100"/>
        <c:noMultiLvlLbl val="0"/>
      </c:catAx>
      <c:valAx>
        <c:axId val="85259776"/>
        <c:scaling>
          <c:orientation val="minMax"/>
          <c:max val="4500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US">
                    <a:latin typeface="Arial" pitchFamily="34" charset="0"/>
                    <a:cs typeface="Arial" pitchFamily="34" charset="0"/>
                  </a:rPr>
                  <a:t>Procedimientos de trasplante (número absoluto)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85258240"/>
        <c:crosses val="autoZero"/>
        <c:crossBetween val="midCat"/>
      </c:valAx>
    </c:plotArea>
    <c:legend>
      <c:legendPos val="t"/>
      <c:layout/>
      <c:overlay val="0"/>
      <c:spPr>
        <a:ln>
          <a:prstDash val="sysDash"/>
        </a:ln>
      </c:spPr>
      <c:txPr>
        <a:bodyPr/>
        <a:lstStyle/>
        <a:p>
          <a:pPr>
            <a:defRPr sz="1000" b="1">
              <a:latin typeface="Arial" pitchFamily="34" charset="0"/>
              <a:cs typeface="Arial" pitchFamily="34" charset="0"/>
            </a:defRPr>
          </a:pPr>
          <a:endParaRPr lang="es-ES"/>
        </a:p>
      </c:txPr>
    </c:legend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6"/>
              <c:layout>
                <c:manualLayout>
                  <c:x val="-1.022866179188666E-2"/>
                  <c:y val="-3.30692423064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1.7534848786091413E-2"/>
                  <c:y val="3.031347211420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7.3061869942048947E-3"/>
                  <c:y val="-4.133655288301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Hoja1!$A$2:$A$30</c:f>
              <c:numCache>
                <c:formatCode>General</c:formatCode>
                <c:ptCount val="29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</c:numCache>
            </c:numRef>
          </c:cat>
          <c:val>
            <c:numRef>
              <c:f>Hoja1!$B$2:$B$30</c:f>
              <c:numCache>
                <c:formatCode>General</c:formatCode>
                <c:ptCount val="29"/>
                <c:pt idx="0">
                  <c:v>10</c:v>
                </c:pt>
                <c:pt idx="1">
                  <c:v>22</c:v>
                </c:pt>
                <c:pt idx="2">
                  <c:v>45</c:v>
                </c:pt>
                <c:pt idx="3">
                  <c:v>53</c:v>
                </c:pt>
                <c:pt idx="4">
                  <c:v>73</c:v>
                </c:pt>
                <c:pt idx="5">
                  <c:v>97</c:v>
                </c:pt>
                <c:pt idx="6">
                  <c:v>164</c:v>
                </c:pt>
                <c:pt idx="7">
                  <c:v>232</c:v>
                </c:pt>
                <c:pt idx="8">
                  <c:v>254</c:v>
                </c:pt>
                <c:pt idx="9">
                  <c:v>287</c:v>
                </c:pt>
                <c:pt idx="10">
                  <c:v>292</c:v>
                </c:pt>
                <c:pt idx="11">
                  <c:v>278</c:v>
                </c:pt>
                <c:pt idx="12">
                  <c:v>282</c:v>
                </c:pt>
                <c:pt idx="13">
                  <c:v>318</c:v>
                </c:pt>
                <c:pt idx="14">
                  <c:v>349</c:v>
                </c:pt>
                <c:pt idx="15">
                  <c:v>336</c:v>
                </c:pt>
                <c:pt idx="16">
                  <c:v>353</c:v>
                </c:pt>
                <c:pt idx="17">
                  <c:v>341</c:v>
                </c:pt>
                <c:pt idx="18">
                  <c:v>310</c:v>
                </c:pt>
                <c:pt idx="19">
                  <c:v>290</c:v>
                </c:pt>
                <c:pt idx="20">
                  <c:v>294</c:v>
                </c:pt>
                <c:pt idx="21">
                  <c:v>287</c:v>
                </c:pt>
                <c:pt idx="22">
                  <c:v>274</c:v>
                </c:pt>
                <c:pt idx="23">
                  <c:v>241</c:v>
                </c:pt>
                <c:pt idx="24">
                  <c:v>292</c:v>
                </c:pt>
                <c:pt idx="25">
                  <c:v>274</c:v>
                </c:pt>
                <c:pt idx="26">
                  <c:v>243</c:v>
                </c:pt>
                <c:pt idx="27">
                  <c:v>237</c:v>
                </c:pt>
                <c:pt idx="28">
                  <c:v>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00000"/>
        <c:axId val="95201536"/>
      </c:lineChart>
      <c:catAx>
        <c:axId val="9520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pPr>
            <a:endParaRPr lang="es-ES"/>
          </a:p>
        </c:txPr>
        <c:crossAx val="95201536"/>
        <c:crosses val="autoZero"/>
        <c:auto val="1"/>
        <c:lblAlgn val="ctr"/>
        <c:lblOffset val="100"/>
        <c:noMultiLvlLbl val="0"/>
      </c:catAx>
      <c:valAx>
        <c:axId val="9520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pPr>
            <a:endParaRPr lang="es-ES"/>
          </a:p>
        </c:txPr>
        <c:crossAx val="9520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'[Dossier cardiaco 2011.xls]evolucion indicaciones pmp'!$A$2</c:f>
              <c:strCache>
                <c:ptCount val="1"/>
                <c:pt idx="0">
                  <c:v>Inclusiones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'[Dossier cardiaco 2011.xls]evolucion indicaciones pmp'!$B$1:$T$1</c:f>
              <c:numCache>
                <c:formatCode>General</c:formatCod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numCache>
            </c:numRef>
          </c:cat>
          <c:val>
            <c:numRef>
              <c:f>'[Dossier cardiaco 2011.xls]evolucion indicaciones pmp'!$B$2:$T$2</c:f>
              <c:numCache>
                <c:formatCode>General</c:formatCode>
                <c:ptCount val="19"/>
                <c:pt idx="0">
                  <c:v>349</c:v>
                </c:pt>
                <c:pt idx="1">
                  <c:v>383</c:v>
                </c:pt>
                <c:pt idx="2">
                  <c:v>368</c:v>
                </c:pt>
                <c:pt idx="3">
                  <c:v>405</c:v>
                </c:pt>
                <c:pt idx="4">
                  <c:v>412</c:v>
                </c:pt>
                <c:pt idx="5">
                  <c:v>452</c:v>
                </c:pt>
                <c:pt idx="6">
                  <c:v>410</c:v>
                </c:pt>
                <c:pt idx="7">
                  <c:v>443</c:v>
                </c:pt>
                <c:pt idx="8">
                  <c:v>440</c:v>
                </c:pt>
                <c:pt idx="9">
                  <c:v>423</c:v>
                </c:pt>
                <c:pt idx="10">
                  <c:v>407</c:v>
                </c:pt>
                <c:pt idx="11">
                  <c:v>394</c:v>
                </c:pt>
                <c:pt idx="12">
                  <c:v>345</c:v>
                </c:pt>
                <c:pt idx="13">
                  <c:v>349</c:v>
                </c:pt>
                <c:pt idx="14">
                  <c:v>330</c:v>
                </c:pt>
                <c:pt idx="15">
                  <c:v>356</c:v>
                </c:pt>
                <c:pt idx="16">
                  <c:v>344</c:v>
                </c:pt>
                <c:pt idx="17">
                  <c:v>322</c:v>
                </c:pt>
                <c:pt idx="18">
                  <c:v>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7506432"/>
        <c:axId val="97507968"/>
      </c:barChart>
      <c:lineChart>
        <c:grouping val="standard"/>
        <c:varyColors val="0"/>
        <c:ser>
          <c:idx val="1"/>
          <c:order val="1"/>
          <c:tx>
            <c:strRef>
              <c:f>'[Dossier cardiaco 2011.xls]evolucion indicaciones pmp'!$A$4</c:f>
              <c:strCache>
                <c:ptCount val="1"/>
                <c:pt idx="0">
                  <c:v>Inclusiones pmp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5"/>
              <c:layout>
                <c:manualLayout>
                  <c:x val="-2.9095178892112241E-2"/>
                  <c:y val="-6.5212651989930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7248456823783448E-2"/>
                  <c:y val="-6.5212651989930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9095178892112241E-2"/>
                  <c:y val="-7.5416733622583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9095178892112241E-2"/>
                  <c:y val="-6.861401253414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'[Dossier cardiaco 2011.xls]evolucion indicaciones pmp'!$B$1:$T$1</c:f>
              <c:numCache>
                <c:formatCode>General</c:formatCod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numCache>
            </c:numRef>
          </c:cat>
          <c:val>
            <c:numRef>
              <c:f>'[Dossier cardiaco 2011.xls]evolucion indicaciones pmp'!$B$4:$T$4</c:f>
              <c:numCache>
                <c:formatCode>0.00</c:formatCode>
                <c:ptCount val="19"/>
                <c:pt idx="0">
                  <c:v>9.0838105153565856</c:v>
                </c:pt>
                <c:pt idx="1">
                  <c:v>9.9687662675690518</c:v>
                </c:pt>
                <c:pt idx="2">
                  <c:v>9.5783446121811551</c:v>
                </c:pt>
                <c:pt idx="3">
                  <c:v>10.541384695471098</c:v>
                </c:pt>
                <c:pt idx="4">
                  <c:v>10.388300554715078</c:v>
                </c:pt>
                <c:pt idx="5">
                  <c:v>11.396873424104893</c:v>
                </c:pt>
                <c:pt idx="6">
                  <c:v>10.337871911245568</c:v>
                </c:pt>
                <c:pt idx="7">
                  <c:v>11.169944528492184</c:v>
                </c:pt>
                <c:pt idx="8">
                  <c:v>10.700389105058367</c:v>
                </c:pt>
                <c:pt idx="9">
                  <c:v>10.109942638623403</c:v>
                </c:pt>
                <c:pt idx="10">
                  <c:v>9.5271535580524329</c:v>
                </c:pt>
                <c:pt idx="11">
                  <c:v>9.1203703703703489</c:v>
                </c:pt>
                <c:pt idx="12">
                  <c:v>7.8231292517006796</c:v>
                </c:pt>
                <c:pt idx="13">
                  <c:v>7.8058599865801837</c:v>
                </c:pt>
                <c:pt idx="14">
                  <c:v>7.3008849557521955</c:v>
                </c:pt>
                <c:pt idx="15">
                  <c:v>7.7123050259965344</c:v>
                </c:pt>
                <c:pt idx="16">
                  <c:v>7.358288770053476</c:v>
                </c:pt>
                <c:pt idx="17">
                  <c:v>6.8481497235219084</c:v>
                </c:pt>
                <c:pt idx="18">
                  <c:v>6.5479974570883668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90432"/>
        <c:axId val="97491968"/>
      </c:lineChart>
      <c:catAx>
        <c:axId val="974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7491968"/>
        <c:crosses val="autoZero"/>
        <c:auto val="1"/>
        <c:lblAlgn val="ctr"/>
        <c:lblOffset val="100"/>
        <c:noMultiLvlLbl val="0"/>
      </c:catAx>
      <c:valAx>
        <c:axId val="97491968"/>
        <c:scaling>
          <c:orientation val="minMax"/>
          <c:max val="1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Inclusiones en lista cardiaca pmp</a:t>
                </a:r>
              </a:p>
            </c:rich>
          </c:tx>
          <c:layout>
            <c:manualLayout>
              <c:xMode val="edge"/>
              <c:yMode val="edge"/>
              <c:x val="8.2185562965477361E-3"/>
              <c:y val="0.2546028583345019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7490432"/>
        <c:crosses val="autoZero"/>
        <c:crossBetween val="between"/>
      </c:valAx>
      <c:catAx>
        <c:axId val="9750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7507968"/>
        <c:crosses val="autoZero"/>
        <c:auto val="1"/>
        <c:lblAlgn val="ctr"/>
        <c:lblOffset val="100"/>
        <c:noMultiLvlLbl val="0"/>
      </c:catAx>
      <c:valAx>
        <c:axId val="975079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 Número absouto de Inclusiones en lista cardiaca </a:t>
                </a:r>
              </a:p>
            </c:rich>
          </c:tx>
          <c:layout>
            <c:manualLayout>
              <c:xMode val="edge"/>
              <c:yMode val="edge"/>
              <c:x val="0.9583120644252735"/>
              <c:y val="0.162605111271789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7506432"/>
        <c:crosses val="max"/>
        <c:crossBetween val="between"/>
        <c:majorUnit val="100"/>
      </c:valAx>
      <c:spPr>
        <a:solidFill>
          <a:schemeClr val="bg1"/>
        </a:solidFill>
      </c:spPr>
    </c:plotArea>
    <c:legend>
      <c:legendPos val="t"/>
      <c:layout>
        <c:manualLayout>
          <c:xMode val="edge"/>
          <c:yMode val="edge"/>
          <c:x val="0.25935266291356274"/>
          <c:y val="0"/>
          <c:w val="0.48129467417288208"/>
          <c:h val="6.959700136462231E-2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rgbClr val="FF0000"/>
      </a:solidFill>
    </a:ln>
  </c:spPr>
  <c:txPr>
    <a:bodyPr/>
    <a:lstStyle/>
    <a:p>
      <a:pPr>
        <a:defRPr sz="11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5D6A24-C256-4ED5-8132-4CCAEF506D0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59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6A24-C256-4ED5-8132-4CCAEF506D0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EB1C1-56AC-46A8-9235-EDA76FD03D5B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EB1C1-56AC-46A8-9235-EDA76FD03D5B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0066B-EB3E-47E0-8D36-639DD9A120FC}" type="slidenum">
              <a:rPr lang="es-ES" smtClean="0">
                <a:latin typeface="Arial" pitchFamily="34" charset="0"/>
              </a:rPr>
              <a:pPr/>
              <a:t>5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0E036-9D16-43C3-B98C-4531CE3F77E3}" type="slidenum">
              <a:rPr lang="es-ES"/>
              <a:pPr/>
              <a:t>7</a:t>
            </a:fld>
            <a:endParaRPr lang="es-E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36CB6-FF1F-4630-8046-7D00A77FABF2}" type="slidenum">
              <a:rPr lang="es-ES"/>
              <a:pPr/>
              <a:t>9</a:t>
            </a:fld>
            <a:endParaRPr lang="es-E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Symbol" pitchFamily="18" charset="2"/>
              <a:buChar char=""/>
            </a:pPr>
            <a:r>
              <a:rPr lang="es-ES_tradnl" b="1"/>
              <a:t>Thank you very much for your atention</a:t>
            </a:r>
            <a:endParaRPr lang="es-ES" b="1"/>
          </a:p>
          <a:p>
            <a:endParaRPr lang="es-E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93573-5426-43A5-BED8-3F5860C9D3B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E3944-BA4C-4E48-88CF-1F4BC190BC3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9B97-3EF3-45D8-AFFF-73B793E35A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FD5F1C-2826-4C41-9EEA-75A7E46848B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BC3B-1451-4223-B654-5C5367B6688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E6EB9-101A-4DA7-8713-67393AF9AC8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49C57-28F9-436D-BEEF-902980ECE98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452E6-5481-4970-8A9C-36B26E62C23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A434-0279-485C-9D9E-11681036176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C56F7-676C-4732-92FD-6678D00D69F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E3A72-19FC-44A9-8851-6812A28EE32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A3E39-89C8-47AC-B511-934650EFE27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EAE376-A860-4725-8637-AC47BCF52D8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ver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chart" Target="../charts/chart1.xml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4" Type="http://schemas.openxmlformats.org/officeDocument/2006/relationships/image" Target="../media/image2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3" cstate="print"/>
          <a:srcRect l="7259" b="9382"/>
          <a:stretch>
            <a:fillRect/>
          </a:stretch>
        </p:blipFill>
        <p:spPr bwMode="auto">
          <a:xfrm>
            <a:off x="827584" y="188640"/>
            <a:ext cx="249991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0798"/>
            <a:ext cx="9144000" cy="657226"/>
          </a:xfrm>
          <a:prstGeom prst="rect">
            <a:avLst/>
          </a:prstGeom>
          <a:noFill/>
        </p:spPr>
      </p:pic>
      <p:pic>
        <p:nvPicPr>
          <p:cNvPr id="16" name="Picture 1" descr="H:\Rafa\JUNIO 10\BANNER PRINCIPE DE ASURI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4"/>
            <a:ext cx="9144000" cy="735405"/>
          </a:xfrm>
          <a:prstGeom prst="rect">
            <a:avLst/>
          </a:prstGeom>
          <a:noFill/>
        </p:spPr>
      </p:pic>
      <p:pic>
        <p:nvPicPr>
          <p:cNvPr id="18" name="22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4624"/>
            <a:ext cx="290695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1426" name="AutoShape 2" descr="data:image/jpeg;base64,/9j/4AAQSkZJRgABAQAAAQABAAD/2wCEAAkGBg0PDw0MEBAQDw4NEA0NDg4PDRANDw8OFBAVFBQQEhIXHCYfFxkjGRISHy8gIycpLCwsFR4xNTAqNSYrLCkBCQoKDgwOGg8PGi0cHCQpKSksKSksKiwsLCkqLCwxLC4sNSwqLCkpLCwpLCwuKS4sKSwsLCkpKSkpNSwsLCw0Kf/AABEIAMkA+wMBIgACEQEDEQH/xAAbAAEAAgMBAQAAAAAAAAAAAAAAAgMBBAUGB//EADkQAAIBAwEEBwYFBAIDAAAAAAABAgMEERIFIVGRBhMVMUFTVBYiYXGS0RQyUoGhIzPB8CRCNIKx/8QAHAEBAAIDAQEBAAAAAAAAAAAAAAQFAQIDBwYI/8QAMxEAAgIBAgMGBAQHAQAAAAAAAAECAxEEIRIxURMUQVKh0QVCYXEWgZHwBhUyQ1Ox4SL/2gAMAwEAAhEDEQA/APOAA+TPaQAAAAAAAACUSyBXEsibwOFpbAugUwLoEysqbi+BfAogXwLCopNQXwL4FEC+BYVFHeXQLYlUC2JPgUtpbEkRiSJUeRWTAANjQAAAAAAAAAAAAAAA8AADzU/QgAAAAAAAABKJZEriWRN4HC0tgXQKYF0CZWVNxfAvgUQL4FhUUmoL4F0SiBfAsKyjvL4lsSqBbEnwKS0siTIxJEqJWyAANjQAAAAAAAAAAAAAAA8AADzU/QgAAAAAAAABKJZAriWRN4HC0tgXQKYF0SZWVVxfAvgUQL4E+so9QXwLoFMC6BY1lHeXwLYlUC2JPgUtpbEkRiSJcStlzAAMnMAAAAAAAAAAAAAAA8ADGtDWjzbB+g8oyDGtDUhgZRkGNSGpDDGUZBjUjOpDGDGUSiWRKlJf6yyMl/rNo7HGx5Lol0SiLXFc0XRkuP8AJMr+rKq5mxAvga8JLj/JfCS4/wAk+spNQ0bEC6BRCS4ouhJcUWMGii1DRsQLYlMJrii2El8CfBoprS6JIhFriiWpcSSmitknkyDGpcRqXE3/ADOf5GQY1LiNS4jH1GTIMalxGpcQDIMalxGpcR+ZncyDGpcRqXEDDMgxqXEalxAwz0vspYenp8h7KWHp6fI6wPB+83edn1PbWeZnJ9lLD09PkPZSw9PT5HWBlaq7zMdtZ5mcn2VsPT0+Q9lbD09PkdYrq3FOO6U1H5sLUXvlJjtrPMzm+yth6enyC6KWHp6fIbR27ShTqThluKeJJbiVjtylOnTlP3NUY75bt5IT1PDxZZjt5+ZhdE7D09PkTXRXZ/p6fI3aVeEvyyT+TLMviaLV3LZtme2m/mZoR6K7P9PT5Fkei1h6enyNyDNmJZabUys8Tm7bPFs50ejFj6enyLI9G7H09PkdBMkkXVVkl4nNzl1NGPR2x9PT5Fi6P2XkU/pN1Imi0rsmaNt8zSXR+z8in9JLsCz8in9JvIkiwjKRzaRodg2nkw5DsK08mHI3zJ14pGvCjQ7CtPJhyMPYVp5MORvkKtWMFqk0ksb2MscK6Gkth2nkw5Gew7TyYcjNxtFRqwpNbqq9yXg5cDm9rVXb3Et0a1KWlrhwObuw+Zuq8+B0HsS08mH0mewrTyYciiO0ZuvSpbtLpdZN/HGS+z2tCcJVX7kFN003uzh4yZVufEx2f0HYdp5MOQ7CtPJh9Juxln/78yRvxfU14UaHYVp5MPpHYVp5MPpN8DifUcMTQ7CtPJh9I7CtPJh9JvgcT6jhicUAHjhMBhmSNSTSeMZxJ7/kZW4QlPC3b3/k+bdIek9e3q1aEqCnOeU6k5NLD/SdLo3tzadW8lSrOHUZeMYbyS6X7e2XOVS2rN9fR3JqDfveCbLjTUyqt4ZR41hPbLJWmjmzLhx89lnb67HlqvSq9m4UHOCoY96KjHOOGTFPpRexdSi5QnQX5ItJNR8En4s5lXbi1OnChF6moqTwss9HR6PXslGVS2pwhpT1dbF4WPzH0Koco/8AmGzXJE6xwqXFKCjlcpZWftk2ujXSetdVqVNUNMqT31It4cfij6Lw/nG84nR6ztqFOnGmk5VN8pxecv8Awjiba29tOne9TS6t0FJKTeE8f5Pn9VQ52uvh7Pb5ttvzKy2Vc5t1rhie5j3o2V3mpSluhnvai3yNtPectAk1L7nCXMmiaIInE+hqxsaMmiaIImi1rNSSJIiiSLGBqZAMM6mCupVjFOUmoqOW23hHG2ldyXvT/qWdZJOUe+k/CXyN3ak6yS0U41ob1UptpPH7nnalSnTUpUnOEl/ctqzfVzj+mLe4jXWJHWuGSdfWk7fVrnRSuLSrn80c40v9smrW2jCp+KnHdripf+yWGzk320UpQdJye/MIb80pfoz4orhsmvLMpT0OSeYpbsPwKm3VKDzknwpO6toqfWVluco07elndulHEpfsbKrUn1Sb/wCLZr35Z3Vaz8I8Xk8tXsK9NZUuspxTTivdcV444nQ2ZtCVWUNMI6aSWmnJqMKb/XLO6TYp1KktjE6cI9dZ7Rn/AHa7VKNTCo0XhSx+r5/A66/g8rbVs1HUknd3D3R9zTTh8m9x6KxqVHFOokp+MU1LT8C4qm2tyBOODZSARkkHMAAA4gAPHSUCutUjGLcmoxw1mTwvkWHH6VbHV3a1KOtU5bpRm3hRx35OtMVKai3hZN4RUpJN4OVS2vsyjcKaqQi0nqwm8M8JtOdC52tWlq1Uqso4lHxljcd/rrGNSzs7ajC6rboXcllxx4vPE4u2LCVjf13Qpw0KOqMZZxFY3tfHJ9rOMYWteLiksfb/AGW+jhGtyS/qaaWds+xr9JbGjQr20Y/m1LU33PfuZ7jaVGpiGG9DpU3N6lpksf8AU8BcXNW4qQo3EU+rTmpR73q3rJ2Oj+1qdKdS1rqrXoxWqio4fVSfeXXw5dhVxT+xGulKXDRJZlFJ9eex7TZk6NCn10nopdzn3RS4JFF1tfZlWopqpHXqW/D3o1dn7Xs66p7PnTqSVWcnF1Madyyo7jlzurKp+IsqtKFndKeii5JqDj4NMg6ns79ZmOHiH05ZIyozxKaa32+32PpNvOMlBxalFpYaNtHD6MbL/C29Ki59a+/WnlPPA7qPk9NFRclHqcLEicScSESaLurwOLJomiCJotqzUkiSIokiwgamQDDOxg89tOtb9bLNetCeEpRhqxjkcXaV5GKxGoq8PBVqU5zj8ng9NtF3WqSh1UaeN9SedS4nn7uVWScaNepXk/zaFHSuZXaiOfEl08zgbLjqqVau56MxSSwk/kYpXVzqmpRcVF7pPfF/sKFTqK8ozacZvTKUfCpwZubSjPSpRTbXfp8UfNXrE90WkeRq29zc9dp0vq93vN5i88CupSULicMqMJYk298N/wADpW8tFNTnuWG5Z8F8TmW01UrOq03Gfuwiu9peKN9Pl2ZXIxN7HpLW6ioxgrnRT7n1dOa3fDcdzYlS2zJUp1Jt7256t7/dHIsKk4NU4VlFvuhcJZXwWD0OzvxCyqvVv9MqfD4n01CwVNpvIyYRknEcAAA4gAPHSUDm9Idkfi7epb6nHVh5Tx3PL3nSNTalWpClUlTTlNLCXzO+nz2sVHZ5QUuHc5eyLC1oVKUKMYJ6MS075N8WzyHTB/8ANreGKU8/Y6ezqN5TrQqdW8xlw70b3SjonUuJu6pNdY6bg6b3b2fTayTr1EZ2YWVjbHgue3U66O9Ozik2+e7yeCureM8qWU8U2pLc1hErC2pxT7+Orj8juPoxcRTqVIPMdP8ATj72pxXdkofRe7kusp0nODbl1cn1bjKXevkS8TdO09umf+ltVqKXKUH4rn4+5HYH/n2W/wB1VZ6eKWnuPadItnW1eMqVWNOVRySi3iMu7ijn9Feh9SjON1cYU4RxRoxerR8XLxNS9p306s6nVvLlnGO7HijhpHxahuGHiON8dfqQPiOqTnFweMbZWT1vR7Zf4WhSttTn1ecSbzlN5xk7COds2pOVKlKaxN4TXA6KRUabLlNvqQZvJYiaIImi8r8DRk0TRBE0WtfI1JIkiKJIsIGpkwzJhnYwaG1LOlNa5qUlDOYxzmXwwjh3K1QdSqnRoflpW8VpqVH4ZxvPUtHNvLKKnK5knUlCOKcO9RlxwR7q+L9/v9DpB4PG32y1pcXH+pJZVJPKt6fhKT/V8znOhcUlHE5JVIOcYtZaw8YPWTt5KnCk8fiL2eqp+qMPtuKrq2i1e1MZdFxpQ+EcJv8AkrZ6ZSfDgmxuwjzcbCtOqqdWo8vSmse6pSXupnWsLNwpzUoKVGEnGrTj+enJPdUj448TpOyUqtek171alSq0XxnCH3LLeFRxjdUlmfu0bijjKnjc2ZqoUXjBid2UZhTqaIa4QureT3VY/wB1QfduR37O0jSgoRzp797y18Cmw2dGlKTg2oVPe6vwi+K4I3sFnVXwkKUshGTGDJ3NAAADiA+M+0+0PVVea+w9p9oeqq819jzT+VWeZep9l+Gr/PH19j7MYPjXtPtD1VXmvsPafaHqqvNfYfyqfmXqPw1f/kj6+x9lyGv3PjXtPtD1VXmvsPafaHqqvNfYL4VNLHEvUP8Ahq9/PH19j7Io8P5Mxh4+LPjXtRtD1VXmvsZ9qNoeqq819jK+FT5cS9TH4auXzx9fY+y4fDHF+LJ5/wB/wfGI9KNoeqq819ia6T7Q9VV5r7EiHw2fNtM0f8O3L+5H19j7Pp7txNI+NR6T7Q9VV5r7F0eku0PVVeaJ9OhkvFEWfwS1c5L19j7GicT4/HpJf+pq80XR6R3/AKmrzRaVaOXVEOz4bOPzJ/qfXUySZ8nh0hvvU1eaLY9IL31FXmizq0suqIU9PKPNn1VMmmfLY7evPUVOaLY7dvPUT5osIaWXVEGc1DZn04wfNlty88+fNEu3Lvz6nNEjucuqOD1UV4H0YYPnPbd358+aM9t3fnz5oz3OXVGve49GfQHawc+scVrxpUvFI0p7Eg6dWkm/60tU23neeM7bu/PnzQ7bu/PnzRr3F9UZ74ujPdPZsXOjU/7UY6I/LBdQtow1aVjU3J/FvxPn/bd358+aHbd358+aMrQteKHfF0Z9FwSPnHbd358+aHbd358+aM9zl1RjvcejPo4PnHbd358+aHbd358+aHc5dUO9x6M+jg+cdt3fnz5odt3fnz5odzl1Q73Hoz5nkZAPhz3QZGQABkZAAMMwZAMmYlsCuJZA3iiPZnoWxLoFMS6BMrKu5sugbECiBfAn1FHqC6BfAoiXwLCoo70vEvgWxRVAtiT4FLbtyLIkyMSRLiVs28gAGTQAADYAADYAADYAADYAADY8AADzU/QYAAAAAAAABKJZEriWRN4HC0tgXQKYF0CZWVVxfAvgUQL4E+oo9QXwLoFMC6BY1lHeXwLYlUC2JPgUtpbEkRiSJUSsnzAANjQAAAAAAAAAAAAAAA8AADzU/QgAAAAAAAABKJZEriWRN4HC0tgXRKYl0SZWVVxfAvgUQLoE+so9QbEC6BTAugWMCjvL6ZbEqgWxJ8CktLYkiMSRKiVsgADY0AAAAAAAAAAAAAAAPAAA81P0IAAAAAAAAASiWQK4lkDeJwtLYl0CmJdAmV8iquL4F0CmBdAn1lHqDYgXQKYF0CxgUd5dAuiUwLok+BSWlsSRGJIlxK6XMAAycwAAAAAAAAAAAAAAD//Z"/>
          <p:cNvSpPr>
            <a:spLocks noChangeAspect="1" noChangeArrowheads="1"/>
          </p:cNvSpPr>
          <p:nvPr/>
        </p:nvSpPr>
        <p:spPr bwMode="auto">
          <a:xfrm>
            <a:off x="63500" y="-922338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11428" name="AutoShape 4" descr="data:image/jpeg;base64,/9j/4AAQSkZJRgABAQAAAQABAAD/2wCEAAkGBg0PDw0MEBAQDw4NEA0NDg4PDRANDw8OFBAVFBQQEhIXHCYfFxkjGRISHy8gIycpLCwsFR4xNTAqNSYrLCkBCQoKDgwOGg8PGi0cHCQpKSksKSksKiwsLCkqLCwxLC4sNSwqLCkpLCwpLCwuKS4sKSwsLCkpKSkpNSwsLCw0Kf/AABEIAMkA+wMBIgACEQEDEQH/xAAbAAEAAgMBAQAAAAAAAAAAAAAAAgMBBAUGB//EADkQAAIBAwEEBwYFBAIDAAAAAAABAgMEERIFIVGRBhMVMUFTVBYiYXGS0RQyUoGhIzPB8CRCNIKx/8QAHAEBAAIDAQEBAAAAAAAAAAAAAAQFAQIDBwYI/8QAMxEAAgIBAgMGBAQHAQAAAAAAAAECAxEEIRIxURMUQVKh0QVCYXEWgZHwBhUyQ1Ox4SL/2gAMAwEAAhEDEQA/APOAA+TPaQAAAAAAAACUSyBXEsibwOFpbAugUwLoEysqbi+BfAogXwLCopNQXwL4FEC+BYVFHeXQLYlUC2JPgUtpbEkRiSJUeRWTAANjQAAAAAAAAAAAAAAA8AADzU/QgAAAAAAAABKJZEriWRN4HC0tgXQKYF0CZWVNxfAvgUQL4FhUUmoL4F0SiBfAsKyjvL4lsSqBbEnwKS0siTIxJEqJWyAANjQAAAAAAAAAAAAAAA8AADzU/QgAAAAAAAABKJZAriWRN4HC0tgXQKYF0SZWVVxfAvgUQL4E+so9QXwLoFMC6BY1lHeXwLYlUC2JPgUtpbEkRiSJcStlzAAMnMAAAAAAAAAAAAAAA8ADGtDWjzbB+g8oyDGtDUhgZRkGNSGpDDGUZBjUjOpDGDGUSiWRKlJf6yyMl/rNo7HGx5Lol0SiLXFc0XRkuP8AJMr+rKq5mxAvga8JLj/JfCS4/wAk+spNQ0bEC6BRCS4ouhJcUWMGii1DRsQLYlMJrii2El8CfBoprS6JIhFriiWpcSSmitknkyDGpcRqXE3/ADOf5GQY1LiNS4jH1GTIMalxGpcQDIMalxGpcR+ZncyDGpcRqXEDDMgxqXEalxAwz0vspYenp8h7KWHp6fI6wPB+83edn1PbWeZnJ9lLD09PkPZSw9PT5HWBlaq7zMdtZ5mcn2VsPT0+Q9lbD09PkdYrq3FOO6U1H5sLUXvlJjtrPMzm+yth6enyC6KWHp6fIbR27ShTqThluKeJJbiVjtylOnTlP3NUY75bt5IT1PDxZZjt5+ZhdE7D09PkTXRXZ/p6fI3aVeEvyyT+TLMviaLV3LZtme2m/mZoR6K7P9PT5Fkei1h6enyNyDNmJZabUys8Tm7bPFs50ejFj6enyLI9G7H09PkdBMkkXVVkl4nNzl1NGPR2x9PT5Fi6P2XkU/pN1Imi0rsmaNt8zSXR+z8in9JLsCz8in9JvIkiwjKRzaRodg2nkw5DsK08mHI3zJ14pGvCjQ7CtPJhyMPYVp5MORvkKtWMFqk0ksb2MscK6Gkth2nkw5Gew7TyYcjNxtFRqwpNbqq9yXg5cDm9rVXb3Et0a1KWlrhwObuw+Zuq8+B0HsS08mH0mewrTyYciiO0ZuvSpbtLpdZN/HGS+z2tCcJVX7kFN003uzh4yZVufEx2f0HYdp5MOQ7CtPJh9Juxln/78yRvxfU14UaHYVp5MPpHYVp5MPpN8DifUcMTQ7CtPJh9I7CtPJh9JvgcT6jhicUAHjhMBhmSNSTSeMZxJ7/kZW4QlPC3b3/k+bdIek9e3q1aEqCnOeU6k5NLD/SdLo3tzadW8lSrOHUZeMYbyS6X7e2XOVS2rN9fR3JqDfveCbLjTUyqt4ZR41hPbLJWmjmzLhx89lnb67HlqvSq9m4UHOCoY96KjHOOGTFPpRexdSi5QnQX5ItJNR8En4s5lXbi1OnChF6moqTwss9HR6PXslGVS2pwhpT1dbF4WPzH0Koco/8AmGzXJE6xwqXFKCjlcpZWftk2ujXSetdVqVNUNMqT31It4cfij6Lw/nG84nR6ztqFOnGmk5VN8pxecv8Awjiba29tOne9TS6t0FJKTeE8f5Pn9VQ52uvh7Pb5ttvzKy2Vc5t1rhie5j3o2V3mpSluhnvai3yNtPectAk1L7nCXMmiaIInE+hqxsaMmiaIImi1rNSSJIiiSLGBqZAMM6mCupVjFOUmoqOW23hHG2ldyXvT/qWdZJOUe+k/CXyN3ak6yS0U41ob1UptpPH7nnalSnTUpUnOEl/ctqzfVzj+mLe4jXWJHWuGSdfWk7fVrnRSuLSrn80c40v9smrW2jCp+KnHdripf+yWGzk320UpQdJye/MIb80pfoz4orhsmvLMpT0OSeYpbsPwKm3VKDzknwpO6toqfWVluco07elndulHEpfsbKrUn1Sb/wCLZr35Z3Vaz8I8Xk8tXsK9NZUuspxTTivdcV444nQ2ZtCVWUNMI6aSWmnJqMKb/XLO6TYp1KktjE6cI9dZ7Rn/AHa7VKNTCo0XhSx+r5/A66/g8rbVs1HUknd3D3R9zTTh8m9x6KxqVHFOokp+MU1LT8C4qm2tyBOODZSARkkHMAAA4gAPHSUCutUjGLcmoxw1mTwvkWHH6VbHV3a1KOtU5bpRm3hRx35OtMVKai3hZN4RUpJN4OVS2vsyjcKaqQi0nqwm8M8JtOdC52tWlq1Uqso4lHxljcd/rrGNSzs7ajC6rboXcllxx4vPE4u2LCVjf13Qpw0KOqMZZxFY3tfHJ9rOMYWteLiksfb/AGW+jhGtyS/qaaWds+xr9JbGjQr20Y/m1LU33PfuZ7jaVGpiGG9DpU3N6lpksf8AU8BcXNW4qQo3EU+rTmpR73q3rJ2Oj+1qdKdS1rqrXoxWqio4fVSfeXXw5dhVxT+xGulKXDRJZlFJ9eex7TZk6NCn10nopdzn3RS4JFF1tfZlWopqpHXqW/D3o1dn7Xs66p7PnTqSVWcnF1Madyyo7jlzurKp+IsqtKFndKeii5JqDj4NMg6ns79ZmOHiH05ZIyozxKaa32+32PpNvOMlBxalFpYaNtHD6MbL/C29Ki59a+/WnlPPA7qPk9NFRclHqcLEicScSESaLurwOLJomiCJotqzUkiSIokiwgamQDDOxg89tOtb9bLNetCeEpRhqxjkcXaV5GKxGoq8PBVqU5zj8ng9NtF3WqSh1UaeN9SedS4nn7uVWScaNepXk/zaFHSuZXaiOfEl08zgbLjqqVau56MxSSwk/kYpXVzqmpRcVF7pPfF/sKFTqK8ozacZvTKUfCpwZubSjPSpRTbXfp8UfNXrE90WkeRq29zc9dp0vq93vN5i88CupSULicMqMJYk298N/wADpW8tFNTnuWG5Z8F8TmW01UrOq03Gfuwiu9peKN9Pl2ZXIxN7HpLW6ioxgrnRT7n1dOa3fDcdzYlS2zJUp1Jt7256t7/dHIsKk4NU4VlFvuhcJZXwWD0OzvxCyqvVv9MqfD4n01CwVNpvIyYRknEcAAA4gAPHSUDm9Idkfi7epb6nHVh5Tx3PL3nSNTalWpClUlTTlNLCXzO+nz2sVHZ5QUuHc5eyLC1oVKUKMYJ6MS075N8WzyHTB/8ANreGKU8/Y6ezqN5TrQqdW8xlw70b3SjonUuJu6pNdY6bg6b3b2fTayTr1EZ2YWVjbHgue3U66O9Ozik2+e7yeCureM8qWU8U2pLc1hErC2pxT7+Orj8juPoxcRTqVIPMdP8ATj72pxXdkofRe7kusp0nODbl1cn1bjKXevkS8TdO09umf+ltVqKXKUH4rn4+5HYH/n2W/wB1VZ6eKWnuPadItnW1eMqVWNOVRySi3iMu7ijn9Feh9SjON1cYU4RxRoxerR8XLxNS9p306s6nVvLlnGO7HijhpHxahuGHiON8dfqQPiOqTnFweMbZWT1vR7Zf4WhSttTn1ecSbzlN5xk7COds2pOVKlKaxN4TXA6KRUabLlNvqQZvJYiaIImi8r8DRk0TRBE0WtfI1JIkiKJIsIGpkwzJhnYwaG1LOlNa5qUlDOYxzmXwwjh3K1QdSqnRoflpW8VpqVH4ZxvPUtHNvLKKnK5knUlCOKcO9RlxwR7q+L9/v9DpB4PG32y1pcXH+pJZVJPKt6fhKT/V8znOhcUlHE5JVIOcYtZaw8YPWTt5KnCk8fiL2eqp+qMPtuKrq2i1e1MZdFxpQ+EcJv8AkrZ6ZSfDgmxuwjzcbCtOqqdWo8vSmse6pSXupnWsLNwpzUoKVGEnGrTj+enJPdUj448TpOyUqtek171alSq0XxnCH3LLeFRxjdUlmfu0bijjKnjc2ZqoUXjBid2UZhTqaIa4QureT3VY/wB1QfduR37O0jSgoRzp797y18Cmw2dGlKTg2oVPe6vwi+K4I3sFnVXwkKUshGTGDJ3NAAADiA+M+0+0PVVea+w9p9oeqq819jzT+VWeZep9l+Gr/PH19j7MYPjXtPtD1VXmvsPafaHqqvNfYfyqfmXqPw1f/kj6+x9lyGv3PjXtPtD1VXmvsPafaHqqvNfYL4VNLHEvUP8Ahq9/PH19j7Io8P5Mxh4+LPjXtRtD1VXmvsZ9qNoeqq819jK+FT5cS9TH4auXzx9fY+y4fDHF+LJ5/wB/wfGI9KNoeqq819ia6T7Q9VV5r7EiHw2fNtM0f8O3L+5H19j7Pp7txNI+NR6T7Q9VV5r7F0eku0PVVeaJ9OhkvFEWfwS1c5L19j7GicT4/HpJf+pq80XR6R3/AKmrzRaVaOXVEOz4bOPzJ/qfXUySZ8nh0hvvU1eaLY9IL31FXmizq0suqIU9PKPNn1VMmmfLY7evPUVOaLY7dvPUT5osIaWXVEGc1DZn04wfNlty88+fNEu3Lvz6nNEjucuqOD1UV4H0YYPnPbd358+aM9t3fnz5oz3OXVGve49GfQHawc+scVrxpUvFI0p7Eg6dWkm/60tU23neeM7bu/PnzQ7bu/PnzRr3F9UZ74ujPdPZsXOjU/7UY6I/LBdQtow1aVjU3J/FvxPn/bd358+aHbd358+aMrQteKHfF0Z9FwSPnHbd358+aHbd358+aM9zl1RjvcejPo4PnHbd358+aHbd358+aHc5dUO9x6M+jg+cdt3fnz5odt3fnz5odzl1Q73Hoz5nkZAPhz3QZGQABkZAAMMwZAMmYlsCuJZA3iiPZnoWxLoFMS6BMrKu5sugbECiBfAn1FHqC6BfAoiXwLCoo70vEvgWxRVAtiT4FLbtyLIkyMSRLiVs28gAGTQAADYAADYAADYAADYAADY8AADzU/QYAAAAAAAABKJZEriWRN4HC0tgXQKYF0CZWVVxfAvgUQL4E+oo9QXwLoFMC6BY1lHeXwLYlUC2JPgUtpbEkRiSJUSsnzAANjQAAAAAAAAAAAAAAA8AADzU/QgAAAAAAAABKJZEriWRN4HC0tgXRKYl0SZWVVxfAvgUQLoE+so9QbEC6BTAugWMCjvL6ZbEqgWxJ8CktLYkiMSRKiVsgADY0AAAAAAAAAAAAAAAPAAA81P0IAAAAAAAAASiWQK4lkDeJwtLYl0CmJdAmV8iquL4F0CmBdAn1lHqDYgXQKYF0CxgUd5dAuiUwLok+BSWlsSRGJIlxK6XMAAycwAAAAAAAAAAAAAAD//Z"/>
          <p:cNvSpPr>
            <a:spLocks noChangeAspect="1" noChangeArrowheads="1"/>
          </p:cNvSpPr>
          <p:nvPr/>
        </p:nvSpPr>
        <p:spPr bwMode="auto">
          <a:xfrm>
            <a:off x="63500" y="-739775"/>
            <a:ext cx="1905000" cy="152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H0A4gMBIgACEQEDEQH/xAAcAAEAAgMBAQEAAAAAAAAAAAAAAQYEBQcDAgj/xABDEAABAwMCAwQFCAcHBQAAAAABAAIDBAUREiEGMUETIlFhFHGBkaEHFRYycpOx0TM0NVJTVHMkNkKSs8HhI0OCg7L/xAAaAQEAAgMBAAAAAAAAAAAAAAAAAQUCAwYE/8QAKhEBAAIBBAADCAMBAAAAAAAAAAECAwQFESEGMUESEyMyUXGRwSIzUhX/2gAMAwEAAhEDEQA/AO4oiICIoJwEEosOrudHR7VE7Gux9XOXe7mqzV/KNaaeZ0TIKqUtcQS1gH4lTij31ppj7mGvJlpijm88LkiqFB8oVprKhsJhqYnOOBrYCPgVZaSvpqwZppmPPUA7j2KMvwr+xfqfonHkpljmk8wykUZUozEREBERAREQEREBERAREQEREBERAREQEREBEUFAJVUvPET3udBb3aWjYyjmfV+ayeLLiYYhRwnvyDMh8G+HtVTXO7ruNq29zjn7ttK+spyXO1OJJJ3J3JVIrP1yo/qO/FXYcwqTW/rk/wDUd+Ks/BkzObLz9IU++fJR7Wf9p0/2v9lco5HRPDo3OY5p2LTghU2z/tOn+0rh4+tafGEzGspMf5/cs9k/pt91psfEBkc2mrj3j9WXlnyP5qzLmCunDFxNZS9jMczRbE/vN6Febatxtkn3OWe/SVpevHbdoiK+axFGQVg1V6tdI/RVXGlif+6+ZoKDPRYlLcqCtOKSsp5j4RyAr2lqIYcdtLHHq5a3AZQeqLG9Po8Z9Lg+8Cn0+j/m4PvAgyEXk+ogjY18k0bWO+q5zgAV8en0YGfS4PvAgyEUahjORjnlY/p1H/NwfeBBkoviKaKZpdDIyQA4JY4HdfaAiIgIiICIiAvlxwM9Oq+l5VP6CT7B/BRJDll14loKi51Mjpn/AKQtA0HYDYfgsT5/t38V33ZVOOS4knck5UYXL30WO9ptMz27muw6bjzlcvn+3fxnf5CqxUzxvqZXtOWueSNvNYZRXmw1jSXvOP1hTb14f0s0p3P5bG21UUFdDLK4hjXZJwrEOILcf+67/IVTApWG+UjV563v6Qz2fYNLGG0cz5/Vcvn+3fxXfdlbXhjiKhZeqeOOV2ZndmQWkZz/AMrnGFmWYkXm3kHB9Ki/+wqjDo6Y8lbVmeYWeXYdNGOZiZ8n6IClQF8yktjeRzAK6dxLnV+u1ZxPxR9GrXUvp6OMn0meI4c8D62/gM4x1Kuds4ftVshEVJQQNwN3uYHPd63Hcrn3yPD0i8XOrl3l7Fu5595xJ/ALqyxqmVL414SpamlbcLZSCKvgka7+zswZG5GQQOZxvlWe5W6iuFOWV9JBUNaDpEsYdp9WeSzML5k/Ru9RWSHKvkktlBcIrg6voqepczs9Jmia/GQc4yrnfODrNX26eKG2UsNQYz2MkMTWOa7G3LHXCpHyV1tbSQ13oVskrdXZ6iyVrNGx8VZr1fLyau0wSWieggluEDZJzO12RrHd7vj5+pYx5JlvrbbIZrBb6S6UcUhigjDopmNeGuDcdc781z75OrVb6ria8RVNHBNHBqETJYw4N75HI+QXWFzP5Mv71X/1u/1CkjpehujRgacYxjbC5Px7arfTcYWiCnooIYZzEJGRxhodmTB2HkutLmPyif34sP2of9VLeRDo1HRUtDF2NFTQ08Wc6IYwwZ8cBZCIskCIiAiIgIiIC+XgEYPLC+lBGUHHLjwnTQ3CpYZ5gRK7bbqc+Hmsf6L0v8xN8PyXQ+LbedTa2JuRjTJgcvA/7e5Vlcdrb58Ga1Zlb03XV8fPLRfRelyB6RP8FX6ilZFPJGCSGPIHsKvo5hUmt/XJ/wCo78V0fhOZz5ckZO+IhS75uusilPiS86CjZU1cULnPaHnBI5renhelz+sTfD8lrLP+06f7SuHj61q8VWnBqqVx9R7P7bNl3XWTht8SfP8ATRfRel/mJvh+S2XDfC1O6+UbmzSu7OTtMHGO7usvplW3hS3mCE1UzcSSjDMjcN/5VHoLZs+eK89eq1ybpq5rMTee1gapIBBB5FAFK69UuS8GH6M8f1dsqz2cc4dEwnkdw6M+0ZHtXWQQVouJeFbfxFG01QfHUMGGVEWzgPA+IXjR0HE9DGIW3WhrWN2a+rp3h/tLXbqIjhM9tlf7pHZrRVXCQB3Ysyxmca3f4W+04WW15kpQ9wALo8keGQqtceFLjfponX+8A08TtTaWjh0NJ8y4klWC6UtdUQNit1bHSbEOc+DtcjpjvDHxQUL5Fv0Ny/8AV+BXRqinhqQwTRteGPbI3PRzTkH2FU6wcEXHh90htt/Y0SAB7X0WoHHL/GtpWWfiGrgdCeJI4g4YLoqANdj161EdQNtarjDc4JJ6cO7Nkz4snqWuwSPLIXPuAz6Bx9eqGfuvk7TSD1w/V+Bz7FeuGrOLFZoLcJ+27IuJk06dWXE8snxwtfxBwlBdK6O50lVJQ3OLGmojaCHY5ah18PzSYFk9a5hxmfT/AJR7PRwd50LoS/T07+s59gVu9H4r7HsvTrSHYx2wpn6vdqwvjhzhKntFZNcamokrrlNnXUSjGM88DopnshZApUAYUqUCIiAiIgIiICIiD4kYyRhY9oc1wwQeqpl5sctE501O10lP4AZLPX+auygjZePWaLHqq8W6n0llFphzEcwqTW/rk/8AUd+K7hW2Ghq3F5jMTzvqjOPhyVQrfk0Ms75ILmGhzi7EkWSM+orZ4d0//PzZJyz1MRwrt0w5NRSsUjnhRLP+06f7SuHjss+2fJuKapjnqLjr0HOmOLGfeSrdQ2WioiHRRFzxyfIckfksPEGlncNVW+Kf4xHDPbMd9PimLx3y0VjsD5nNqK1pZEPqsOxd6/AK2hoGMDGOSlSp0mkx6ans0/L2zaZERF6kCKv8Y11XQ26B1vnMVXPUxQRdxrgS52+cjoMnZenE1VPaeGqurjqpO3gjyyTSwl7uTQRjG5I6IN4i01Hc4qRtPR3Su1174e1fqZpGwBcRgAYGfiFk0t2oayKofTzFwp36JQY3AtOM4wRnkUGwRaC3XimprTLc667NqaSad7oZhCWhjM4Ddhvv165W1NwpW1sdEZgKiSIysZg7tBwT8UGUi10d7t0tTFTsqAXy6uyOk6ZNPPS7GDjyXlHxHaZZYomVgMks5gY3Q7JeBkjl8UG2Ra6G9W+aqbTR1AMr2uewaSBIG7OLTjDseS8LPViqqLjVtuQqKMSBjI+y0CnLR3xk899/JBuEVT4jvDKynoIbRVztmqquOOOWIOa1zc5eQ4jB7oPvVgqbjSUszIJZCZ3jU2JjC95HjgDOPNBmIsGK7UE1udcG1LBSDOZX5aBg4PPzWlrLi6t4ls9NQT1UbHdpNO1zHMa+No22I37xCC0IoHJSgIiICIiAiIgjCEZUoggBMKUQEREBERBWOKTpvXD0tT3KKKpe98h+q1+ghmfDmd188TSx3iegs1G4Ta6lk1UYzqbHEw6u8fMgABWWcxMic6ZzGxj6xecAe9edHJSzRl1HJDIzOCYiCM+xQK9FELjxrW1UoJp7ZTshYOhkd3z7hp94Wqt10EHB17vMeo1FS6afU0fVJJYwZ8QA0+WVfQ1ozgYzzXz2bNBZobp/dxsnApV1ZTU3DditbX6KV1VBC+V2zdMfeJz4Et28V9cXxzy224XaFrwOxbSxEA5bCXgyP8d+XqGequjmNcMOaCB0IXnLPTxHTLLGwkcnOA2ThPKvUMVvkqYa59WyrFFATCYGhsFO3Azjc94gdSdh0XlwxIy18JG61zZC6pL6yfQ0ucNbsgAc9gR8VZ4hEWf9IMLD+7jBX3hoGMDHhhOEKlYpfmp9fTR1Day10tN6TSzjDjEHaiY8jngDI64Wl7Zn0TstLI/TBca1jq+Y/Uw/Mjm6uW5w3PLmr5T1lBJUy0dPPA6eMZkijIy0ctwFNfV0NBTCSvmhggG2ZSAE4SrM9ays41tsY7tJS0z5YGBu8j3EMBA8MavYM8iFraK7mDhi93ZpDrrUvldJnP8AZ2tOljT4ADkOpPrXQWNY7EgAJI2OOidnHgjQ3vc9uacCgxmmhquGLZUyhtupqd0xfJs2omZgD7W5cR4ncdFsrPVGq42uc87XB8UEdPDFjeNhHaOLvDJ0+3boraY2HGWt7vLbl6kDGgkhoyefmnBynopRFKBERAREQEREBERAREQEREBERBW+LG1kc1uroaN1fTUsjnz0seC45bgOAPMjJ9/uinvFkjt9VxJSO1RzNZG8Rtw9z2kgM0/vZdj3LOPznT3KpkELamkl0mNrZNLoiBggg7EHnkLRTcN1zRFURtgfK67en1FMH4bjTpABxuRgHzOVA2cl3uMNfa6Wop6dkle9xMIcS6FjRkknkTuB6zzKQ3qrmv8AX2qGCB5pmsIfqOxcM97bbAxy56h548mWm4u4qZdJewLBTiMO150ZflzQOuwAztzJ8kprTcKe13uRghF0uEkr2EP2aD3WDPkE7Gx4Yucl4s8VdLG1jpHPA0HLXAOIDhnocZWk4iko5ONLPFWOhbHSwS1LzJjcnDWjf/yPuW94fpJLdaKakkaxnZMaxsbDkNAAGM9ep9qwrbQVzOJbjcquGJrKiOOKHRLksa3OcjHUkINTT17LXd7rdY4JI7XKIYKeJrNPpVQTzY0455Az15rbfOlwjvFvt1TFTdpVMfJIyNxJhY0c89dyByCniK3VdXcLPU0scczKOodJJE9+nOWkAjbmM/FY9NarlHxTPdJewc2SmZEJNXIAkuYB4fVGfInmgxrbVTz3viGsomRSSslFOHykhrGxt5bdS4u28s+C8rjczxBw5Y2GPsnXeqjbJGHZwxpLn+sYZ8Qsi3Wa609jmtP/AEY5Kl73T1rH52ecuLW4zq3IHTkfJZNRZqmK7Wp1A2JtFQ0roWajvGTpGQOvdHvQZLLrUV11qqK2RxBlHhs88uSNZGdDQOeBzOfevfh26i9WmGtEXZlxc1zc5Ac0kHB6jZaumtl0t0N1pqFkTnVlTJNFVPkxo1gfWbjJI3xjmtzZLZFaLVTUEDi5kLA3Uebj1PtKDPREUgiIgIiICIiAiIgIiICIiAiIgIiIIwmB4KUQRgJgKUQRgKcIiCMDwTA8FKIIwPBMKUQMIiICIiAiIgIiIP/Z"/>
          <p:cNvSpPr>
            <a:spLocks noChangeAspect="1" noChangeArrowheads="1"/>
          </p:cNvSpPr>
          <p:nvPr/>
        </p:nvSpPr>
        <p:spPr bwMode="auto">
          <a:xfrm>
            <a:off x="155575" y="-571500"/>
            <a:ext cx="2152650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17604" name="AutoShape 4" descr="data:image/jpeg;base64,/9j/4AAQSkZJRgABAQAAAQABAAD/2wCEAAkGBwgHBgkIBwgKCgkLDRYPDQwMDRsUFRAWIB0iIiAdHx8kKDQsJCYxJx8fLT0tMTU3Ojo6Iys/RD84QzQ5OjcBCgoKDQwNGg8PGjclHyU3Nzc3Nzc3Nzc3Nzc3Nzc3Nzc3Nzc3Nzc3Nzc3Nzc3Nzc3Nzc3Nzc3Nzc3Nzc3Nzc3N//AABEIAH0A4gMBIgACEQEDEQH/xAAcAAEAAgMBAQEAAAAAAAAAAAAAAQYEBQcDAgj/xABDEAABAwMCAwQFCAcHBQAAAAABAAIDBAUREiEGMUETIlFhFHGBkaEHFRYycpOx0TM0NVJTVHMkNkKSs8HhI0OCg7L/xAAaAQEAAgMBAAAAAAAAAAAAAAAAAQUCAwYE/8QAKhEBAAIBBAADCAMBAAAAAAAAAAECAwQFESEGMUESEyMyUXGRwSIzUhX/2gAMAwEAAhEDEQA/AO4oiICIoJwEEosOrudHR7VE7Gux9XOXe7mqzV/KNaaeZ0TIKqUtcQS1gH4lTij31ppj7mGvJlpijm88LkiqFB8oVprKhsJhqYnOOBrYCPgVZaSvpqwZppmPPUA7j2KMvwr+xfqfonHkpljmk8wykUZUozEREBERAREQEREBERAREQEREBERAREQEREBEUFAJVUvPET3udBb3aWjYyjmfV+ayeLLiYYhRwnvyDMh8G+HtVTXO7ruNq29zjn7ttK+spyXO1OJJJ3J3JVIrP1yo/qO/FXYcwqTW/rk/wDUd+Ks/BkzObLz9IU++fJR7Wf9p0/2v9lco5HRPDo3OY5p2LTghU2z/tOn+0rh4+tafGEzGspMf5/cs9k/pt91psfEBkc2mrj3j9WXlnyP5qzLmCunDFxNZS9jMczRbE/vN6Febatxtkn3OWe/SVpevHbdoiK+axFGQVg1V6tdI/RVXGlif+6+ZoKDPRYlLcqCtOKSsp5j4RyAr2lqIYcdtLHHq5a3AZQeqLG9Po8Z9Lg+8Cn0+j/m4PvAgyEXk+ogjY18k0bWO+q5zgAV8en0YGfS4PvAgyEUahjORjnlY/p1H/NwfeBBkoviKaKZpdDIyQA4JY4HdfaAiIgIiICIiAvlxwM9Oq+l5VP6CT7B/BRJDll14loKi51Mjpn/AKQtA0HYDYfgsT5/t38V33ZVOOS4knck5UYXL30WO9ptMz27muw6bjzlcvn+3fxnf5CqxUzxvqZXtOWueSNvNYZRXmw1jSXvOP1hTb14f0s0p3P5bG21UUFdDLK4hjXZJwrEOILcf+67/IVTApWG+UjV563v6Qz2fYNLGG0cz5/Vcvn+3fxXfdlbXhjiKhZeqeOOV2ZndmQWkZz/AMrnGFmWYkXm3kHB9Ki/+wqjDo6Y8lbVmeYWeXYdNGOZiZ8n6IClQF8yktjeRzAK6dxLnV+u1ZxPxR9GrXUvp6OMn0meI4c8D62/gM4x1Kuds4ftVshEVJQQNwN3uYHPd63Hcrn3yPD0i8XOrl3l7Fu5595xJ/ALqyxqmVL414SpamlbcLZSCKvgka7+zswZG5GQQOZxvlWe5W6iuFOWV9JBUNaDpEsYdp9WeSzML5k/Ru9RWSHKvkktlBcIrg6voqepczs9Jmia/GQc4yrnfODrNX26eKG2UsNQYz2MkMTWOa7G3LHXCpHyV1tbSQ13oVskrdXZ6iyVrNGx8VZr1fLyau0wSWieggluEDZJzO12RrHd7vj5+pYx5JlvrbbIZrBb6S6UcUhigjDopmNeGuDcdc781z75OrVb6ria8RVNHBNHBqETJYw4N75HI+QXWFzP5Mv71X/1u/1CkjpehujRgacYxjbC5Px7arfTcYWiCnooIYZzEJGRxhodmTB2HkutLmPyif34sP2of9VLeRDo1HRUtDF2NFTQ08Wc6IYwwZ8cBZCIskCIiAiIgIiIC+XgEYPLC+lBGUHHLjwnTQ3CpYZ5gRK7bbqc+Hmsf6L0v8xN8PyXQ+LbedTa2JuRjTJgcvA/7e5Vlcdrb58Ga1Zlb03XV8fPLRfRelyB6RP8FX6ilZFPJGCSGPIHsKvo5hUmt/XJ/wCo78V0fhOZz5ckZO+IhS75uusilPiS86CjZU1cULnPaHnBI5renhelz+sTfD8lrLP+06f7SuHj61q8VWnBqqVx9R7P7bNl3XWTht8SfP8ATRfRel/mJvh+S2XDfC1O6+UbmzSu7OTtMHGO7usvplW3hS3mCE1UzcSSjDMjcN/5VHoLZs+eK89eq1ybpq5rMTee1gapIBBB5FAFK69UuS8GH6M8f1dsqz2cc4dEwnkdw6M+0ZHtXWQQVouJeFbfxFG01QfHUMGGVEWzgPA+IXjR0HE9DGIW3WhrWN2a+rp3h/tLXbqIjhM9tlf7pHZrRVXCQB3Ysyxmca3f4W+04WW15kpQ9wALo8keGQqtceFLjfponX+8A08TtTaWjh0NJ8y4klWC6UtdUQNit1bHSbEOc+DtcjpjvDHxQUL5Fv0Ny/8AV+BXRqinhqQwTRteGPbI3PRzTkH2FU6wcEXHh90htt/Y0SAB7X0WoHHL/GtpWWfiGrgdCeJI4g4YLoqANdj161EdQNtarjDc4JJ6cO7Nkz4snqWuwSPLIXPuAz6Bx9eqGfuvk7TSD1w/V+Bz7FeuGrOLFZoLcJ+27IuJk06dWXE8snxwtfxBwlBdK6O50lVJQ3OLGmojaCHY5ah18PzSYFk9a5hxmfT/AJR7PRwd50LoS/T07+s59gVu9H4r7HsvTrSHYx2wpn6vdqwvjhzhKntFZNcamokrrlNnXUSjGM88DopnshZApUAYUqUCIiAiIgIiICIiD4kYyRhY9oc1wwQeqpl5sctE501O10lP4AZLPX+auygjZePWaLHqq8W6n0llFphzEcwqTW/rk/8AUd+K7hW2Ghq3F5jMTzvqjOPhyVQrfk0Ms75ILmGhzi7EkWSM+orZ4d0//PzZJyz1MRwrt0w5NRSsUjnhRLP+06f7SuHjss+2fJuKapjnqLjr0HOmOLGfeSrdQ2WioiHRRFzxyfIckfksPEGlncNVW+Kf4xHDPbMd9PimLx3y0VjsD5nNqK1pZEPqsOxd6/AK2hoGMDGOSlSp0mkx6ans0/L2zaZERF6kCKv8Y11XQ26B1vnMVXPUxQRdxrgS52+cjoMnZenE1VPaeGqurjqpO3gjyyTSwl7uTQRjG5I6IN4i01Hc4qRtPR3Su1174e1fqZpGwBcRgAYGfiFk0t2oayKofTzFwp36JQY3AtOM4wRnkUGwRaC3XimprTLc667NqaSad7oZhCWhjM4Ddhvv165W1NwpW1sdEZgKiSIysZg7tBwT8UGUi10d7t0tTFTsqAXy6uyOk6ZNPPS7GDjyXlHxHaZZYomVgMks5gY3Q7JeBkjl8UG2Ra6G9W+aqbTR1AMr2uewaSBIG7OLTjDseS8LPViqqLjVtuQqKMSBjI+y0CnLR3xk899/JBuEVT4jvDKynoIbRVztmqquOOOWIOa1zc5eQ4jB7oPvVgqbjSUszIJZCZ3jU2JjC95HjgDOPNBmIsGK7UE1udcG1LBSDOZX5aBg4PPzWlrLi6t4ls9NQT1UbHdpNO1zHMa+No22I37xCC0IoHJSgIiICIiAiIgjCEZUoggBMKUQEREBERBWOKTpvXD0tT3KKKpe98h+q1+ghmfDmd188TSx3iegs1G4Ta6lk1UYzqbHEw6u8fMgABWWcxMic6ZzGxj6xecAe9edHJSzRl1HJDIzOCYiCM+xQK9FELjxrW1UoJp7ZTshYOhkd3z7hp94Wqt10EHB17vMeo1FS6afU0fVJJYwZ8QA0+WVfQ1ozgYzzXz2bNBZobp/dxsnApV1ZTU3DditbX6KV1VBC+V2zdMfeJz4Et28V9cXxzy224XaFrwOxbSxEA5bCXgyP8d+XqGequjmNcMOaCB0IXnLPTxHTLLGwkcnOA2ThPKvUMVvkqYa59WyrFFATCYGhsFO3Azjc94gdSdh0XlwxIy18JG61zZC6pL6yfQ0ucNbsgAc9gR8VZ4hEWf9IMLD+7jBX3hoGMDHhhOEKlYpfmp9fTR1Day10tN6TSzjDjEHaiY8jngDI64Wl7Zn0TstLI/TBca1jq+Y/Uw/Mjm6uW5w3PLmr5T1lBJUy0dPPA6eMZkijIy0ctwFNfV0NBTCSvmhggG2ZSAE4SrM9ays41tsY7tJS0z5YGBu8j3EMBA8MavYM8iFraK7mDhi93ZpDrrUvldJnP8AZ2tOljT4ADkOpPrXQWNY7EgAJI2OOidnHgjQ3vc9uacCgxmmhquGLZUyhtupqd0xfJs2omZgD7W5cR4ncdFsrPVGq42uc87XB8UEdPDFjeNhHaOLvDJ0+3boraY2HGWt7vLbl6kDGgkhoyefmnBynopRFKBERAREQEREBERAREQEREBERBW+LG1kc1uroaN1fTUsjnz0seC45bgOAPMjJ9/uinvFkjt9VxJSO1RzNZG8Rtw9z2kgM0/vZdj3LOPznT3KpkELamkl0mNrZNLoiBggg7EHnkLRTcN1zRFURtgfK67en1FMH4bjTpABxuRgHzOVA2cl3uMNfa6Wop6dkle9xMIcS6FjRkknkTuB6zzKQ3qrmv8AX2qGCB5pmsIfqOxcM97bbAxy56h548mWm4u4qZdJewLBTiMO150ZflzQOuwAztzJ8kprTcKe13uRghF0uEkr2EP2aD3WDPkE7Gx4Yucl4s8VdLG1jpHPA0HLXAOIDhnocZWk4iko5ONLPFWOhbHSwS1LzJjcnDWjf/yPuW94fpJLdaKakkaxnZMaxsbDkNAAGM9ep9qwrbQVzOJbjcquGJrKiOOKHRLksa3OcjHUkINTT17LXd7rdY4JI7XKIYKeJrNPpVQTzY0455Az15rbfOlwjvFvt1TFTdpVMfJIyNxJhY0c89dyByCniK3VdXcLPU0scczKOodJJE9+nOWkAjbmM/FY9NarlHxTPdJewc2SmZEJNXIAkuYB4fVGfInmgxrbVTz3viGsomRSSslFOHykhrGxt5bdS4u28s+C8rjczxBw5Y2GPsnXeqjbJGHZwxpLn+sYZ8Qsi3Wa609jmtP/AEY5Kl73T1rH52ecuLW4zq3IHTkfJZNRZqmK7Wp1A2JtFQ0roWajvGTpGQOvdHvQZLLrUV11qqK2RxBlHhs88uSNZGdDQOeBzOfevfh26i9WmGtEXZlxc1zc5Ac0kHB6jZaumtl0t0N1pqFkTnVlTJNFVPkxo1gfWbjJI3xjmtzZLZFaLVTUEDi5kLA3Uebj1PtKDPREUgiIgIiICIiAiIgIiICIiAiIgIiIIwmB4KUQRgJgKUQRgKcIiCMDwTA8FKIIwPBMKUQMIiICIiAiIgIiIP/Z"/>
          <p:cNvSpPr>
            <a:spLocks noChangeAspect="1" noChangeArrowheads="1"/>
          </p:cNvSpPr>
          <p:nvPr/>
        </p:nvSpPr>
        <p:spPr bwMode="auto">
          <a:xfrm>
            <a:off x="155575" y="-571500"/>
            <a:ext cx="2152650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15553" name="Picture 1"/>
          <p:cNvPicPr>
            <a:picLocks noChangeAspect="1" noChangeArrowheads="1"/>
          </p:cNvPicPr>
          <p:nvPr/>
        </p:nvPicPr>
        <p:blipFill>
          <a:blip r:embed="rId7" cstate="print"/>
          <a:srcRect l="2306" r="10997"/>
          <a:stretch>
            <a:fillRect/>
          </a:stretch>
        </p:blipFill>
        <p:spPr bwMode="auto">
          <a:xfrm rot="5400000">
            <a:off x="4124699" y="1703272"/>
            <a:ext cx="5413388" cy="35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920373" y="980728"/>
            <a:ext cx="2207849" cy="40011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PRESENTACIÓN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18104" y="5715253"/>
            <a:ext cx="3757952" cy="95410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ORGANIZACIÓN  NACIONAL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+mj-lt"/>
              </a:rPr>
              <a:t>DE  TRASPLANTES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4 DE NOVIEMBRE 2013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4097648" y="836712"/>
            <a:ext cx="978408" cy="648072"/>
          </a:xfrm>
          <a:prstGeom prst="right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22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Trasplantes de órganos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en España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1989-2012 (número absoluto)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890908"/>
              </p:ext>
            </p:extLst>
          </p:nvPr>
        </p:nvGraphicFramePr>
        <p:xfrm>
          <a:off x="328612" y="1556792"/>
          <a:ext cx="8486775" cy="450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5293" y="3860974"/>
            <a:ext cx="0" cy="792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 l="5251" t="29927" r="3946" b="26886"/>
          <a:stretch>
            <a:fillRect/>
          </a:stretch>
        </p:blipFill>
        <p:spPr bwMode="auto">
          <a:xfrm>
            <a:off x="251693" y="3406949"/>
            <a:ext cx="1223963" cy="46037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pic>
        <p:nvPicPr>
          <p:cNvPr id="11" name="Picture 9" descr="~AUT0042"/>
          <p:cNvPicPr>
            <a:picLocks noChangeAspect="1" noChangeArrowheads="1"/>
          </p:cNvPicPr>
          <p:nvPr/>
        </p:nvPicPr>
        <p:blipFill>
          <a:blip r:embed="rId7" cstate="print"/>
          <a:srcRect l="1440" r="5138" b="5650"/>
          <a:stretch>
            <a:fillRect/>
          </a:stretch>
        </p:blipFill>
        <p:spPr bwMode="auto">
          <a:xfrm>
            <a:off x="1187625" y="2060848"/>
            <a:ext cx="1656184" cy="127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 descr="auto0"/>
          <p:cNvPicPr>
            <a:picLocks noChangeAspect="1" noChangeArrowheads="1"/>
          </p:cNvPicPr>
          <p:nvPr/>
        </p:nvPicPr>
        <p:blipFill>
          <a:blip r:embed="rId8" cstate="print">
            <a:lum bright="-12000" contrast="12000"/>
          </a:blip>
          <a:srcRect r="8791" b="32693"/>
          <a:stretch>
            <a:fillRect/>
          </a:stretch>
        </p:blipFill>
        <p:spPr bwMode="auto">
          <a:xfrm>
            <a:off x="4283968" y="4437112"/>
            <a:ext cx="1296144" cy="127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9" cstate="print"/>
          <a:srcRect r="18651" b="65218"/>
          <a:stretch>
            <a:fillRect/>
          </a:stretch>
        </p:blipFill>
        <p:spPr bwMode="auto">
          <a:xfrm>
            <a:off x="1619672" y="4725144"/>
            <a:ext cx="19446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 cstate="print"/>
          <a:srcRect b="28434"/>
          <a:stretch>
            <a:fillRect/>
          </a:stretch>
        </p:blipFill>
        <p:spPr bwMode="auto">
          <a:xfrm>
            <a:off x="6084168" y="4293096"/>
            <a:ext cx="2406730" cy="146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Conector recto de flecha"/>
          <p:cNvCxnSpPr>
            <a:stCxn id="8" idx="1"/>
          </p:cNvCxnSpPr>
          <p:nvPr/>
        </p:nvCxnSpPr>
        <p:spPr>
          <a:xfrm flipV="1">
            <a:off x="1115293" y="2276872"/>
            <a:ext cx="7417147" cy="2376264"/>
          </a:xfrm>
          <a:prstGeom prst="straightConnector1">
            <a:avLst/>
          </a:prstGeom>
          <a:ln w="28575">
            <a:solidFill>
              <a:srgbClr val="66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2457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494979145"/>
              </p:ext>
            </p:extLst>
          </p:nvPr>
        </p:nvGraphicFramePr>
        <p:xfrm>
          <a:off x="107504" y="1292809"/>
          <a:ext cx="86912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7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051720" y="764704"/>
            <a:ext cx="5264775" cy="40011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TRASPLANTES </a:t>
            </a:r>
            <a:r>
              <a:rPr lang="es-ES" sz="2000" b="1" dirty="0" smtClean="0">
                <a:solidFill>
                  <a:schemeClr val="bg1"/>
                </a:solidFill>
              </a:rPr>
              <a:t>CARDIACOS EN ESPAÑA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5" descr="hear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4"/>
            <a:ext cx="22320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22 Ima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74361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548680"/>
            <a:ext cx="8229600" cy="1330362"/>
          </a:xfrm>
          <a:solidFill>
            <a:srgbClr val="00FF00"/>
          </a:solidFill>
        </p:spPr>
        <p:txBody>
          <a:bodyPr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pPr>
            <a:r>
              <a:rPr lang="es-ES" sz="2800" b="1" kern="1200" dirty="0">
                <a:solidFill>
                  <a:srgbClr val="FF0000"/>
                </a:solidFill>
                <a:latin typeface="+mn-lt"/>
              </a:rPr>
              <a:t>Inclusiones* en lista de espera cardiaca </a:t>
            </a:r>
            <a:br>
              <a:rPr lang="es-ES" sz="2800" b="1" kern="1200" dirty="0">
                <a:solidFill>
                  <a:srgbClr val="FF0000"/>
                </a:solidFill>
                <a:latin typeface="+mn-lt"/>
              </a:rPr>
            </a:br>
            <a:r>
              <a:rPr lang="es-ES" sz="2800" b="1" kern="1200" dirty="0">
                <a:solidFill>
                  <a:srgbClr val="FF0000"/>
                </a:solidFill>
                <a:latin typeface="+mn-lt"/>
              </a:rPr>
              <a:t>(números absolutos y </a:t>
            </a:r>
            <a:r>
              <a:rPr lang="es-ES" sz="2800" b="1" kern="1200" dirty="0" err="1">
                <a:solidFill>
                  <a:srgbClr val="FF0000"/>
                </a:solidFill>
                <a:latin typeface="+mn-lt"/>
              </a:rPr>
              <a:t>pmp</a:t>
            </a:r>
            <a:r>
              <a:rPr lang="es-ES" sz="2800" b="1" kern="1200" dirty="0">
                <a:solidFill>
                  <a:srgbClr val="FF0000"/>
                </a:solidFill>
                <a:latin typeface="+mn-lt"/>
              </a:rPr>
              <a:t>). España </a:t>
            </a:r>
            <a:r>
              <a:rPr lang="es-ES" sz="2800" b="1" kern="1200" dirty="0" smtClean="0">
                <a:solidFill>
                  <a:srgbClr val="FF0000"/>
                </a:solidFill>
                <a:latin typeface="+mn-lt"/>
              </a:rPr>
              <a:t>1993-2011</a:t>
            </a:r>
            <a:r>
              <a:rPr lang="es-ES" sz="2800" b="1" kern="1200" dirty="0">
                <a:solidFill>
                  <a:srgbClr val="FF0000"/>
                </a:solidFill>
                <a:latin typeface="+mn-lt"/>
              </a:rPr>
              <a:t/>
            </a:r>
            <a:br>
              <a:rPr lang="es-ES" sz="2800" b="1" kern="1200" dirty="0">
                <a:solidFill>
                  <a:srgbClr val="FF0000"/>
                </a:solidFill>
                <a:latin typeface="+mn-lt"/>
              </a:rPr>
            </a:br>
            <a:endParaRPr lang="es-ES" sz="2800" dirty="0"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6381329"/>
            <a:ext cx="88204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i="1" dirty="0" smtClean="0"/>
              <a:t>*Nuevas inclusiones en 2011 y </a:t>
            </a:r>
            <a:r>
              <a:rPr lang="es-ES" i="1" dirty="0" err="1" smtClean="0"/>
              <a:t>reinclusiones</a:t>
            </a:r>
            <a:r>
              <a:rPr lang="es-ES" i="1" dirty="0" smtClean="0"/>
              <a:t> de pacientes incluidos en años previos </a:t>
            </a:r>
            <a:endParaRPr lang="es-ES" i="1" dirty="0"/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976081"/>
              </p:ext>
            </p:extLst>
          </p:nvPr>
        </p:nvGraphicFramePr>
        <p:xfrm>
          <a:off x="723245" y="1844824"/>
          <a:ext cx="79928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22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276168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 descr="~AUT0018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1258888" y="885825"/>
            <a:ext cx="684212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1262" y="624215"/>
            <a:ext cx="8618065" cy="523220"/>
          </a:xfrm>
          <a:prstGeom prst="rect">
            <a:avLst/>
          </a:prstGeom>
          <a:solidFill>
            <a:srgbClr val="00FF00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Hospitales con programas de trasplante cardiaco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35375" y="494188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79838" y="3573463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857752" y="5429264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580063" y="3860800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547813" y="162877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708400" y="162877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372225" y="292417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50825" y="4186238"/>
            <a:ext cx="2127505" cy="95410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chemeClr val="tx1"/>
                </a:solidFill>
              </a:rPr>
              <a:t>2013: </a:t>
            </a:r>
            <a:r>
              <a:rPr lang="it-IT" sz="1400" b="1" dirty="0">
                <a:solidFill>
                  <a:schemeClr val="tx1"/>
                </a:solidFill>
              </a:rPr>
              <a:t>18 </a:t>
            </a:r>
            <a:r>
              <a:rPr lang="it-IT" sz="1400" b="1" dirty="0" smtClean="0">
                <a:solidFill>
                  <a:schemeClr val="tx1"/>
                </a:solidFill>
              </a:rPr>
              <a:t>PROGRAMAS</a:t>
            </a:r>
          </a:p>
          <a:p>
            <a:pPr>
              <a:defRPr/>
            </a:pPr>
            <a:r>
              <a:rPr lang="it-IT" sz="1400" b="1" dirty="0" smtClean="0">
                <a:solidFill>
                  <a:schemeClr val="tx1"/>
                </a:solidFill>
              </a:rPr>
              <a:t>(16 DE ADULTOS </a:t>
            </a:r>
          </a:p>
          <a:p>
            <a:pPr>
              <a:defRPr/>
            </a:pPr>
            <a:r>
              <a:rPr lang="it-IT" sz="1400" b="1" dirty="0" smtClean="0">
                <a:solidFill>
                  <a:schemeClr val="tx1"/>
                </a:solidFill>
              </a:rPr>
              <a:t>+ 2- 4 INFANTILES)</a:t>
            </a:r>
            <a:endParaRPr lang="it-IT" sz="1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</a:rPr>
              <a:t> 1 / 2,6 MILLONES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6659563" y="2781300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516688" y="28527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708400" y="37163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2916238" y="5516563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916238" y="1484313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787900" y="2349500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2771775" y="3141663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3924300" y="35004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3924300" y="3716338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364163" y="292417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6357938" y="2714625"/>
            <a:ext cx="215900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284993" name="Object 1"/>
          <p:cNvGraphicFramePr>
            <a:graphicFrameLocks noChangeAspect="1"/>
          </p:cNvGraphicFramePr>
          <p:nvPr/>
        </p:nvGraphicFramePr>
        <p:xfrm>
          <a:off x="3859093" y="5445225"/>
          <a:ext cx="4384745" cy="141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163" name="Hoja de cálculo" r:id="rId7" imgW="4371975" imgH="1409819" progId="Excel.Sheet.8">
                  <p:embed/>
                </p:oleObj>
              </mc:Choice>
              <mc:Fallback>
                <p:oleObj name="Hoja de cálculo" r:id="rId7" imgW="4371975" imgH="140981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093" y="5445225"/>
                        <a:ext cx="4384745" cy="1412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5220072" y="6453336"/>
            <a:ext cx="222362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LISTA DE ESPERA</a:t>
            </a:r>
            <a:endParaRPr lang="es-ES" b="1" dirty="0"/>
          </a:p>
        </p:txBody>
      </p:sp>
      <p:pic>
        <p:nvPicPr>
          <p:cNvPr id="27" name="22 Imag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16066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0798"/>
            <a:ext cx="9144000" cy="657226"/>
          </a:xfrm>
          <a:prstGeom prst="rect">
            <a:avLst/>
          </a:prstGeom>
          <a:noFill/>
        </p:spPr>
      </p:pic>
      <p:pic>
        <p:nvPicPr>
          <p:cNvPr id="8" name="22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  <a:solidFill>
            <a:srgbClr val="00FF00"/>
          </a:solidFill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         Lista de espera </a:t>
            </a:r>
            <a:r>
              <a:rPr lang="es-ES" sz="3600" dirty="0" err="1" smtClean="0"/>
              <a:t>Tx</a:t>
            </a:r>
            <a:r>
              <a:rPr lang="es-ES" sz="3600" dirty="0" smtClean="0"/>
              <a:t> Cardíaco</a:t>
            </a:r>
            <a:endParaRPr lang="es-ES" sz="3600" dirty="0"/>
          </a:p>
        </p:txBody>
      </p:sp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96829" cy="4321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  <p:sp>
        <p:nvSpPr>
          <p:cNvPr id="6" name="5 Rectángulo"/>
          <p:cNvSpPr/>
          <p:nvPr/>
        </p:nvSpPr>
        <p:spPr>
          <a:xfrm>
            <a:off x="395536" y="5657671"/>
            <a:ext cx="835292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i="1" dirty="0"/>
              <a:t>Pacientes incluidos en lista de espera cardiaca y total de pacientes en lista de espera cardiaca (números absolutos). Lista de espera cardiaca. España 1993-2011.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479897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0798"/>
            <a:ext cx="9144000" cy="657226"/>
          </a:xfrm>
          <a:prstGeom prst="rect">
            <a:avLst/>
          </a:prstGeom>
          <a:noFill/>
        </p:spPr>
      </p:pic>
      <p:pic>
        <p:nvPicPr>
          <p:cNvPr id="13" name="22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5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1583"/>
            <a:ext cx="8135417" cy="590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 rot="10800000">
            <a:off x="3825628" y="6086780"/>
            <a:ext cx="24231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 rot="10800000">
            <a:off x="3537596" y="6114837"/>
            <a:ext cx="24231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 rot="10800000">
            <a:off x="4617716" y="6123893"/>
            <a:ext cx="24231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 rot="10800000">
            <a:off x="6948264" y="6093295"/>
            <a:ext cx="24231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 rot="10800000">
            <a:off x="7426028" y="6093295"/>
            <a:ext cx="242316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948264" y="4797152"/>
            <a:ext cx="288032" cy="1224136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92" y="980728"/>
            <a:ext cx="2595846" cy="208823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 rot="5400000">
            <a:off x="4355976" y="1556791"/>
            <a:ext cx="288032" cy="7776864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www.ont.es/SiteCollectionImages/fondo_image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0798"/>
            <a:ext cx="9144000" cy="657226"/>
          </a:xfrm>
          <a:prstGeom prst="rect">
            <a:avLst/>
          </a:prstGeom>
          <a:noFill/>
        </p:spPr>
      </p:pic>
      <p:pic>
        <p:nvPicPr>
          <p:cNvPr id="8" name="22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2088" y="4616"/>
            <a:ext cx="7596336" cy="976112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s-ES" sz="3600" dirty="0" smtClean="0"/>
              <a:t>Criterios de Planificación (2.012)</a:t>
            </a:r>
            <a:endParaRPr lang="es-ES" sz="3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025901"/>
              </p:ext>
            </p:extLst>
          </p:nvPr>
        </p:nvGraphicFramePr>
        <p:xfrm>
          <a:off x="395536" y="1340768"/>
          <a:ext cx="8424935" cy="2207206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349082"/>
                <a:gridCol w="2207853"/>
                <a:gridCol w="1652235"/>
                <a:gridCol w="1528439"/>
                <a:gridCol w="1687326"/>
              </a:tblGrid>
              <a:tr h="472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RECURSO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VARIABLES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INDICADORES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FACTORES DE PONDERACIÓN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OBSERVACIONES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Trasplante cardíaco de adulto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Prevalencia e Incidencia miocardiopatía </a:t>
                      </a:r>
                      <a:r>
                        <a:rPr lang="es-ES" sz="1100" dirty="0" smtClean="0">
                          <a:effectLst/>
                        </a:rPr>
                        <a:t>terminal.</a:t>
                      </a:r>
                      <a:r>
                        <a:rPr lang="es-ES" sz="1100" baseline="0" dirty="0" smtClean="0">
                          <a:effectLst/>
                        </a:rPr>
                        <a:t> 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Demanda previsible: </a:t>
                      </a:r>
                      <a:r>
                        <a:rPr lang="es-ES" sz="1100" baseline="0" dirty="0" smtClean="0">
                          <a:effectLst/>
                        </a:rPr>
                        <a:t> 5 – 7 T / millón de población  y año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Centros por millón de población: </a:t>
                      </a:r>
                      <a:r>
                        <a:rPr lang="es-ES" sz="11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 / 4 millones h</a:t>
                      </a:r>
                      <a:r>
                        <a:rPr lang="es-ES" sz="1100" baseline="0" dirty="0" smtClean="0">
                          <a:effectLst/>
                        </a:rPr>
                        <a:t> 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Actividad Deseable Mínima ≥ </a:t>
                      </a:r>
                      <a:r>
                        <a:rPr lang="es-ES" sz="1100" dirty="0" smtClean="0">
                          <a:effectLst/>
                        </a:rPr>
                        <a:t>20 trasplantes </a:t>
                      </a:r>
                      <a:r>
                        <a:rPr lang="es-ES" sz="1100" dirty="0">
                          <a:effectLst/>
                        </a:rPr>
                        <a:t>/ centro y año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Actividad Tolerable Mínima ≥ </a:t>
                      </a:r>
                      <a:r>
                        <a:rPr lang="es-ES" sz="1100" dirty="0" smtClean="0">
                          <a:effectLst/>
                        </a:rPr>
                        <a:t>15 </a:t>
                      </a:r>
                      <a:r>
                        <a:rPr lang="es-ES" sz="1100" dirty="0">
                          <a:effectLst/>
                        </a:rPr>
                        <a:t>trasplantes / centro y año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95536" y="836712"/>
            <a:ext cx="36004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Trasplante Cardíaco de Adulto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95536" y="3717032"/>
            <a:ext cx="3600400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Trasplante Cardíaco Infantil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76802"/>
              </p:ext>
            </p:extLst>
          </p:nvPr>
        </p:nvGraphicFramePr>
        <p:xfrm>
          <a:off x="395534" y="4221088"/>
          <a:ext cx="8424938" cy="208823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349082"/>
                <a:gridCol w="2207855"/>
                <a:gridCol w="1652235"/>
                <a:gridCol w="1528439"/>
                <a:gridCol w="1687327"/>
              </a:tblGrid>
              <a:tr h="46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RECURSO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VARIABLES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INDICADORES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FACTORES DE PONDERACIÓN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OBSERVACIONES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Trasplante cardíaco infantil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Incidencia síndrome de corazón izquierdo </a:t>
                      </a:r>
                      <a:r>
                        <a:rPr lang="es-ES" sz="1100" dirty="0" err="1">
                          <a:effectLst/>
                        </a:rPr>
                        <a:t>hipoplásico</a:t>
                      </a:r>
                      <a:r>
                        <a:rPr lang="es-ES" sz="1100" dirty="0">
                          <a:effectLst/>
                        </a:rPr>
                        <a:t> y otras cardiopatías congénitas </a:t>
                      </a:r>
                      <a:r>
                        <a:rPr lang="es-ES" sz="1100" dirty="0" smtClean="0">
                          <a:effectLst/>
                        </a:rPr>
                        <a:t>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Demanda previsible: </a:t>
                      </a:r>
                      <a:r>
                        <a:rPr lang="es-ES" sz="1100" baseline="0" dirty="0" smtClean="0">
                          <a:effectLst/>
                        </a:rPr>
                        <a:t> -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Número de Centros: </a:t>
                      </a:r>
                      <a:r>
                        <a:rPr lang="es-ES" sz="1100" baseline="0" dirty="0" smtClean="0">
                          <a:effectLst/>
                        </a:rPr>
                        <a:t> según criterios de referencia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Criterios de referencia:</a:t>
                      </a:r>
                      <a:r>
                        <a:rPr lang="es-ES" sz="11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≥ 8 T infantiles en 5 años  </a:t>
                      </a:r>
                      <a:r>
                        <a:rPr lang="es-E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 ( ≥1,6 </a:t>
                      </a:r>
                      <a:r>
                        <a:rPr lang="es-ES" sz="11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tx</a:t>
                      </a:r>
                      <a:r>
                        <a:rPr lang="es-E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 / año) (de acuerdo con los criterios de referencia)</a:t>
                      </a:r>
                      <a:endParaRPr lang="es-ES" sz="11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>
          <a:xfrm>
            <a:off x="3779912" y="1628800"/>
            <a:ext cx="177849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3779912" y="2492896"/>
            <a:ext cx="177849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10609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4" name="Picture 2" descr="~AUT0000"/>
          <p:cNvPicPr>
            <a:picLocks noChangeAspect="1" noChangeArrowheads="1"/>
          </p:cNvPicPr>
          <p:nvPr/>
        </p:nvPicPr>
        <p:blipFill>
          <a:blip r:embed="rId3" cstate="print"/>
          <a:srcRect r="1131"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4" cstate="print"/>
          <a:srcRect l="10855" t="13339" b="12459"/>
          <a:stretch>
            <a:fillRect/>
          </a:stretch>
        </p:blipFill>
        <p:spPr bwMode="auto">
          <a:xfrm>
            <a:off x="5038725" y="900113"/>
            <a:ext cx="4105275" cy="1952625"/>
          </a:xfrm>
          <a:prstGeom prst="rect">
            <a:avLst/>
          </a:prstGeom>
          <a:noFill/>
        </p:spPr>
      </p:pic>
      <p:sp>
        <p:nvSpPr>
          <p:cNvPr id="786436" name="Rectangle 4"/>
          <p:cNvSpPr>
            <a:spLocks noChangeArrowheads="1"/>
          </p:cNvSpPr>
          <p:nvPr/>
        </p:nvSpPr>
        <p:spPr bwMode="auto">
          <a:xfrm>
            <a:off x="4284663" y="4940300"/>
            <a:ext cx="34575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just"/>
            <a:endParaRPr lang="es-ES" sz="1400" b="1">
              <a:solidFill>
                <a:schemeClr val="tx2"/>
              </a:solidFill>
            </a:endParaRPr>
          </a:p>
          <a:p>
            <a:pPr algn="just"/>
            <a:endParaRPr lang="es-ES" sz="1400">
              <a:solidFill>
                <a:schemeClr val="tx2"/>
              </a:solidFill>
            </a:endParaRPr>
          </a:p>
        </p:txBody>
      </p:sp>
      <p:pic>
        <p:nvPicPr>
          <p:cNvPr id="786437" name="Picture 5" descr="logo ont 13[1]"/>
          <p:cNvPicPr>
            <a:picLocks noChangeAspect="1" noChangeArrowheads="1"/>
          </p:cNvPicPr>
          <p:nvPr/>
        </p:nvPicPr>
        <p:blipFill>
          <a:blip r:embed="rId5" cstate="print"/>
          <a:srcRect l="14287" t="18185" r="10390" b="18185"/>
          <a:stretch>
            <a:fillRect/>
          </a:stretch>
        </p:blipFill>
        <p:spPr bwMode="auto">
          <a:xfrm>
            <a:off x="6516688" y="5553075"/>
            <a:ext cx="25923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6438" name="Picture 6"/>
          <p:cNvPicPr>
            <a:picLocks noChangeAspect="1" noChangeArrowheads="1"/>
          </p:cNvPicPr>
          <p:nvPr/>
        </p:nvPicPr>
        <p:blipFill>
          <a:blip r:embed="rId6" cstate="print"/>
          <a:srcRect l="12280" t="16151" r="4460" b="13777"/>
          <a:stretch>
            <a:fillRect/>
          </a:stretch>
        </p:blipFill>
        <p:spPr bwMode="auto">
          <a:xfrm>
            <a:off x="1511300" y="531763"/>
            <a:ext cx="3924300" cy="1889125"/>
          </a:xfrm>
          <a:prstGeom prst="rect">
            <a:avLst/>
          </a:prstGeom>
          <a:noFill/>
        </p:spPr>
      </p:pic>
      <p:pic>
        <p:nvPicPr>
          <p:cNvPr id="786439" name="Picture 7"/>
          <p:cNvPicPr>
            <a:picLocks noChangeAspect="1" noChangeArrowheads="1"/>
          </p:cNvPicPr>
          <p:nvPr/>
        </p:nvPicPr>
        <p:blipFill>
          <a:blip r:embed="rId7" cstate="print"/>
          <a:srcRect l="12628" t="16653" r="7335" b="17059"/>
          <a:stretch>
            <a:fillRect/>
          </a:stretch>
        </p:blipFill>
        <p:spPr bwMode="auto">
          <a:xfrm>
            <a:off x="2914650" y="2852738"/>
            <a:ext cx="4105275" cy="1943100"/>
          </a:xfrm>
          <a:prstGeom prst="rect">
            <a:avLst/>
          </a:prstGeom>
          <a:noFill/>
        </p:spPr>
      </p:pic>
      <p:pic>
        <p:nvPicPr>
          <p:cNvPr id="786440" name="Picture 8"/>
          <p:cNvPicPr>
            <a:picLocks noChangeAspect="1" noChangeArrowheads="1"/>
          </p:cNvPicPr>
          <p:nvPr/>
        </p:nvPicPr>
        <p:blipFill>
          <a:blip r:embed="rId8" cstate="print"/>
          <a:srcRect l="12401" t="9058" b="13089"/>
          <a:stretch>
            <a:fillRect/>
          </a:stretch>
        </p:blipFill>
        <p:spPr bwMode="auto">
          <a:xfrm>
            <a:off x="0" y="5018088"/>
            <a:ext cx="3708400" cy="1882775"/>
          </a:xfrm>
          <a:prstGeom prst="rect">
            <a:avLst/>
          </a:prstGeom>
          <a:noFill/>
        </p:spPr>
      </p:pic>
      <p:sp>
        <p:nvSpPr>
          <p:cNvPr id="786441" name="Rectangle 9"/>
          <p:cNvSpPr>
            <a:spLocks noChangeArrowheads="1"/>
          </p:cNvSpPr>
          <p:nvPr/>
        </p:nvSpPr>
        <p:spPr bwMode="auto">
          <a:xfrm>
            <a:off x="34925" y="1873250"/>
            <a:ext cx="3600450" cy="34448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</a:t>
            </a:r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Dank U 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wel</a:t>
            </a:r>
            <a:endParaRPr lang="en-US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Vielen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Dank</a:t>
            </a:r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Merci Beaucoup</a:t>
            </a:r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Paracalo</a:t>
            </a:r>
            <a:endParaRPr lang="en-US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Grazie Mille</a:t>
            </a:r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Muchas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Gracias</a:t>
            </a:r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Domo 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Arrigato</a:t>
            </a:r>
            <a:endParaRPr lang="en-US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Köszönöm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Szépen</a:t>
            </a:r>
            <a:endParaRPr lang="en-US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Najlep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P MultinationalA Roman" pitchFamily="18" charset="2"/>
              </a:rPr>
              <a:t>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Hvala</a:t>
            </a:r>
            <a:endParaRPr lang="en-US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Teşekkürler</a:t>
            </a:r>
            <a:endParaRPr lang="en-US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1" descr="H:\Rafa\JUNIO 10\BANNER PRINCIPE DE ASURI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4"/>
            <a:ext cx="9144000" cy="735405"/>
          </a:xfrm>
          <a:prstGeom prst="rect">
            <a:avLst/>
          </a:prstGeom>
          <a:noFill/>
        </p:spPr>
      </p:pic>
      <p:pic>
        <p:nvPicPr>
          <p:cNvPr id="16" name="22 Image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44624"/>
            <a:ext cx="290695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234</Words>
  <Application>Microsoft Office PowerPoint</Application>
  <PresentationFormat>Presentación en pantalla (4:3)</PresentationFormat>
  <Paragraphs>83</Paragraphs>
  <Slides>9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Diseño predeterminado</vt:lpstr>
      <vt:lpstr>Hoja de cálculo</vt:lpstr>
      <vt:lpstr>Presentación de PowerPoint</vt:lpstr>
      <vt:lpstr>Presentación de PowerPoint</vt:lpstr>
      <vt:lpstr>Presentación de PowerPoint</vt:lpstr>
      <vt:lpstr>Inclusiones* en lista de espera cardiaca  (números absolutos y pmp). España 1993-2011 </vt:lpstr>
      <vt:lpstr>Presentación de PowerPoint</vt:lpstr>
      <vt:lpstr>         Lista de espera Tx Cardíaco</vt:lpstr>
      <vt:lpstr>Presentación de PowerPoint</vt:lpstr>
      <vt:lpstr>Criterios de Planificación (2.012)</vt:lpstr>
      <vt:lpstr>Presentación de PowerPoint</vt:lpstr>
    </vt:vector>
  </TitlesOfParts>
  <Company>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ont</dc:creator>
  <cp:lastModifiedBy>Duque García, Matilde</cp:lastModifiedBy>
  <cp:revision>433</cp:revision>
  <dcterms:created xsi:type="dcterms:W3CDTF">2007-02-10T19:48:53Z</dcterms:created>
  <dcterms:modified xsi:type="dcterms:W3CDTF">2013-11-04T07:49:17Z</dcterms:modified>
</cp:coreProperties>
</file>