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handoutMasterIdLst>
    <p:handoutMasterId r:id="rId96"/>
  </p:handoutMasterIdLst>
  <p:sldIdLst>
    <p:sldId id="959" r:id="rId2"/>
    <p:sldId id="655" r:id="rId3"/>
    <p:sldId id="701" r:id="rId4"/>
    <p:sldId id="707" r:id="rId5"/>
    <p:sldId id="757" r:id="rId6"/>
    <p:sldId id="758" r:id="rId7"/>
    <p:sldId id="759" r:id="rId8"/>
    <p:sldId id="708" r:id="rId9"/>
    <p:sldId id="679" r:id="rId10"/>
    <p:sldId id="709" r:id="rId11"/>
    <p:sldId id="681" r:id="rId12"/>
    <p:sldId id="702" r:id="rId13"/>
    <p:sldId id="711" r:id="rId14"/>
    <p:sldId id="760" r:id="rId15"/>
    <p:sldId id="684" r:id="rId16"/>
    <p:sldId id="712" r:id="rId17"/>
    <p:sldId id="685" r:id="rId18"/>
    <p:sldId id="686" r:id="rId19"/>
    <p:sldId id="687" r:id="rId20"/>
    <p:sldId id="688" r:id="rId21"/>
    <p:sldId id="703" r:id="rId22"/>
    <p:sldId id="714" r:id="rId23"/>
    <p:sldId id="693" r:id="rId24"/>
    <p:sldId id="729" r:id="rId25"/>
    <p:sldId id="730" r:id="rId26"/>
    <p:sldId id="731" r:id="rId27"/>
    <p:sldId id="732" r:id="rId28"/>
    <p:sldId id="733" r:id="rId29"/>
    <p:sldId id="748" r:id="rId30"/>
    <p:sldId id="747" r:id="rId31"/>
    <p:sldId id="738" r:id="rId32"/>
    <p:sldId id="749" r:id="rId33"/>
    <p:sldId id="750" r:id="rId34"/>
    <p:sldId id="751" r:id="rId35"/>
    <p:sldId id="752" r:id="rId36"/>
    <p:sldId id="753" r:id="rId37"/>
    <p:sldId id="734" r:id="rId38"/>
    <p:sldId id="739" r:id="rId39"/>
    <p:sldId id="754" r:id="rId40"/>
    <p:sldId id="735" r:id="rId41"/>
    <p:sldId id="740" r:id="rId42"/>
    <p:sldId id="736" r:id="rId43"/>
    <p:sldId id="741" r:id="rId44"/>
    <p:sldId id="737" r:id="rId45"/>
    <p:sldId id="742" r:id="rId46"/>
    <p:sldId id="715" r:id="rId47"/>
    <p:sldId id="695" r:id="rId48"/>
    <p:sldId id="763" r:id="rId49"/>
    <p:sldId id="717" r:id="rId50"/>
    <p:sldId id="743" r:id="rId51"/>
    <p:sldId id="718" r:id="rId52"/>
    <p:sldId id="744" r:id="rId53"/>
    <p:sldId id="719" r:id="rId54"/>
    <p:sldId id="745" r:id="rId55"/>
    <p:sldId id="764" r:id="rId56"/>
    <p:sldId id="765" r:id="rId57"/>
    <p:sldId id="987" r:id="rId58"/>
    <p:sldId id="766" r:id="rId59"/>
    <p:sldId id="767" r:id="rId60"/>
    <p:sldId id="768" r:id="rId61"/>
    <p:sldId id="988" r:id="rId62"/>
    <p:sldId id="720" r:id="rId63"/>
    <p:sldId id="746" r:id="rId64"/>
    <p:sldId id="989" r:id="rId65"/>
    <p:sldId id="761" r:id="rId66"/>
    <p:sldId id="762" r:id="rId67"/>
    <p:sldId id="960" r:id="rId68"/>
    <p:sldId id="962" r:id="rId69"/>
    <p:sldId id="964" r:id="rId70"/>
    <p:sldId id="967" r:id="rId71"/>
    <p:sldId id="968" r:id="rId72"/>
    <p:sldId id="972" r:id="rId73"/>
    <p:sldId id="963" r:id="rId74"/>
    <p:sldId id="965" r:id="rId75"/>
    <p:sldId id="970" r:id="rId76"/>
    <p:sldId id="971" r:id="rId77"/>
    <p:sldId id="969" r:id="rId78"/>
    <p:sldId id="966" r:id="rId79"/>
    <p:sldId id="961" r:id="rId80"/>
    <p:sldId id="973" r:id="rId81"/>
    <p:sldId id="974" r:id="rId82"/>
    <p:sldId id="975" r:id="rId83"/>
    <p:sldId id="986" r:id="rId84"/>
    <p:sldId id="976" r:id="rId85"/>
    <p:sldId id="977" r:id="rId86"/>
    <p:sldId id="978" r:id="rId87"/>
    <p:sldId id="981" r:id="rId88"/>
    <p:sldId id="979" r:id="rId89"/>
    <p:sldId id="982" r:id="rId90"/>
    <p:sldId id="984" r:id="rId91"/>
    <p:sldId id="983" r:id="rId92"/>
    <p:sldId id="985" r:id="rId93"/>
    <p:sldId id="791" r:id="rId94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1767350-CB50-494B-B9BC-9A2A2C061697}">
          <p14:sldIdLst>
            <p14:sldId id="959"/>
            <p14:sldId id="655"/>
          </p14:sldIdLst>
        </p14:section>
        <p14:section name="Sección sin título" id="{121AC3A1-7799-4592-A7D6-7E03E66E7A79}">
          <p14:sldIdLst>
            <p14:sldId id="701"/>
            <p14:sldId id="707"/>
            <p14:sldId id="757"/>
            <p14:sldId id="758"/>
            <p14:sldId id="759"/>
            <p14:sldId id="708"/>
            <p14:sldId id="679"/>
            <p14:sldId id="709"/>
            <p14:sldId id="681"/>
          </p14:sldIdLst>
        </p14:section>
        <p14:section name="Sección sin título" id="{B1421D3B-6844-4E11-94B3-D0554071B6C9}">
          <p14:sldIdLst>
            <p14:sldId id="702"/>
            <p14:sldId id="711"/>
            <p14:sldId id="760"/>
            <p14:sldId id="684"/>
            <p14:sldId id="712"/>
            <p14:sldId id="685"/>
            <p14:sldId id="686"/>
            <p14:sldId id="687"/>
            <p14:sldId id="688"/>
          </p14:sldIdLst>
        </p14:section>
        <p14:section name="Sección sin título" id="{0C8609C7-4F1F-4EB2-BB7D-2A38311C6401}">
          <p14:sldIdLst>
            <p14:sldId id="703"/>
            <p14:sldId id="714"/>
            <p14:sldId id="693"/>
            <p14:sldId id="729"/>
            <p14:sldId id="730"/>
            <p14:sldId id="731"/>
            <p14:sldId id="732"/>
            <p14:sldId id="733"/>
            <p14:sldId id="748"/>
            <p14:sldId id="747"/>
            <p14:sldId id="738"/>
            <p14:sldId id="749"/>
            <p14:sldId id="750"/>
            <p14:sldId id="751"/>
            <p14:sldId id="752"/>
            <p14:sldId id="753"/>
            <p14:sldId id="734"/>
            <p14:sldId id="739"/>
            <p14:sldId id="754"/>
            <p14:sldId id="735"/>
            <p14:sldId id="740"/>
            <p14:sldId id="736"/>
            <p14:sldId id="741"/>
            <p14:sldId id="737"/>
            <p14:sldId id="742"/>
            <p14:sldId id="715"/>
            <p14:sldId id="695"/>
            <p14:sldId id="763"/>
            <p14:sldId id="717"/>
            <p14:sldId id="743"/>
            <p14:sldId id="718"/>
            <p14:sldId id="744"/>
            <p14:sldId id="719"/>
            <p14:sldId id="745"/>
            <p14:sldId id="764"/>
            <p14:sldId id="765"/>
            <p14:sldId id="987"/>
            <p14:sldId id="766"/>
            <p14:sldId id="767"/>
            <p14:sldId id="768"/>
            <p14:sldId id="988"/>
            <p14:sldId id="720"/>
            <p14:sldId id="746"/>
            <p14:sldId id="989"/>
            <p14:sldId id="761"/>
            <p14:sldId id="762"/>
          </p14:sldIdLst>
        </p14:section>
        <p14:section name="Sección sin título" id="{F9638FD8-8E9F-4CB5-ADB7-1F2508D521F8}">
          <p14:sldIdLst>
            <p14:sldId id="960"/>
            <p14:sldId id="962"/>
            <p14:sldId id="964"/>
            <p14:sldId id="967"/>
            <p14:sldId id="968"/>
            <p14:sldId id="972"/>
            <p14:sldId id="963"/>
            <p14:sldId id="965"/>
            <p14:sldId id="970"/>
            <p14:sldId id="971"/>
            <p14:sldId id="969"/>
            <p14:sldId id="966"/>
          </p14:sldIdLst>
        </p14:section>
        <p14:section name="Sección sin título" id="{6E627DB8-A850-4CD8-89A4-FCEA721FBF9A}">
          <p14:sldIdLst>
            <p14:sldId id="961"/>
            <p14:sldId id="973"/>
            <p14:sldId id="974"/>
            <p14:sldId id="975"/>
            <p14:sldId id="986"/>
            <p14:sldId id="976"/>
            <p14:sldId id="977"/>
            <p14:sldId id="978"/>
            <p14:sldId id="981"/>
            <p14:sldId id="979"/>
            <p14:sldId id="982"/>
            <p14:sldId id="984"/>
            <p14:sldId id="983"/>
            <p14:sldId id="985"/>
            <p14:sldId id="7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8B050"/>
    <a:srgbClr val="FFFFFF"/>
    <a:srgbClr val="1F497D"/>
    <a:srgbClr val="5599C9"/>
    <a:srgbClr val="717171"/>
    <a:srgbClr val="F9EFB5"/>
    <a:srgbClr val="FFE471"/>
    <a:srgbClr val="F3DEDD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0" autoAdjust="0"/>
    <p:restoredTop sz="95390" autoAdjust="0"/>
  </p:normalViewPr>
  <p:slideViewPr>
    <p:cSldViewPr>
      <p:cViewPr>
        <p:scale>
          <a:sx n="90" d="100"/>
          <a:sy n="90" d="100"/>
        </p:scale>
        <p:origin x="-1038" y="-6"/>
      </p:cViewPr>
      <p:guideLst>
        <p:guide orient="horz" pos="3929"/>
        <p:guide orient="horz" pos="709"/>
        <p:guide orient="horz" pos="935"/>
        <p:guide orient="horz" pos="1117"/>
        <p:guide pos="2880"/>
        <p:guide pos="2608"/>
        <p:guide pos="5738"/>
        <p:guide pos="158"/>
        <p:guide pos="5602"/>
      </p:guideLst>
    </p:cSldViewPr>
  </p:slideViewPr>
  <p:outlineViewPr>
    <p:cViewPr>
      <p:scale>
        <a:sx n="33" d="100"/>
        <a:sy n="33" d="100"/>
      </p:scale>
      <p:origin x="0" y="28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62" cy="495793"/>
          </a:xfrm>
          <a:prstGeom prst="rect">
            <a:avLst/>
          </a:prstGeom>
        </p:spPr>
        <p:txBody>
          <a:bodyPr vert="horz" lIns="88204" tIns="44101" rIns="88204" bIns="44101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294" y="2"/>
            <a:ext cx="2945862" cy="495793"/>
          </a:xfrm>
          <a:prstGeom prst="rect">
            <a:avLst/>
          </a:prstGeom>
        </p:spPr>
        <p:txBody>
          <a:bodyPr vert="horz" lIns="88204" tIns="44101" rIns="88204" bIns="44101" rtlCol="0"/>
          <a:lstStyle>
            <a:lvl1pPr algn="r">
              <a:defRPr sz="1200"/>
            </a:lvl1pPr>
          </a:lstStyle>
          <a:p>
            <a:fld id="{DCBB22E0-5993-48F3-81EF-E4D591B9A1C9}" type="datetimeFigureOut">
              <a:rPr lang="es-ES" smtClean="0"/>
              <a:t>04/04/2013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945862" cy="495793"/>
          </a:xfrm>
          <a:prstGeom prst="rect">
            <a:avLst/>
          </a:prstGeom>
        </p:spPr>
        <p:txBody>
          <a:bodyPr vert="horz" lIns="88204" tIns="44101" rIns="88204" bIns="44101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294" y="9429306"/>
            <a:ext cx="2945862" cy="495793"/>
          </a:xfrm>
          <a:prstGeom prst="rect">
            <a:avLst/>
          </a:prstGeom>
        </p:spPr>
        <p:txBody>
          <a:bodyPr vert="horz" lIns="88204" tIns="44101" rIns="88204" bIns="44101" rtlCol="0" anchor="b"/>
          <a:lstStyle>
            <a:lvl1pPr algn="r">
              <a:defRPr sz="1200"/>
            </a:lvl1pPr>
          </a:lstStyle>
          <a:p>
            <a:fld id="{99BEA4D8-E82E-4AC1-89F1-8136E0631BE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8896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660" cy="496332"/>
          </a:xfrm>
          <a:prstGeom prst="rect">
            <a:avLst/>
          </a:prstGeom>
        </p:spPr>
        <p:txBody>
          <a:bodyPr vert="horz" lIns="91400" tIns="45701" rIns="91400" bIns="45701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5"/>
            <a:ext cx="2945660" cy="496332"/>
          </a:xfrm>
          <a:prstGeom prst="rect">
            <a:avLst/>
          </a:prstGeom>
        </p:spPr>
        <p:txBody>
          <a:bodyPr vert="horz" lIns="91400" tIns="45701" rIns="91400" bIns="45701" rtlCol="0"/>
          <a:lstStyle>
            <a:lvl1pPr algn="r">
              <a:defRPr sz="1200"/>
            </a:lvl1pPr>
          </a:lstStyle>
          <a:p>
            <a:fld id="{C0593986-6ECE-45B3-9A4E-4E4A0E767A4A}" type="datetimeFigureOut">
              <a:rPr lang="es-ES" smtClean="0"/>
              <a:t>04/04/2013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0" tIns="45701" rIns="91400" bIns="45701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6"/>
          </a:xfrm>
          <a:prstGeom prst="rect">
            <a:avLst/>
          </a:prstGeom>
        </p:spPr>
        <p:txBody>
          <a:bodyPr vert="horz" lIns="91400" tIns="45701" rIns="91400" bIns="4570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60" cy="496332"/>
          </a:xfrm>
          <a:prstGeom prst="rect">
            <a:avLst/>
          </a:prstGeom>
        </p:spPr>
        <p:txBody>
          <a:bodyPr vert="horz" lIns="91400" tIns="45701" rIns="91400" bIns="45701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60" cy="496332"/>
          </a:xfrm>
          <a:prstGeom prst="rect">
            <a:avLst/>
          </a:prstGeom>
        </p:spPr>
        <p:txBody>
          <a:bodyPr vert="horz" lIns="91400" tIns="45701" rIns="91400" bIns="45701" rtlCol="0" anchor="b"/>
          <a:lstStyle>
            <a:lvl1pPr algn="r">
              <a:defRPr sz="1200"/>
            </a:lvl1pPr>
          </a:lstStyle>
          <a:p>
            <a:fld id="{4852620F-A4A8-464B-AB8B-01235B60992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891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7E181-969A-4A4F-97D7-BD7E3597E726}" type="slidenum">
              <a:rPr lang="es-ES_tradnl"/>
              <a:pPr/>
              <a:t>1</a:t>
            </a:fld>
            <a:endParaRPr lang="es-ES_tradnl" dirty="0"/>
          </a:p>
        </p:txBody>
      </p:sp>
      <p:sp>
        <p:nvSpPr>
          <p:cNvPr id="129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76288"/>
            <a:ext cx="4951413" cy="3713162"/>
          </a:xfrm>
          <a:ln/>
        </p:spPr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6" y="4719643"/>
            <a:ext cx="4984751" cy="4489451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620F-A4A8-464B-AB8B-01235B60992A}" type="slidenum">
              <a:rPr lang="es-ES" smtClean="0">
                <a:solidFill>
                  <a:prstClr val="black"/>
                </a:solidFill>
              </a:rPr>
              <a:pPr/>
              <a:t>56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6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620F-A4A8-464B-AB8B-01235B60992A}" type="slidenum">
              <a:rPr lang="es-ES" smtClean="0">
                <a:solidFill>
                  <a:prstClr val="black"/>
                </a:solidFill>
              </a:rPr>
              <a:pPr/>
              <a:t>57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6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620F-A4A8-464B-AB8B-01235B60992A}" type="slidenum">
              <a:rPr lang="es-ES" smtClean="0">
                <a:solidFill>
                  <a:prstClr val="black"/>
                </a:solidFill>
              </a:rPr>
              <a:pPr/>
              <a:t>58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6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8620859" y="6508750"/>
            <a:ext cx="460131" cy="30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ctr" defTabSz="914400" rtl="0" eaLnBrk="1" latinLnBrk="0" hangingPunct="1">
              <a:defRPr sz="1000" kern="1200">
                <a:solidFill>
                  <a:srgbClr val="5F5F5F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1548A4-0F7D-45F6-BCFC-778F54B3E0BE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8808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C4D9246-1B0F-4704-8CA6-983E4F9BA16C}" type="datetimeFigureOut">
              <a:rPr lang="es-ES">
                <a:solidFill>
                  <a:prstClr val="black"/>
                </a:solidFill>
              </a:rPr>
              <a:pPr/>
              <a:t>04/04/2013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6ECD9C-F301-429D-B250-E14DA8760A9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8620859" y="6508750"/>
            <a:ext cx="460131" cy="30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ctr" defTabSz="914400" rtl="0" eaLnBrk="1" latinLnBrk="0" hangingPunct="1">
              <a:defRPr sz="1000" kern="1200">
                <a:solidFill>
                  <a:srgbClr val="5F5F5F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1548A4-0F7D-45F6-BCFC-778F54B3E0BE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4946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8620859" y="6508750"/>
            <a:ext cx="460131" cy="30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ctr" defTabSz="914400" rtl="0" eaLnBrk="1" latinLnBrk="0" hangingPunct="1">
              <a:defRPr sz="1000" kern="1200">
                <a:solidFill>
                  <a:srgbClr val="5F5F5F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1548A4-0F7D-45F6-BCFC-778F54B3E0BE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800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-</a:t>
            </a:r>
            <a:fld id="{433C8601-EC0C-4B9B-91A8-F64BD2AFBDA2}" type="slidenum">
              <a:rPr lang="en-US"/>
              <a:pPr/>
              <a:t>‹Nº›</a:t>
            </a:fld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4060020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7621" y="6516000"/>
            <a:ext cx="1329104" cy="29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 userDrawn="1"/>
        </p:nvSpPr>
        <p:spPr>
          <a:xfrm>
            <a:off x="0" y="0"/>
            <a:ext cx="9144000" cy="558205"/>
          </a:xfrm>
          <a:prstGeom prst="rect">
            <a:avLst/>
          </a:prstGeom>
          <a:solidFill>
            <a:srgbClr val="5599C9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8620859" y="6508750"/>
            <a:ext cx="460131" cy="30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5F5F5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41548A4-0F7D-45F6-BCFC-778F54B3E0B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0215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000" y="4102742"/>
            <a:ext cx="9180000" cy="27732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9642"/>
          </a:xfrm>
          <a:prstGeom prst="rect">
            <a:avLst/>
          </a:prstGeom>
        </p:spPr>
      </p:pic>
      <p:sp>
        <p:nvSpPr>
          <p:cNvPr id="9" name="21 Rectángulo"/>
          <p:cNvSpPr/>
          <p:nvPr/>
        </p:nvSpPr>
        <p:spPr>
          <a:xfrm>
            <a:off x="1475656" y="2147372"/>
            <a:ext cx="7384809" cy="1569660"/>
          </a:xfrm>
          <a:prstGeom prst="rect">
            <a:avLst/>
          </a:prstGeom>
          <a:effectLst/>
        </p:spPr>
        <p:txBody>
          <a:bodyPr wrap="square" anchor="ctr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</a:pPr>
            <a:r>
              <a:rPr lang="es-ES" sz="32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La alternativa de los médicos y enfermeros para garantizar la sostenibilidad del Sistema Nacional de Salud</a:t>
            </a:r>
            <a:endParaRPr lang="es-ES" sz="32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0" y="4102742"/>
            <a:ext cx="9162000" cy="27732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alphaModFix amt="91000"/>
          </a:blip>
          <a:stretch>
            <a:fillRect/>
          </a:stretch>
        </p:blipFill>
        <p:spPr>
          <a:xfrm>
            <a:off x="-50371" y="4281730"/>
            <a:ext cx="9144000" cy="2590178"/>
          </a:xfrm>
          <a:prstGeom prst="rect">
            <a:avLst/>
          </a:prstGeom>
        </p:spPr>
      </p:pic>
      <p:pic>
        <p:nvPicPr>
          <p:cNvPr id="12" name="15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>
          <a:xfrm flipH="1">
            <a:off x="5947287" y="4469382"/>
            <a:ext cx="3203848" cy="2402886"/>
          </a:xfrm>
          <a:prstGeom prst="rect">
            <a:avLst/>
          </a:prstGeom>
        </p:spPr>
      </p:pic>
      <p:sp>
        <p:nvSpPr>
          <p:cNvPr id="14" name="12 Rectángulo"/>
          <p:cNvSpPr/>
          <p:nvPr/>
        </p:nvSpPr>
        <p:spPr>
          <a:xfrm>
            <a:off x="0" y="4102743"/>
            <a:ext cx="9162000" cy="550394"/>
          </a:xfrm>
          <a:prstGeom prst="rect">
            <a:avLst/>
          </a:prstGeom>
          <a:gradFill flip="none" rotWithShape="1">
            <a:gsLst>
              <a:gs pos="1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/>
            <a:r>
              <a:rPr lang="es-ES" sz="1600" dirty="0" smtClean="0"/>
              <a:t>Abril 2013</a:t>
            </a:r>
            <a:endParaRPr lang="es-ES" sz="1600" dirty="0"/>
          </a:p>
        </p:txBody>
      </p:sp>
      <p:cxnSp>
        <p:nvCxnSpPr>
          <p:cNvPr id="16" name="Conector recto 15"/>
          <p:cNvCxnSpPr/>
          <p:nvPr/>
        </p:nvCxnSpPr>
        <p:spPr>
          <a:xfrm flipH="1">
            <a:off x="0" y="2132856"/>
            <a:ext cx="8748464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0" y="3861048"/>
            <a:ext cx="8748464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2 Rectángulo"/>
          <p:cNvSpPr/>
          <p:nvPr/>
        </p:nvSpPr>
        <p:spPr>
          <a:xfrm>
            <a:off x="0" y="0"/>
            <a:ext cx="9162000" cy="260648"/>
          </a:xfrm>
          <a:prstGeom prst="rect">
            <a:avLst/>
          </a:prstGeom>
          <a:gradFill flip="none" rotWithShape="1">
            <a:gsLst>
              <a:gs pos="1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/>
            <a:endParaRPr lang="es-ES" sz="1600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032005" y="5949280"/>
            <a:ext cx="1412246" cy="153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s-ES_tradnl" sz="1000" dirty="0">
                <a:latin typeface="Calibri" pitchFamily="34" charset="0"/>
                <a:cs typeface="Calibri" pitchFamily="34" charset="0"/>
              </a:rPr>
              <a:t>Documento elaborado por: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519" y="6076845"/>
            <a:ext cx="3006969" cy="6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 SENTIDO Y LOS MOTIVOS DEL TRABAJO REALIZADO</a:t>
            </a: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2952514" y="2636832"/>
            <a:ext cx="5939341" cy="4681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1.1. ¿Por qué hemos abordado el trabajo?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2952515" y="3446922"/>
            <a:ext cx="5939340" cy="4681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1.2. Principales problemas del Sistema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2952514" y="4257012"/>
            <a:ext cx="5939340" cy="468132"/>
          </a:xfrm>
          <a:prstGeom prst="rect">
            <a:avLst/>
          </a:prstGeom>
          <a:solidFill>
            <a:schemeClr val="tx2"/>
          </a:solidFill>
          <a:ln w="28575"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1.3. Factores que amenazan su sostenibilidad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2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1600" y="1556792"/>
            <a:ext cx="7200800" cy="460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457200" indent="-457200" defTabSz="6667500" eaLnBrk="0" hangingPunct="0">
              <a:spcBef>
                <a:spcPts val="1200"/>
              </a:spcBef>
              <a:spcAft>
                <a:spcPts val="18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sz="2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 prolongada crisis económica</a:t>
            </a:r>
          </a:p>
          <a:p>
            <a:pPr marL="457200" indent="-457200" defTabSz="6667500" eaLnBrk="0" hangingPunct="0">
              <a:spcBef>
                <a:spcPts val="1200"/>
              </a:spcBef>
              <a:spcAft>
                <a:spcPts val="18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sz="2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El envejecimiento de la población y </a:t>
            </a:r>
            <a:r>
              <a:rPr lang="es-ES" sz="2000" b="1" dirty="0" err="1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cronificación</a:t>
            </a:r>
            <a:r>
              <a:rPr lang="es-ES" sz="2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 de las enfermedades</a:t>
            </a:r>
          </a:p>
          <a:p>
            <a:pPr marL="457200" indent="-457200" defTabSz="6667500" eaLnBrk="0" hangingPunct="0">
              <a:spcBef>
                <a:spcPts val="1200"/>
              </a:spcBef>
              <a:spcAft>
                <a:spcPts val="18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sz="2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El alto coste de las nuevas tecnologías, insuficientemente evaluadas</a:t>
            </a:r>
          </a:p>
          <a:p>
            <a:pPr marL="457200" indent="-457200" defTabSz="6667500" eaLnBrk="0" hangingPunct="0">
              <a:spcBef>
                <a:spcPts val="1200"/>
              </a:spcBef>
              <a:spcAft>
                <a:spcPts val="18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sz="2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 excesiva medicalización</a:t>
            </a:r>
          </a:p>
          <a:p>
            <a:pPr marL="457200" indent="-457200" defTabSz="6667500" eaLnBrk="0" hangingPunct="0">
              <a:spcBef>
                <a:spcPts val="1200"/>
              </a:spcBef>
              <a:spcAft>
                <a:spcPts val="18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sz="2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 mayor </a:t>
            </a:r>
            <a:r>
              <a:rPr lang="es-ES" sz="2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exigencia de los ciudadanos</a:t>
            </a:r>
          </a:p>
          <a:p>
            <a:pPr marL="457200" indent="-457200" defTabSz="6667500" eaLnBrk="0" hangingPunct="0">
              <a:spcBef>
                <a:spcPts val="1200"/>
              </a:spcBef>
              <a:spcAft>
                <a:spcPts val="18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sz="2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 deuda </a:t>
            </a:r>
            <a:r>
              <a:rPr lang="es-ES" sz="2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estructural acumulada</a:t>
            </a:r>
            <a:endParaRPr lang="es-ES_tradnl" sz="2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Factores que amenazan su sostenibilidad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14" name="Conector recto 13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575479" y="1556792"/>
            <a:ext cx="7884953" cy="576064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52"/>
          <p:cNvSpPr>
            <a:spLocks noChangeArrowheads="1"/>
          </p:cNvSpPr>
          <p:nvPr/>
        </p:nvSpPr>
        <p:spPr bwMode="auto">
          <a:xfrm>
            <a:off x="575479" y="4221088"/>
            <a:ext cx="7884953" cy="576064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575479" y="2276872"/>
            <a:ext cx="7884953" cy="824406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575479" y="4908093"/>
            <a:ext cx="7884953" cy="576064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575479" y="3284984"/>
            <a:ext cx="7884953" cy="805318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575479" y="5609085"/>
            <a:ext cx="7884953" cy="576064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9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 SENTIDO Y LOS MOTIVOS DEL TRABAJO REALIZADO</a:t>
            </a:r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81779" y="558205"/>
            <a:ext cx="9033362" cy="772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3600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Índice</a:t>
            </a:r>
            <a:endParaRPr lang="es-ES_tradnl" sz="3600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972480" y="2510898"/>
            <a:ext cx="7259193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ENFOQUE METODOLÓGICO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972480" y="3320988"/>
            <a:ext cx="6599267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RESUMEN DE RESULTADOS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972480" y="4131078"/>
            <a:ext cx="593934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PRINCIPALES CONCLUSIONES</a:t>
            </a: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972480" y="4941168"/>
            <a:ext cx="5279413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243377" y="251089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243377" y="332098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243377" y="413107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243377" y="494116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32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ENFOQUE METODOLÓGICO</a:t>
            </a: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2959342" y="2618830"/>
            <a:ext cx="5939341" cy="504136"/>
          </a:xfrm>
          <a:prstGeom prst="rect">
            <a:avLst/>
          </a:prstGeom>
          <a:solidFill>
            <a:schemeClr val="tx2"/>
          </a:solidFill>
          <a:ln w="28575"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2.1. Criterios generales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2959343" y="3428920"/>
            <a:ext cx="5939340" cy="5041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2.2. Objetivos y muestras por públicos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Criterios generales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1095636" y="1655745"/>
            <a:ext cx="7200800" cy="33574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Establecer propuestas que partieran de los expertos y que contaran con el suficiente </a:t>
            </a:r>
            <a:r>
              <a:rPr lang="es-ES" b="1" dirty="0" smtClean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consenso profesional y social.</a:t>
            </a:r>
            <a:endParaRPr lang="es-ES" b="1" dirty="0">
              <a:solidFill>
                <a:srgbClr val="5599C9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Abrir la</a:t>
            </a:r>
            <a:r>
              <a:rPr lang="es-ES" b="1" dirty="0" smtClean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 participación </a:t>
            </a:r>
            <a:r>
              <a:rPr lang="es-ES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 todos los profesionales y a la sociedad.</a:t>
            </a:r>
            <a:endParaRPr lang="es-ES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Contar con muestras suficientes para garantizar la </a:t>
            </a:r>
            <a:r>
              <a:rPr lang="es-ES" b="1" dirty="0" smtClean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representatividad y el rigor de las propuestas.</a:t>
            </a:r>
            <a:endParaRPr lang="es-ES" b="1" dirty="0">
              <a:solidFill>
                <a:srgbClr val="5599C9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Analizar las propuestas con una </a:t>
            </a:r>
            <a:r>
              <a:rPr lang="es-ES" b="1" dirty="0" smtClean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perspectiva integral, </a:t>
            </a:r>
            <a:r>
              <a:rPr lang="es-ES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buscando su validación operativa.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_tradnl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Conformar una propuesta estratégica que garantice la sostenibilidad.</a:t>
            </a:r>
            <a:endParaRPr lang="es-ES_tradnl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1187277" y="5249181"/>
            <a:ext cx="7017518" cy="772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Construir una iniciativa que pueda ser referencia </a:t>
            </a:r>
            <a:r>
              <a:rPr lang="es-ES_tradnl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por su consistencia, su profesionalidad y su dimensión.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899592" y="1556792"/>
            <a:ext cx="7596921" cy="4752528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Públicos participantes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10" name="9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13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213938" y="1504640"/>
            <a:ext cx="4716124" cy="4739628"/>
            <a:chOff x="1763975" y="1023940"/>
            <a:chExt cx="5634443" cy="5662524"/>
          </a:xfrm>
        </p:grpSpPr>
        <p:sp>
          <p:nvSpPr>
            <p:cNvPr id="16" name="15 Elipse"/>
            <p:cNvSpPr/>
            <p:nvPr/>
          </p:nvSpPr>
          <p:spPr>
            <a:xfrm>
              <a:off x="2375132" y="1665012"/>
              <a:ext cx="4357108" cy="43562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7" name="16 Elipse"/>
            <p:cNvSpPr/>
            <p:nvPr/>
          </p:nvSpPr>
          <p:spPr>
            <a:xfrm rot="16200000">
              <a:off x="1763975" y="3326902"/>
              <a:ext cx="1944216" cy="1944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48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8" name="17 Elipse"/>
            <p:cNvSpPr/>
            <p:nvPr/>
          </p:nvSpPr>
          <p:spPr>
            <a:xfrm>
              <a:off x="3149946" y="1023940"/>
              <a:ext cx="1944216" cy="1944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48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9" name="18 Elipse"/>
            <p:cNvSpPr/>
            <p:nvPr/>
          </p:nvSpPr>
          <p:spPr>
            <a:xfrm rot="10800000">
              <a:off x="4054095" y="4742248"/>
              <a:ext cx="1944216" cy="1944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48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20" name="19 Elipse"/>
            <p:cNvSpPr/>
            <p:nvPr/>
          </p:nvSpPr>
          <p:spPr>
            <a:xfrm rot="5400000">
              <a:off x="5454202" y="2444551"/>
              <a:ext cx="1944216" cy="1944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48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21" name="20 Elipse"/>
            <p:cNvSpPr/>
            <p:nvPr/>
          </p:nvSpPr>
          <p:spPr>
            <a:xfrm>
              <a:off x="3158583" y="2448047"/>
              <a:ext cx="2790206" cy="279020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22" name="21 Flecha abajo"/>
            <p:cNvSpPr/>
            <p:nvPr/>
          </p:nvSpPr>
          <p:spPr>
            <a:xfrm>
              <a:off x="3854584" y="2024958"/>
              <a:ext cx="1458682" cy="978408"/>
            </a:xfrm>
            <a:prstGeom prst="downArrow">
              <a:avLst>
                <a:gd name="adj1" fmla="val 69629"/>
                <a:gd name="adj2" fmla="val 3036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23" name="22 Flecha abajo"/>
            <p:cNvSpPr/>
            <p:nvPr/>
          </p:nvSpPr>
          <p:spPr>
            <a:xfrm rot="5400000">
              <a:off x="5178855" y="3389326"/>
              <a:ext cx="1458682" cy="978408"/>
            </a:xfrm>
            <a:prstGeom prst="downArrow">
              <a:avLst>
                <a:gd name="adj1" fmla="val 69629"/>
                <a:gd name="adj2" fmla="val 3036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24" name="23 Flecha abajo"/>
            <p:cNvSpPr/>
            <p:nvPr/>
          </p:nvSpPr>
          <p:spPr>
            <a:xfrm rot="10800000">
              <a:off x="3834991" y="4707038"/>
              <a:ext cx="1458682" cy="978408"/>
            </a:xfrm>
            <a:prstGeom prst="downArrow">
              <a:avLst>
                <a:gd name="adj1" fmla="val 69629"/>
                <a:gd name="adj2" fmla="val 3036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25" name="24 Flecha abajo"/>
            <p:cNvSpPr/>
            <p:nvPr/>
          </p:nvSpPr>
          <p:spPr>
            <a:xfrm rot="16200000">
              <a:off x="2524856" y="3347935"/>
              <a:ext cx="1458682" cy="978408"/>
            </a:xfrm>
            <a:prstGeom prst="downArrow">
              <a:avLst>
                <a:gd name="adj1" fmla="val 69629"/>
                <a:gd name="adj2" fmla="val 3036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599268" y="3191392"/>
              <a:ext cx="1908836" cy="13035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1800"/>
                </a:spcAft>
              </a:pPr>
              <a:r>
                <a:rPr lang="es-ES" sz="20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UNA PERSPECTIVA INTEGRAL</a:t>
              </a: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3730191" y="1928895"/>
              <a:ext cx="1106874" cy="41765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1800"/>
                </a:spcAft>
              </a:pP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Expertos</a:t>
              </a:r>
              <a:endParaRPr lang="es-E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5578430" y="3463482"/>
              <a:ext cx="1655216" cy="74123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1800"/>
                </a:spcAft>
              </a:pP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Profesionales</a:t>
              </a:r>
              <a:r>
                <a:rPr lang="es-ES" sz="1600" b="1" dirty="0">
                  <a:solidFill>
                    <a:schemeClr val="tx2">
                      <a:lumMod val="75000"/>
                    </a:schemeClr>
                  </a:solidFill>
                </a:rPr>
                <a:t/>
              </a:r>
              <a:br>
                <a:rPr lang="es-ES" sz="1600" b="1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s-ES" sz="1600" b="1" dirty="0">
                  <a:solidFill>
                    <a:schemeClr val="tx2">
                      <a:lumMod val="75000"/>
                    </a:schemeClr>
                  </a:solidFill>
                </a:rPr>
                <a:t>de </a:t>
              </a: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Enfermería</a:t>
              </a:r>
              <a:endParaRPr lang="es-E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4380780" y="5487293"/>
              <a:ext cx="1139890" cy="41765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1800"/>
                </a:spcAft>
              </a:pP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Sociedad</a:t>
              </a:r>
              <a:endParaRPr lang="es-E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2034097" y="3658208"/>
              <a:ext cx="1586501" cy="63980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1800"/>
                </a:spcAft>
              </a:pP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Profesionales</a:t>
              </a:r>
              <a:b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de Medicina</a:t>
              </a:r>
            </a:p>
          </p:txBody>
        </p:sp>
      </p:grpSp>
      <p:cxnSp>
        <p:nvCxnSpPr>
          <p:cNvPr id="31" name="Conector recto 30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0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ENFOQUE METODOLÓGICO</a:t>
            </a: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2952513" y="2618830"/>
            <a:ext cx="5939341" cy="5041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2.1. Criterios generales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2952514" y="3428920"/>
            <a:ext cx="5939340" cy="504136"/>
          </a:xfrm>
          <a:prstGeom prst="rect">
            <a:avLst/>
          </a:prstGeom>
          <a:solidFill>
            <a:schemeClr val="tx2"/>
          </a:solidFill>
          <a:ln w="28575"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2.2. Objetivos y muestras por públicos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3491880" y="2472412"/>
            <a:ext cx="2160240" cy="3816424"/>
          </a:xfrm>
          <a:prstGeom prst="rect">
            <a:avLst/>
          </a:prstGeom>
          <a:solidFill>
            <a:srgbClr val="D9D9D9"/>
          </a:solidFill>
          <a:ln w="9525" cmpd="sng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2"/>
          <p:cNvSpPr>
            <a:spLocks noChangeArrowheads="1"/>
          </p:cNvSpPr>
          <p:nvPr/>
        </p:nvSpPr>
        <p:spPr bwMode="auto">
          <a:xfrm>
            <a:off x="665820" y="2472412"/>
            <a:ext cx="2160240" cy="381642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6313848" y="2472412"/>
            <a:ext cx="2160240" cy="381642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665820" y="1976067"/>
            <a:ext cx="2160240" cy="495108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Características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3491880" y="1976067"/>
            <a:ext cx="2160240" cy="495108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Objetivos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6317940" y="1976067"/>
            <a:ext cx="2160240" cy="495108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Muestra</a:t>
            </a: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571870" y="1390946"/>
            <a:ext cx="9033362" cy="525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Panel Delphi de Expertos</a:t>
            </a:r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Objetivos y muestras por públicos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15" name="14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15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16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665820" y="2490225"/>
            <a:ext cx="2160240" cy="29880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Expertos en el ámbito de la Sanidad:</a:t>
            </a:r>
          </a:p>
          <a:p>
            <a:pPr algn="l" defTabSz="6667500" eaLnBrk="0" hangingPunct="0"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l" defTabSz="6667500" eaLnBrk="0" hangingPunct="0"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1600" dirty="0" smtClean="0">
                <a:latin typeface="Calibri" pitchFamily="34" charset="0"/>
                <a:cs typeface="Calibri" pitchFamily="34" charset="0"/>
              </a:rPr>
              <a:t>Ex-políticos del ámbito sanitario.</a:t>
            </a:r>
          </a:p>
          <a:p>
            <a:pPr marL="285750" indent="-285750" algn="l" defTabSz="6667500" eaLnBrk="0" hangingPunct="0"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1600" dirty="0" smtClean="0">
                <a:latin typeface="Calibri" pitchFamily="34" charset="0"/>
                <a:cs typeface="Calibri" pitchFamily="34" charset="0"/>
              </a:rPr>
              <a:t>Gestores y </a:t>
            </a:r>
            <a:br>
              <a:rPr lang="es-ES_tradnl" sz="1600" dirty="0" smtClean="0">
                <a:latin typeface="Calibri" pitchFamily="34" charset="0"/>
                <a:cs typeface="Calibri" pitchFamily="34" charset="0"/>
              </a:rPr>
            </a:br>
            <a:r>
              <a:rPr lang="es-ES_tradnl" sz="1600" dirty="0" smtClean="0">
                <a:latin typeface="Calibri" pitchFamily="34" charset="0"/>
                <a:cs typeface="Calibri" pitchFamily="34" charset="0"/>
              </a:rPr>
              <a:t>ex-gestores.</a:t>
            </a:r>
          </a:p>
          <a:p>
            <a:pPr marL="285750" indent="-285750" algn="l" defTabSz="6667500" eaLnBrk="0" hangingPunct="0"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1600" dirty="0">
                <a:latin typeface="Calibri" pitchFamily="34" charset="0"/>
                <a:cs typeface="Calibri" pitchFamily="34" charset="0"/>
              </a:rPr>
              <a:t>Expertos en diferentes especialidades</a:t>
            </a:r>
          </a:p>
        </p:txBody>
      </p:sp>
      <p:sp>
        <p:nvSpPr>
          <p:cNvPr id="21" name="Rectangle 52"/>
          <p:cNvSpPr>
            <a:spLocks noChangeArrowheads="1"/>
          </p:cNvSpPr>
          <p:nvPr/>
        </p:nvSpPr>
        <p:spPr bwMode="auto">
          <a:xfrm>
            <a:off x="3491880" y="2490225"/>
            <a:ext cx="2160240" cy="3747087"/>
          </a:xfrm>
          <a:prstGeom prst="rect">
            <a:avLst/>
          </a:prstGeom>
          <a:noFill/>
          <a:ln w="9525" cmpd="sng">
            <a:noFill/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marL="285750" indent="-285750" algn="l" defTabSz="6667500" eaLnBrk="0" hangingPunct="0"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Valorar una lista inicial de medidas:</a:t>
            </a:r>
          </a:p>
          <a:p>
            <a:pPr marL="447675" lvl="1" indent="-190500" defTabSz="6667500" eaLnBrk="0" hangingPunct="0">
              <a:spcAft>
                <a:spcPts val="600"/>
              </a:spcAft>
              <a:buClr>
                <a:srgbClr val="5599C9"/>
              </a:buClr>
              <a:buFont typeface="Courier New" pitchFamily="49" charset="0"/>
              <a:buChar char="o"/>
              <a:tabLst>
                <a:tab pos="5378450" algn="r"/>
              </a:tabLst>
            </a:pPr>
            <a:r>
              <a:rPr lang="es-ES_tradnl" sz="1500" dirty="0" smtClean="0">
                <a:latin typeface="Calibri" pitchFamily="34" charset="0"/>
                <a:cs typeface="Calibri" pitchFamily="34" charset="0"/>
              </a:rPr>
              <a:t>Su adecuación</a:t>
            </a:r>
          </a:p>
          <a:p>
            <a:pPr marL="447675" lvl="1" indent="-190500" defTabSz="6667500" eaLnBrk="0" hangingPunct="0">
              <a:spcAft>
                <a:spcPts val="600"/>
              </a:spcAft>
              <a:buClr>
                <a:srgbClr val="5599C9"/>
              </a:buClr>
              <a:buFont typeface="Courier New" pitchFamily="49" charset="0"/>
              <a:buChar char="o"/>
              <a:tabLst>
                <a:tab pos="5378450" algn="r"/>
              </a:tabLst>
            </a:pPr>
            <a:r>
              <a:rPr lang="es-ES_tradnl" sz="1500" dirty="0" smtClean="0">
                <a:latin typeface="Calibri" pitchFamily="34" charset="0"/>
                <a:cs typeface="Calibri" pitchFamily="34" charset="0"/>
              </a:rPr>
              <a:t>Incidencia económica</a:t>
            </a:r>
          </a:p>
          <a:p>
            <a:pPr marL="447675" lvl="1" indent="-190500" defTabSz="6667500" eaLnBrk="0" hangingPunct="0">
              <a:spcAft>
                <a:spcPts val="600"/>
              </a:spcAft>
              <a:buClr>
                <a:srgbClr val="5599C9"/>
              </a:buClr>
              <a:buFont typeface="Courier New" pitchFamily="49" charset="0"/>
              <a:buChar char="o"/>
              <a:tabLst>
                <a:tab pos="5378450" algn="r"/>
              </a:tabLst>
            </a:pPr>
            <a:r>
              <a:rPr lang="es-ES_tradnl" sz="1500" dirty="0" smtClean="0">
                <a:latin typeface="Calibri" pitchFamily="34" charset="0"/>
                <a:cs typeface="Calibri" pitchFamily="34" charset="0"/>
              </a:rPr>
              <a:t>Porcentaje de ahorro</a:t>
            </a:r>
          </a:p>
          <a:p>
            <a:pPr marL="447675" lvl="1" indent="-190500" defTabSz="6667500" eaLnBrk="0" hangingPunct="0">
              <a:spcAft>
                <a:spcPts val="600"/>
              </a:spcAft>
              <a:buClr>
                <a:srgbClr val="5599C9"/>
              </a:buClr>
              <a:buFont typeface="Courier New" pitchFamily="49" charset="0"/>
              <a:buChar char="o"/>
              <a:tabLst>
                <a:tab pos="5378450" algn="r"/>
              </a:tabLst>
            </a:pPr>
            <a:r>
              <a:rPr lang="es-ES_tradnl" sz="1500" dirty="0" smtClean="0">
                <a:latin typeface="Calibri" pitchFamily="34" charset="0"/>
                <a:cs typeface="Calibri" pitchFamily="34" charset="0"/>
              </a:rPr>
              <a:t>Aceptación política</a:t>
            </a:r>
          </a:p>
          <a:p>
            <a:pPr marL="447675" lvl="1" indent="-190500" defTabSz="6667500" eaLnBrk="0" hangingPunct="0">
              <a:spcAft>
                <a:spcPts val="600"/>
              </a:spcAft>
              <a:buClr>
                <a:srgbClr val="5599C9"/>
              </a:buClr>
              <a:buFont typeface="Courier New" pitchFamily="49" charset="0"/>
              <a:buChar char="o"/>
              <a:tabLst>
                <a:tab pos="5378450" algn="r"/>
              </a:tabLst>
            </a:pPr>
            <a:r>
              <a:rPr lang="es-ES_tradnl" sz="1500" dirty="0" smtClean="0">
                <a:latin typeface="Calibri" pitchFamily="34" charset="0"/>
                <a:cs typeface="Calibri" pitchFamily="34" charset="0"/>
              </a:rPr>
              <a:t>Facilidad de aplicación</a:t>
            </a:r>
          </a:p>
          <a:p>
            <a:pPr marL="447675" lvl="1" indent="-190500" defTabSz="6667500" eaLnBrk="0" hangingPunct="0">
              <a:spcAft>
                <a:spcPts val="600"/>
              </a:spcAft>
              <a:buClr>
                <a:srgbClr val="5599C9"/>
              </a:buClr>
              <a:buFont typeface="Courier New" pitchFamily="49" charset="0"/>
              <a:buChar char="o"/>
              <a:tabLst>
                <a:tab pos="5378450" algn="r"/>
              </a:tabLst>
            </a:pPr>
            <a:r>
              <a:rPr lang="es-ES_tradnl" sz="1500" dirty="0" smtClean="0">
                <a:latin typeface="Calibri" pitchFamily="34" charset="0"/>
                <a:cs typeface="Calibri" pitchFamily="34" charset="0"/>
              </a:rPr>
              <a:t>Prioridad/urgencia</a:t>
            </a:r>
          </a:p>
          <a:p>
            <a:pPr marL="285750" indent="-285750" defTabSz="6667500" eaLnBrk="0" hangingPunct="0"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1600" b="1" dirty="0">
                <a:latin typeface="Calibri" pitchFamily="34" charset="0"/>
                <a:cs typeface="Calibri" pitchFamily="34" charset="0"/>
              </a:rPr>
              <a:t>Incorporar</a:t>
            </a:r>
            <a:r>
              <a:rPr lang="es-ES_tradnl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1600" b="1" dirty="0">
                <a:latin typeface="Calibri" pitchFamily="34" charset="0"/>
                <a:cs typeface="Calibri" pitchFamily="34" charset="0"/>
              </a:rPr>
              <a:t>nuevas</a:t>
            </a:r>
            <a:r>
              <a:rPr lang="es-ES_tradnl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1600" b="1" dirty="0">
                <a:latin typeface="Calibri" pitchFamily="34" charset="0"/>
                <a:cs typeface="Calibri" pitchFamily="34" charset="0"/>
              </a:rPr>
              <a:t>medidas</a:t>
            </a: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6317940" y="2490225"/>
            <a:ext cx="2160240" cy="464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80 panelistas.</a:t>
            </a:r>
            <a:endParaRPr lang="es-ES_tradnl" sz="1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683568" y="1844824"/>
            <a:ext cx="7776864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07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665820" y="2636912"/>
            <a:ext cx="2160240" cy="2160240"/>
          </a:xfrm>
          <a:prstGeom prst="rect">
            <a:avLst/>
          </a:prstGeom>
          <a:solidFill>
            <a:srgbClr val="D9D9D9"/>
          </a:solidFill>
          <a:ln w="9525" cmpd="sng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3491880" y="2636912"/>
            <a:ext cx="2160240" cy="2160240"/>
          </a:xfrm>
          <a:prstGeom prst="rect">
            <a:avLst/>
          </a:prstGeom>
          <a:solidFill>
            <a:srgbClr val="D9D9D9"/>
          </a:solidFill>
          <a:ln w="9525" cmpd="sng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52"/>
          <p:cNvSpPr>
            <a:spLocks noChangeArrowheads="1"/>
          </p:cNvSpPr>
          <p:nvPr/>
        </p:nvSpPr>
        <p:spPr bwMode="auto">
          <a:xfrm>
            <a:off x="6313422" y="2636912"/>
            <a:ext cx="2160240" cy="2160240"/>
          </a:xfrm>
          <a:prstGeom prst="rect">
            <a:avLst/>
          </a:prstGeom>
          <a:solidFill>
            <a:srgbClr val="D9D9D9"/>
          </a:solidFill>
          <a:ln w="9525" cmpd="sng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572627" y="1462954"/>
            <a:ext cx="9033362" cy="525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Encuesta a Profesionales</a:t>
            </a:r>
            <a:endParaRPr lang="es-ES" sz="2000" b="1" i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Objetivos y muestras por públicos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15" name="14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15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16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665820" y="2132856"/>
            <a:ext cx="2160240" cy="495108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Características</a:t>
            </a:r>
          </a:p>
        </p:txBody>
      </p:sp>
      <p:sp>
        <p:nvSpPr>
          <p:cNvPr id="21" name="Rectangle 52"/>
          <p:cNvSpPr>
            <a:spLocks noChangeArrowheads="1"/>
          </p:cNvSpPr>
          <p:nvPr/>
        </p:nvSpPr>
        <p:spPr bwMode="auto">
          <a:xfrm>
            <a:off x="3491880" y="2132856"/>
            <a:ext cx="2160240" cy="495108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Objetivos</a:t>
            </a: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6317940" y="2132856"/>
            <a:ext cx="2160240" cy="495108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Muestra</a:t>
            </a:r>
          </a:p>
        </p:txBody>
      </p:sp>
      <p:sp>
        <p:nvSpPr>
          <p:cNvPr id="23" name="Rectangle 52"/>
          <p:cNvSpPr>
            <a:spLocks noChangeArrowheads="1"/>
          </p:cNvSpPr>
          <p:nvPr/>
        </p:nvSpPr>
        <p:spPr bwMode="auto">
          <a:xfrm>
            <a:off x="665820" y="2647014"/>
            <a:ext cx="2160240" cy="14338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285750" indent="-285750"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Profesionales de medicina</a:t>
            </a:r>
          </a:p>
          <a:p>
            <a:pPr marL="285750" indent="-285750"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Profesionales de enfermería</a:t>
            </a:r>
            <a:endParaRPr lang="es-ES_tradnl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2"/>
          <p:cNvSpPr>
            <a:spLocks noChangeArrowheads="1"/>
          </p:cNvSpPr>
          <p:nvPr/>
        </p:nvSpPr>
        <p:spPr bwMode="auto">
          <a:xfrm>
            <a:off x="3491880" y="2647014"/>
            <a:ext cx="2160240" cy="19262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Evaluar el grado de adecuación de las medidas para garantizar la sostenibilidad del SNS.</a:t>
            </a:r>
          </a:p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Recoger iniciativas.</a:t>
            </a:r>
            <a:endParaRPr lang="es-ES_tradnl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6317940" y="2647014"/>
            <a:ext cx="2160240" cy="941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285750" indent="-285750"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4.508 médicos</a:t>
            </a:r>
          </a:p>
          <a:p>
            <a:pPr marL="285750" indent="-285750"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2.724 enfermeros</a:t>
            </a:r>
            <a:endParaRPr lang="es-ES_tradnl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641626" y="5177173"/>
            <a:ext cx="7860748" cy="772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 extraordinaria participación de los profesionales ejemplifica bien su involucración.</a:t>
            </a: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Conector recto 29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683568" y="1916832"/>
            <a:ext cx="7776864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5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665820" y="2620152"/>
            <a:ext cx="2160240" cy="3318745"/>
          </a:xfrm>
          <a:prstGeom prst="rect">
            <a:avLst/>
          </a:prstGeom>
          <a:solidFill>
            <a:srgbClr val="D9D9D9"/>
          </a:solidFill>
          <a:ln w="9525" cmpd="sng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3491880" y="2620152"/>
            <a:ext cx="2160240" cy="3318745"/>
          </a:xfrm>
          <a:prstGeom prst="rect">
            <a:avLst/>
          </a:prstGeom>
          <a:solidFill>
            <a:srgbClr val="D9D9D9"/>
          </a:solidFill>
          <a:ln w="9525" cmpd="sng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6320037" y="2620152"/>
            <a:ext cx="2160240" cy="3318745"/>
          </a:xfrm>
          <a:prstGeom prst="rect">
            <a:avLst/>
          </a:prstGeom>
          <a:solidFill>
            <a:srgbClr val="D9D9D9"/>
          </a:solidFill>
          <a:ln w="9525" cmpd="sng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559397" y="1412776"/>
            <a:ext cx="7613003" cy="525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Encuesta a la Población</a:t>
            </a:r>
            <a:endParaRPr lang="es-ES" sz="2000" b="1" i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Objetivos y muestras por públicos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14" name="13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14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15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16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665820" y="2132856"/>
            <a:ext cx="2160240" cy="495108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Características</a:t>
            </a: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3491880" y="2132856"/>
            <a:ext cx="2160240" cy="495108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Objetivos</a:t>
            </a:r>
          </a:p>
        </p:txBody>
      </p:sp>
      <p:sp>
        <p:nvSpPr>
          <p:cNvPr id="21" name="Rectangle 52"/>
          <p:cNvSpPr>
            <a:spLocks noChangeArrowheads="1"/>
          </p:cNvSpPr>
          <p:nvPr/>
        </p:nvSpPr>
        <p:spPr bwMode="auto">
          <a:xfrm>
            <a:off x="6317940" y="2132856"/>
            <a:ext cx="2160240" cy="495108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Muestra</a:t>
            </a: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665820" y="2647014"/>
            <a:ext cx="2160240" cy="710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Población española mayor de 18 años.</a:t>
            </a:r>
            <a:endParaRPr lang="es-ES_tradnl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52"/>
          <p:cNvSpPr>
            <a:spLocks noChangeArrowheads="1"/>
          </p:cNvSpPr>
          <p:nvPr/>
        </p:nvSpPr>
        <p:spPr bwMode="auto">
          <a:xfrm>
            <a:off x="3491880" y="2647014"/>
            <a:ext cx="2160240" cy="24033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285750" indent="-285750"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Percepción de la situación.</a:t>
            </a:r>
          </a:p>
          <a:p>
            <a:pPr marL="285750" indent="-285750"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Aceptación de la necesidad de ahorro.</a:t>
            </a:r>
          </a:p>
          <a:p>
            <a:pPr marL="285750" indent="-285750"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Aceptación de propuestas.</a:t>
            </a:r>
            <a:endParaRPr lang="es-ES_tradnl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2"/>
          <p:cNvSpPr>
            <a:spLocks noChangeArrowheads="1"/>
          </p:cNvSpPr>
          <p:nvPr/>
        </p:nvSpPr>
        <p:spPr bwMode="auto">
          <a:xfrm>
            <a:off x="6317940" y="2647014"/>
            <a:ext cx="2160240" cy="956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2.000 ciudadanos, cubriendo un tamaño mínimo por CC.AA.</a:t>
            </a:r>
            <a:endParaRPr lang="es-ES_tradnl" sz="1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683568" y="1844824"/>
            <a:ext cx="7776864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2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 SENTIDO Y LOS MOTIVOS DEL TRABAJO REALIZADO</a:t>
            </a: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972480" y="2510898"/>
            <a:ext cx="7259193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ENFOQUE METODOLÓGICO</a:t>
            </a: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972480" y="3320988"/>
            <a:ext cx="6599267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RESUMEN DE RESULTADOS</a:t>
            </a: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972480" y="4131078"/>
            <a:ext cx="593934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PRINCIPALES CONCLUSIONES</a:t>
            </a: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972480" y="4941168"/>
            <a:ext cx="5279413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  <a:endParaRPr lang="es-ES_tradn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243377" y="251089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243377" y="332098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243377" y="413107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243377" y="494116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81779" y="558205"/>
            <a:ext cx="9033362" cy="772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3600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Índice</a:t>
            </a:r>
            <a:endParaRPr lang="es-ES_tradnl" sz="3600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773149" y="1504640"/>
            <a:ext cx="4716124" cy="4739628"/>
            <a:chOff x="1763975" y="1023940"/>
            <a:chExt cx="5634443" cy="5662524"/>
          </a:xfrm>
        </p:grpSpPr>
        <p:sp>
          <p:nvSpPr>
            <p:cNvPr id="10" name="9 Elipse"/>
            <p:cNvSpPr/>
            <p:nvPr/>
          </p:nvSpPr>
          <p:spPr>
            <a:xfrm>
              <a:off x="2375132" y="1665012"/>
              <a:ext cx="4357108" cy="43562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1" name="10 Elipse"/>
            <p:cNvSpPr/>
            <p:nvPr/>
          </p:nvSpPr>
          <p:spPr>
            <a:xfrm rot="16200000">
              <a:off x="1763975" y="3326902"/>
              <a:ext cx="1944216" cy="1944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48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3149946" y="1023940"/>
              <a:ext cx="1944216" cy="1944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48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3" name="12 Elipse"/>
            <p:cNvSpPr/>
            <p:nvPr/>
          </p:nvSpPr>
          <p:spPr>
            <a:xfrm rot="10800000">
              <a:off x="4054095" y="4742248"/>
              <a:ext cx="1944216" cy="1944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48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4" name="13 Elipse"/>
            <p:cNvSpPr/>
            <p:nvPr/>
          </p:nvSpPr>
          <p:spPr>
            <a:xfrm rot="5400000">
              <a:off x="5454202" y="2444551"/>
              <a:ext cx="1944216" cy="1944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48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5" name="14 Elipse"/>
            <p:cNvSpPr/>
            <p:nvPr/>
          </p:nvSpPr>
          <p:spPr>
            <a:xfrm>
              <a:off x="3158583" y="2448047"/>
              <a:ext cx="2790206" cy="279020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6" name="15 Flecha abajo"/>
            <p:cNvSpPr/>
            <p:nvPr/>
          </p:nvSpPr>
          <p:spPr>
            <a:xfrm>
              <a:off x="3854584" y="2024958"/>
              <a:ext cx="1458682" cy="978408"/>
            </a:xfrm>
            <a:prstGeom prst="downArrow">
              <a:avLst>
                <a:gd name="adj1" fmla="val 69629"/>
                <a:gd name="adj2" fmla="val 3036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7" name="16 Flecha abajo"/>
            <p:cNvSpPr/>
            <p:nvPr/>
          </p:nvSpPr>
          <p:spPr>
            <a:xfrm rot="5400000">
              <a:off x="5178855" y="3389326"/>
              <a:ext cx="1458682" cy="978408"/>
            </a:xfrm>
            <a:prstGeom prst="downArrow">
              <a:avLst>
                <a:gd name="adj1" fmla="val 69629"/>
                <a:gd name="adj2" fmla="val 3036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8" name="17 Flecha abajo"/>
            <p:cNvSpPr/>
            <p:nvPr/>
          </p:nvSpPr>
          <p:spPr>
            <a:xfrm rot="10800000">
              <a:off x="3834991" y="4707038"/>
              <a:ext cx="1458682" cy="978408"/>
            </a:xfrm>
            <a:prstGeom prst="downArrow">
              <a:avLst>
                <a:gd name="adj1" fmla="val 69629"/>
                <a:gd name="adj2" fmla="val 3036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9" name="18 Flecha abajo"/>
            <p:cNvSpPr/>
            <p:nvPr/>
          </p:nvSpPr>
          <p:spPr>
            <a:xfrm rot="16200000">
              <a:off x="2524856" y="3347935"/>
              <a:ext cx="1458682" cy="978408"/>
            </a:xfrm>
            <a:prstGeom prst="downArrow">
              <a:avLst>
                <a:gd name="adj1" fmla="val 69629"/>
                <a:gd name="adj2" fmla="val 3036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599268" y="3191392"/>
              <a:ext cx="1908836" cy="13035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1800"/>
                </a:spcAft>
              </a:pPr>
              <a:r>
                <a:rPr lang="es-ES" sz="20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UNA PERSPECTIVA INTEGRAL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4054465" y="1818446"/>
              <a:ext cx="1106873" cy="74123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1800"/>
                </a:spcAft>
              </a:pP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80 </a:t>
              </a:r>
              <a:b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Expertos</a:t>
              </a:r>
              <a:endParaRPr lang="es-E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5578431" y="3116812"/>
              <a:ext cx="1655215" cy="108105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1800"/>
                </a:spcAft>
              </a:pP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2.724</a:t>
              </a:r>
              <a:b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Profesionales</a:t>
              </a:r>
              <a:r>
                <a:rPr lang="es-ES" sz="1600" b="1" dirty="0">
                  <a:solidFill>
                    <a:schemeClr val="tx2">
                      <a:lumMod val="75000"/>
                    </a:schemeClr>
                  </a:solidFill>
                </a:rPr>
                <a:t/>
              </a:r>
              <a:br>
                <a:rPr lang="es-ES" sz="1600" b="1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s-ES" sz="1600" b="1" dirty="0">
                  <a:solidFill>
                    <a:schemeClr val="tx2">
                      <a:lumMod val="75000"/>
                    </a:schemeClr>
                  </a:solidFill>
                </a:rPr>
                <a:t>de </a:t>
              </a: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Enfermería</a:t>
              </a:r>
              <a:endParaRPr lang="es-E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4079710" y="5317383"/>
              <a:ext cx="1139890" cy="7574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1800"/>
                </a:spcAft>
              </a:pP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Sociedad</a:t>
              </a:r>
              <a:b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2.000</a:t>
              </a:r>
              <a:endParaRPr lang="es-E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034099" y="3397659"/>
              <a:ext cx="1586501" cy="90455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1800"/>
                </a:spcAft>
              </a:pP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4.508</a:t>
              </a:r>
              <a:b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Profesionales</a:t>
              </a:r>
              <a:b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</a:rPr>
                <a:t>de Medicina</a:t>
              </a:r>
            </a:p>
          </p:txBody>
        </p:sp>
      </p:grp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55319" y="1030559"/>
            <a:ext cx="9033362" cy="525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Resumen Metodológico</a:t>
            </a:r>
            <a:endParaRPr lang="es-ES" sz="2000" b="1" i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Objetivos y muestras por públicos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29" name="2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2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1" name="3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2" name="3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3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4" name="Rectangle 52"/>
          <p:cNvSpPr>
            <a:spLocks noChangeArrowheads="1"/>
          </p:cNvSpPr>
          <p:nvPr/>
        </p:nvSpPr>
        <p:spPr bwMode="auto">
          <a:xfrm>
            <a:off x="527272" y="5747084"/>
            <a:ext cx="3816424" cy="49510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 smtClean="0">
                <a:latin typeface="Calibri" pitchFamily="34" charset="0"/>
                <a:cs typeface="Calibri" pitchFamily="34" charset="0"/>
              </a:rPr>
              <a:t>TOTAL: 9.312 PARTICIPANTES</a:t>
            </a:r>
            <a:endParaRPr lang="es-ES_tradnl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5" name="Conector recto 34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2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 SENTIDO Y LOS MOTIVOS DEL TRABAJO REALIZADO</a:t>
            </a: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972480" y="2510898"/>
            <a:ext cx="7259193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ENFOQUE METODOLÓGICO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972480" y="3320988"/>
            <a:ext cx="6599267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RESUMEN DE RESULTADOS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972480" y="4131078"/>
            <a:ext cx="593934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PRINCIPALES CONCLUSIONES</a:t>
            </a: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972480" y="4941168"/>
            <a:ext cx="5279413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243377" y="251089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243377" y="332098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243377" y="413107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243377" y="494116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81779" y="558205"/>
            <a:ext cx="9033362" cy="772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3600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Índice</a:t>
            </a:r>
            <a:endParaRPr lang="es-ES_tradnl" sz="3600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RESUMEN DE RESULTADOS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2952514" y="2618830"/>
            <a:ext cx="5939341" cy="504136"/>
          </a:xfrm>
          <a:prstGeom prst="rect">
            <a:avLst/>
          </a:prstGeom>
          <a:solidFill>
            <a:schemeClr val="tx2"/>
          </a:solidFill>
          <a:ln w="28575"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3.1. </a:t>
            </a: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2952515" y="3428920"/>
            <a:ext cx="5939340" cy="5041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3.2. 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Principales resultados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Bloques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990650" y="1628801"/>
            <a:ext cx="696015" cy="696442"/>
            <a:chOff x="1502392" y="1892979"/>
            <a:chExt cx="431998" cy="432263"/>
          </a:xfrm>
        </p:grpSpPr>
        <p:sp>
          <p:nvSpPr>
            <p:cNvPr id="16" name="15 Rectángulo redondeado"/>
            <p:cNvSpPr>
              <a:spLocks/>
            </p:cNvSpPr>
            <p:nvPr/>
          </p:nvSpPr>
          <p:spPr bwMode="auto">
            <a:xfrm>
              <a:off x="1502392" y="1892979"/>
              <a:ext cx="431998" cy="408623"/>
            </a:xfrm>
            <a:prstGeom prst="roundRect">
              <a:avLst/>
            </a:prstGeom>
            <a:solidFill>
              <a:srgbClr val="FFF0AF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17" name="Picture 2" descr="C:\Documents and Settings\enrique.diez\Escritorio\12-125 - 100 MEDIDAS\iconos\libros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3667" r="84667">
                          <a14:foregroundMark x1="31167" y1="42500" x2="20833" y2="32250"/>
                          <a14:foregroundMark x1="33667" y1="48000" x2="22333" y2="40250"/>
                          <a14:foregroundMark x1="33667" y1="45750" x2="27500" y2="38000"/>
                          <a14:foregroundMark x1="41667" y1="48000" x2="44500" y2="37500"/>
                          <a14:foregroundMark x1="53167" y1="21000" x2="60000" y2="30250"/>
                          <a14:foregroundMark x1="44500" y1="63000" x2="48833" y2="63000"/>
                          <a14:foregroundMark x1="37000" y1="63500" x2="38500" y2="59500"/>
                          <a14:foregroundMark x1="39333" y1="65250" x2="38500" y2="58500"/>
                          <a14:foregroundMark x1="29500" y1="33250" x2="31833" y2="28250"/>
                          <a14:foregroundMark x1="32667" y1="22500" x2="34500" y2="17250"/>
                          <a14:foregroundMark x1="35167" y1="15500" x2="36833" y2="11250"/>
                          <a14:foregroundMark x1="36500" y1="36000" x2="36500" y2="22500"/>
                          <a14:foregroundMark x1="36333" y1="21750" x2="36333" y2="15500"/>
                          <a14:foregroundMark x1="22667" y1="29000" x2="28500" y2="25750"/>
                          <a14:foregroundMark x1="27500" y1="23250" x2="32667" y2="16750"/>
                          <a14:foregroundMark x1="34167" y1="15250" x2="36500" y2="12250"/>
                          <a14:foregroundMark x1="37000" y1="45000" x2="36833" y2="34000"/>
                          <a14:foregroundMark x1="73500" y1="59250" x2="69667" y2="52250"/>
                          <a14:foregroundMark x1="73000" y1="56000" x2="69167" y2="47250"/>
                          <a14:foregroundMark x1="54500" y1="48750" x2="59167" y2="43750"/>
                          <a14:foregroundMark x1="59167" y1="41500" x2="61667" y2="35000"/>
                          <a14:foregroundMark x1="61667" y1="43000" x2="61000" y2="31750"/>
                          <a14:foregroundMark x1="19500" y1="31750" x2="23833" y2="28000"/>
                          <a14:foregroundMark x1="43363" y1="11828" x2="43363" y2="11828"/>
                          <a14:foregroundMark x1="46018" y1="31183" x2="51327" y2="11828"/>
                          <a14:backgroundMark x1="27833" y1="30250" x2="28833" y2="25250"/>
                          <a14:backgroundMark x1="30667" y1="24000" x2="30833" y2="22500"/>
                          <a14:backgroundMark x1="34167" y1="36000" x2="34167" y2="26750"/>
                          <a14:backgroundMark x1="51327" y1="37634" x2="51327" y2="37634"/>
                          <a14:backgroundMark x1="46903" y1="50538" x2="46903" y2="50538"/>
                          <a14:backgroundMark x1="44248" y1="21505" x2="44248" y2="21505"/>
                          <a14:backgroundMark x1="43363" y1="29032" x2="43363" y2="29032"/>
                          <a14:backgroundMark x1="38938" y1="23656" x2="38938" y2="13978"/>
                          <a14:backgroundMark x1="40708" y1="36559" x2="38938" y2="30108"/>
                          <a14:backgroundMark x1="39823" y1="43011" x2="41593" y2="37634"/>
                          <a14:backgroundMark x1="55752" y1="49462" x2="60177" y2="46237"/>
                          <a14:backgroundMark x1="52212" y1="25806" x2="55752" y2="38710"/>
                          <a14:backgroundMark x1="61947" y1="32258" x2="62832" y2="29032"/>
                          <a14:backgroundMark x1="41593" y1="61290" x2="43363" y2="59140"/>
                          <a14:backgroundMark x1="34513" y1="24731" x2="33628" y2="22581"/>
                          <a14:backgroundMark x1="28319" y1="33333" x2="24779" y2="30108"/>
                          <a14:backgroundMark x1="61947" y1="40860" x2="64602" y2="33333"/>
                          <a14:backgroundMark x1="50442" y1="22581" x2="52212" y2="25806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" r="13657"/>
            <a:stretch/>
          </p:blipFill>
          <p:spPr bwMode="auto">
            <a:xfrm>
              <a:off x="1523994" y="1929242"/>
              <a:ext cx="399133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990650" y="3959555"/>
            <a:ext cx="696025" cy="724254"/>
            <a:chOff x="1497519" y="3958029"/>
            <a:chExt cx="432004" cy="449525"/>
          </a:xfrm>
        </p:grpSpPr>
        <p:sp>
          <p:nvSpPr>
            <p:cNvPr id="20" name="19 Rectángulo redondeado"/>
            <p:cNvSpPr>
              <a:spLocks/>
            </p:cNvSpPr>
            <p:nvPr/>
          </p:nvSpPr>
          <p:spPr bwMode="auto">
            <a:xfrm>
              <a:off x="1497523" y="3958029"/>
              <a:ext cx="432000" cy="416522"/>
            </a:xfrm>
            <a:prstGeom prst="roundRect">
              <a:avLst/>
            </a:prstGeom>
            <a:solidFill>
              <a:srgbClr val="CDC3DB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1" name="Picture 6" descr="C:\Documents and Settings\enrique.diez\Escritorio\12-125 - 100 MEDIDAS\iconos\libr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200" r="97543">
                          <a14:foregroundMark x1="11429" y1="59113" x2="11429" y2="59113"/>
                          <a14:foregroundMark x1="26114" y1="46855" x2="75543" y2="27419"/>
                          <a14:foregroundMark x1="32057" y1="57823" x2="65486" y2="36532"/>
                          <a14:foregroundMark x1="28857" y1="36532" x2="65486" y2="22258"/>
                          <a14:foregroundMark x1="19714" y1="34597" x2="22000" y2="62984"/>
                          <a14:foregroundMark x1="38457" y1="66210" x2="38457" y2="66210"/>
                          <a14:foregroundMark x1="49029" y1="59758" x2="37086" y2="53952"/>
                          <a14:foregroundMark x1="64571" y1="44919" x2="72343" y2="37177"/>
                          <a14:foregroundMark x1="68686" y1="52016" x2="82000" y2="50726"/>
                          <a14:foregroundMark x1="40286" y1="62984" x2="49029" y2="61694"/>
                          <a14:foregroundMark x1="29314" y1="72661" x2="33886" y2="62339"/>
                          <a14:foregroundMark x1="19714" y1="68790" x2="12400" y2="46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519" y="3963471"/>
              <a:ext cx="409483" cy="279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C:\Documents and Settings\enrique.diez\Escritorio\12-125 - 100 MEDIDAS\iconos\estetoscopi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93750" l="1750" r="97750">
                          <a14:foregroundMark x1="68250" y1="24500" x2="68250" y2="24500"/>
                          <a14:foregroundMark x1="83000" y1="31000" x2="84500" y2="28250"/>
                          <a14:foregroundMark x1="85500" y1="24500" x2="86250" y2="18000"/>
                          <a14:foregroundMark x1="81250" y1="12000" x2="86250" y2="8500"/>
                          <a14:foregroundMark x1="64000" y1="30250" x2="66750" y2="27500"/>
                          <a14:foregroundMark x1="82000" y1="35750" x2="85000" y2="30000"/>
                          <a14:foregroundMark x1="69000" y1="24250" x2="71750" y2="20250"/>
                          <a14:foregroundMark x1="78250" y1="40250" x2="82500" y2="35000"/>
                          <a14:backgroundMark x1="69767" y1="39759" x2="81395" y2="21687"/>
                          <a14:backgroundMark x1="53488" y1="60241" x2="59302" y2="55422"/>
                          <a14:backgroundMark x1="83721" y1="16867" x2="80233" y2="192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1530096" y="4047554"/>
              <a:ext cx="373377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990650" y="3195333"/>
            <a:ext cx="696016" cy="658354"/>
            <a:chOff x="1443986" y="3219435"/>
            <a:chExt cx="431999" cy="408623"/>
          </a:xfrm>
        </p:grpSpPr>
        <p:sp>
          <p:nvSpPr>
            <p:cNvPr id="25" name="24 Rectángulo redondeado"/>
            <p:cNvSpPr>
              <a:spLocks/>
            </p:cNvSpPr>
            <p:nvPr/>
          </p:nvSpPr>
          <p:spPr bwMode="auto">
            <a:xfrm>
              <a:off x="1443986" y="3219435"/>
              <a:ext cx="431999" cy="408623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6" name="Picture 5" descr="http://www.pastillasypildoras.com/fotos/pastillas-capsul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986" y="3222515"/>
              <a:ext cx="416479" cy="3930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990650" y="4789677"/>
            <a:ext cx="696023" cy="658354"/>
            <a:chOff x="1580840" y="4736912"/>
            <a:chExt cx="432003" cy="408623"/>
          </a:xfrm>
        </p:grpSpPr>
        <p:sp>
          <p:nvSpPr>
            <p:cNvPr id="29" name="28 Rectángulo redondeado"/>
            <p:cNvSpPr>
              <a:spLocks/>
            </p:cNvSpPr>
            <p:nvPr/>
          </p:nvSpPr>
          <p:spPr bwMode="auto">
            <a:xfrm>
              <a:off x="1580840" y="4736912"/>
              <a:ext cx="432002" cy="40862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0" name="Picture 4" descr="C:\Documents and Settings\enrique.diez\Escritorio\12-125 - 100 MEDIDAS\iconos\infraestructura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98333" l="3500" r="96750">
                          <a14:foregroundMark x1="13000" y1="59667" x2="22500" y2="43667"/>
                          <a14:foregroundMark x1="16000" y1="40000" x2="20500" y2="36000"/>
                          <a14:foregroundMark x1="73250" y1="95333" x2="83000" y2="90667"/>
                          <a14:foregroundMark x1="87250" y1="92000" x2="93250" y2="88667"/>
                          <a14:foregroundMark x1="93000" y1="86333" x2="91250" y2="69667"/>
                          <a14:backgroundMark x1="42500" y1="39000" x2="42500" y2="39000"/>
                          <a14:backgroundMark x1="45000" y1="42333" x2="45000" y2="42333"/>
                          <a14:backgroundMark x1="36750" y1="36667" x2="35250" y2="35333"/>
                          <a14:backgroundMark x1="25250" y1="31333" x2="25250" y2="3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841" y="4746743"/>
              <a:ext cx="432002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990650" y="5553900"/>
            <a:ext cx="696020" cy="664362"/>
            <a:chOff x="1562030" y="5478157"/>
            <a:chExt cx="432001" cy="412352"/>
          </a:xfrm>
        </p:grpSpPr>
        <p:sp>
          <p:nvSpPr>
            <p:cNvPr id="33" name="32 Rectángulo redondeado"/>
            <p:cNvSpPr>
              <a:spLocks/>
            </p:cNvSpPr>
            <p:nvPr/>
          </p:nvSpPr>
          <p:spPr bwMode="auto">
            <a:xfrm>
              <a:off x="1576056" y="5481886"/>
              <a:ext cx="417975" cy="408623"/>
            </a:xfrm>
            <a:prstGeom prst="roundRect">
              <a:avLst/>
            </a:prstGeom>
            <a:solidFill>
              <a:srgbClr val="FFCF89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4" name="Picture 2" descr="C:\Documents and Settings\enrique.diez\Escritorio\12-125 - 100 MEDIDAS\iconos\hospital.jp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030" y="5478157"/>
              <a:ext cx="417973" cy="373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Flecha izquierda"/>
            <p:cNvSpPr/>
            <p:nvPr/>
          </p:nvSpPr>
          <p:spPr>
            <a:xfrm rot="5400000">
              <a:off x="1800458" y="5748877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6" name="35 Flecha izquierda"/>
            <p:cNvSpPr/>
            <p:nvPr/>
          </p:nvSpPr>
          <p:spPr>
            <a:xfrm rot="5400000">
              <a:off x="1675052" y="5748877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990650" y="2431111"/>
            <a:ext cx="696018" cy="658354"/>
            <a:chOff x="1448187" y="2626953"/>
            <a:chExt cx="432000" cy="408623"/>
          </a:xfrm>
        </p:grpSpPr>
        <p:sp>
          <p:nvSpPr>
            <p:cNvPr id="39" name="38 Rectángulo redondeado"/>
            <p:cNvSpPr>
              <a:spLocks/>
            </p:cNvSpPr>
            <p:nvPr/>
          </p:nvSpPr>
          <p:spPr bwMode="auto">
            <a:xfrm>
              <a:off x="1448187" y="2626953"/>
              <a:ext cx="432000" cy="408623"/>
            </a:xfrm>
            <a:prstGeom prst="roundRect">
              <a:avLst/>
            </a:prstGeom>
            <a:solidFill>
              <a:srgbClr val="F0D5D4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40" name="Picture 3" descr="C:\Documents and Settings\enrique.diez\Escritorio\12-125 - 100 MEDIDAS\iconos\q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901" r="100000">
                          <a14:foregroundMark x1="74905" y1="31333" x2="74905" y2="48667"/>
                          <a14:foregroundMark x1="20913" y1="68333" x2="2281" y2="36667"/>
                          <a14:foregroundMark x1="70722" y1="94667" x2="62738" y2="87667"/>
                          <a14:backgroundMark x1="83650" y1="82667" x2="92776" y2="7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144" y="2713944"/>
              <a:ext cx="259124" cy="29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1729004" y="1628801"/>
            <a:ext cx="5939340" cy="64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17 Medidas estructurales de ordenación y gobernanza del sistema</a:t>
            </a: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1729004" y="2413565"/>
            <a:ext cx="5939340" cy="64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42 Medidas de calidad, eficiencia y racionalización de la gestión sanitaria </a:t>
            </a:r>
          </a:p>
        </p:txBody>
      </p: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1729004" y="3198329"/>
            <a:ext cx="5939340" cy="64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11 Medidas sobre medicamentos </a:t>
            </a:r>
          </a:p>
        </p:txBody>
      </p:sp>
      <p:sp>
        <p:nvSpPr>
          <p:cNvPr id="47" name="Rectangle 52"/>
          <p:cNvSpPr>
            <a:spLocks noChangeArrowheads="1"/>
          </p:cNvSpPr>
          <p:nvPr/>
        </p:nvSpPr>
        <p:spPr bwMode="auto">
          <a:xfrm>
            <a:off x="1729004" y="3983093"/>
            <a:ext cx="5939340" cy="64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5 Medidas de concienciación y educación del </a:t>
            </a:r>
            <a:r>
              <a:rPr lang="es-E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paciente: derechos y deberes </a:t>
            </a:r>
            <a:endParaRPr lang="es-ES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52"/>
          <p:cNvSpPr>
            <a:spLocks noChangeArrowheads="1"/>
          </p:cNvSpPr>
          <p:nvPr/>
        </p:nvSpPr>
        <p:spPr bwMode="auto">
          <a:xfrm>
            <a:off x="1729004" y="4767857"/>
            <a:ext cx="5939340" cy="64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 Medidas en materia de infraestructuras sanitarias</a:t>
            </a:r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1729004" y="5552619"/>
            <a:ext cx="5939340" cy="64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7 Medidas de </a:t>
            </a:r>
            <a:r>
              <a:rPr lang="es-E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financiación económica complementaria</a:t>
            </a:r>
            <a:endParaRPr lang="es-ES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Conector recto 36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3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990650" y="1628801"/>
            <a:ext cx="696015" cy="696442"/>
            <a:chOff x="1502392" y="1892979"/>
            <a:chExt cx="431998" cy="432263"/>
          </a:xfrm>
        </p:grpSpPr>
        <p:sp>
          <p:nvSpPr>
            <p:cNvPr id="16" name="15 Rectángulo redondeado"/>
            <p:cNvSpPr>
              <a:spLocks/>
            </p:cNvSpPr>
            <p:nvPr/>
          </p:nvSpPr>
          <p:spPr bwMode="auto">
            <a:xfrm>
              <a:off x="1502392" y="1892979"/>
              <a:ext cx="431998" cy="408623"/>
            </a:xfrm>
            <a:prstGeom prst="roundRect">
              <a:avLst/>
            </a:prstGeom>
            <a:solidFill>
              <a:srgbClr val="FFF0AF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17" name="Picture 2" descr="C:\Documents and Settings\enrique.diez\Escritorio\12-125 - 100 MEDIDAS\iconos\libros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3667" r="84667">
                          <a14:foregroundMark x1="31167" y1="42500" x2="20833" y2="32250"/>
                          <a14:foregroundMark x1="33667" y1="48000" x2="22333" y2="40250"/>
                          <a14:foregroundMark x1="33667" y1="45750" x2="27500" y2="38000"/>
                          <a14:foregroundMark x1="41667" y1="48000" x2="44500" y2="37500"/>
                          <a14:foregroundMark x1="53167" y1="21000" x2="60000" y2="30250"/>
                          <a14:foregroundMark x1="44500" y1="63000" x2="48833" y2="63000"/>
                          <a14:foregroundMark x1="37000" y1="63500" x2="38500" y2="59500"/>
                          <a14:foregroundMark x1="39333" y1="65250" x2="38500" y2="58500"/>
                          <a14:foregroundMark x1="29500" y1="33250" x2="31833" y2="28250"/>
                          <a14:foregroundMark x1="32667" y1="22500" x2="34500" y2="17250"/>
                          <a14:foregroundMark x1="35167" y1="15500" x2="36833" y2="11250"/>
                          <a14:foregroundMark x1="36500" y1="36000" x2="36500" y2="22500"/>
                          <a14:foregroundMark x1="36333" y1="21750" x2="36333" y2="15500"/>
                          <a14:foregroundMark x1="22667" y1="29000" x2="28500" y2="25750"/>
                          <a14:foregroundMark x1="27500" y1="23250" x2="32667" y2="16750"/>
                          <a14:foregroundMark x1="34167" y1="15250" x2="36500" y2="12250"/>
                          <a14:foregroundMark x1="37000" y1="45000" x2="36833" y2="34000"/>
                          <a14:foregroundMark x1="73500" y1="59250" x2="69667" y2="52250"/>
                          <a14:foregroundMark x1="73000" y1="56000" x2="69167" y2="47250"/>
                          <a14:foregroundMark x1="54500" y1="48750" x2="59167" y2="43750"/>
                          <a14:foregroundMark x1="59167" y1="41500" x2="61667" y2="35000"/>
                          <a14:foregroundMark x1="61667" y1="43000" x2="61000" y2="31750"/>
                          <a14:foregroundMark x1="19500" y1="31750" x2="23833" y2="28000"/>
                          <a14:foregroundMark x1="43363" y1="11828" x2="43363" y2="11828"/>
                          <a14:foregroundMark x1="46018" y1="31183" x2="51327" y2="11828"/>
                          <a14:backgroundMark x1="27833" y1="30250" x2="28833" y2="25250"/>
                          <a14:backgroundMark x1="30667" y1="24000" x2="30833" y2="22500"/>
                          <a14:backgroundMark x1="34167" y1="36000" x2="34167" y2="26750"/>
                          <a14:backgroundMark x1="51327" y1="37634" x2="51327" y2="37634"/>
                          <a14:backgroundMark x1="46903" y1="50538" x2="46903" y2="50538"/>
                          <a14:backgroundMark x1="44248" y1="21505" x2="44248" y2="21505"/>
                          <a14:backgroundMark x1="43363" y1="29032" x2="43363" y2="29032"/>
                          <a14:backgroundMark x1="38938" y1="23656" x2="38938" y2="13978"/>
                          <a14:backgroundMark x1="40708" y1="36559" x2="38938" y2="30108"/>
                          <a14:backgroundMark x1="39823" y1="43011" x2="41593" y2="37634"/>
                          <a14:backgroundMark x1="55752" y1="49462" x2="60177" y2="46237"/>
                          <a14:backgroundMark x1="52212" y1="25806" x2="55752" y2="38710"/>
                          <a14:backgroundMark x1="61947" y1="32258" x2="62832" y2="29032"/>
                          <a14:backgroundMark x1="41593" y1="61290" x2="43363" y2="59140"/>
                          <a14:backgroundMark x1="34513" y1="24731" x2="33628" y2="22581"/>
                          <a14:backgroundMark x1="28319" y1="33333" x2="24779" y2="30108"/>
                          <a14:backgroundMark x1="61947" y1="40860" x2="64602" y2="33333"/>
                          <a14:backgroundMark x1="50442" y1="22581" x2="52212" y2="25806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" r="13657"/>
            <a:stretch/>
          </p:blipFill>
          <p:spPr bwMode="auto">
            <a:xfrm>
              <a:off x="1523994" y="1929242"/>
              <a:ext cx="399133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990650" y="3959555"/>
            <a:ext cx="696025" cy="724254"/>
            <a:chOff x="1497519" y="3958029"/>
            <a:chExt cx="432004" cy="449525"/>
          </a:xfrm>
        </p:grpSpPr>
        <p:sp>
          <p:nvSpPr>
            <p:cNvPr id="20" name="19 Rectángulo redondeado"/>
            <p:cNvSpPr>
              <a:spLocks/>
            </p:cNvSpPr>
            <p:nvPr/>
          </p:nvSpPr>
          <p:spPr bwMode="auto">
            <a:xfrm>
              <a:off x="1497523" y="3958029"/>
              <a:ext cx="432000" cy="416522"/>
            </a:xfrm>
            <a:prstGeom prst="roundRect">
              <a:avLst/>
            </a:prstGeom>
            <a:solidFill>
              <a:srgbClr val="CDC3DB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1" name="Picture 6" descr="C:\Documents and Settings\enrique.diez\Escritorio\12-125 - 100 MEDIDAS\iconos\libr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200" r="97543">
                          <a14:foregroundMark x1="11429" y1="59113" x2="11429" y2="59113"/>
                          <a14:foregroundMark x1="26114" y1="46855" x2="75543" y2="27419"/>
                          <a14:foregroundMark x1="32057" y1="57823" x2="65486" y2="36532"/>
                          <a14:foregroundMark x1="28857" y1="36532" x2="65486" y2="22258"/>
                          <a14:foregroundMark x1="19714" y1="34597" x2="22000" y2="62984"/>
                          <a14:foregroundMark x1="38457" y1="66210" x2="38457" y2="66210"/>
                          <a14:foregroundMark x1="49029" y1="59758" x2="37086" y2="53952"/>
                          <a14:foregroundMark x1="64571" y1="44919" x2="72343" y2="37177"/>
                          <a14:foregroundMark x1="68686" y1="52016" x2="82000" y2="50726"/>
                          <a14:foregroundMark x1="40286" y1="62984" x2="49029" y2="61694"/>
                          <a14:foregroundMark x1="29314" y1="72661" x2="33886" y2="62339"/>
                          <a14:foregroundMark x1="19714" y1="68790" x2="12400" y2="46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519" y="3963471"/>
              <a:ext cx="409483" cy="279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C:\Documents and Settings\enrique.diez\Escritorio\12-125 - 100 MEDIDAS\iconos\estetoscopi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93750" l="1750" r="97750">
                          <a14:foregroundMark x1="68250" y1="24500" x2="68250" y2="24500"/>
                          <a14:foregroundMark x1="83000" y1="31000" x2="84500" y2="28250"/>
                          <a14:foregroundMark x1="85500" y1="24500" x2="86250" y2="18000"/>
                          <a14:foregroundMark x1="81250" y1="12000" x2="86250" y2="8500"/>
                          <a14:foregroundMark x1="64000" y1="30250" x2="66750" y2="27500"/>
                          <a14:foregroundMark x1="82000" y1="35750" x2="85000" y2="30000"/>
                          <a14:foregroundMark x1="69000" y1="24250" x2="71750" y2="20250"/>
                          <a14:foregroundMark x1="78250" y1="40250" x2="82500" y2="35000"/>
                          <a14:backgroundMark x1="69767" y1="39759" x2="81395" y2="21687"/>
                          <a14:backgroundMark x1="53488" y1="60241" x2="59302" y2="55422"/>
                          <a14:backgroundMark x1="83721" y1="16867" x2="80233" y2="192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1530096" y="4047554"/>
              <a:ext cx="373377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990650" y="3195333"/>
            <a:ext cx="696016" cy="658354"/>
            <a:chOff x="1443986" y="3219435"/>
            <a:chExt cx="431999" cy="408623"/>
          </a:xfrm>
        </p:grpSpPr>
        <p:sp>
          <p:nvSpPr>
            <p:cNvPr id="25" name="24 Rectángulo redondeado"/>
            <p:cNvSpPr>
              <a:spLocks/>
            </p:cNvSpPr>
            <p:nvPr/>
          </p:nvSpPr>
          <p:spPr bwMode="auto">
            <a:xfrm>
              <a:off x="1443986" y="3219435"/>
              <a:ext cx="431999" cy="408623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6" name="Picture 5" descr="http://www.pastillasypildoras.com/fotos/pastillas-capsul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986" y="3222515"/>
              <a:ext cx="416479" cy="3930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990650" y="4789677"/>
            <a:ext cx="696023" cy="658354"/>
            <a:chOff x="1580840" y="4736912"/>
            <a:chExt cx="432003" cy="408623"/>
          </a:xfrm>
        </p:grpSpPr>
        <p:sp>
          <p:nvSpPr>
            <p:cNvPr id="29" name="28 Rectángulo redondeado"/>
            <p:cNvSpPr>
              <a:spLocks/>
            </p:cNvSpPr>
            <p:nvPr/>
          </p:nvSpPr>
          <p:spPr bwMode="auto">
            <a:xfrm>
              <a:off x="1580840" y="4736912"/>
              <a:ext cx="432002" cy="40862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0" name="Picture 4" descr="C:\Documents and Settings\enrique.diez\Escritorio\12-125 - 100 MEDIDAS\iconos\infraestructura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98333" l="3500" r="96750">
                          <a14:foregroundMark x1="13000" y1="59667" x2="22500" y2="43667"/>
                          <a14:foregroundMark x1="16000" y1="40000" x2="20500" y2="36000"/>
                          <a14:foregroundMark x1="73250" y1="95333" x2="83000" y2="90667"/>
                          <a14:foregroundMark x1="87250" y1="92000" x2="93250" y2="88667"/>
                          <a14:foregroundMark x1="93000" y1="86333" x2="91250" y2="69667"/>
                          <a14:backgroundMark x1="42500" y1="39000" x2="42500" y2="39000"/>
                          <a14:backgroundMark x1="45000" y1="42333" x2="45000" y2="42333"/>
                          <a14:backgroundMark x1="36750" y1="36667" x2="35250" y2="35333"/>
                          <a14:backgroundMark x1="25250" y1="31333" x2="25250" y2="3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841" y="4746743"/>
              <a:ext cx="432002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990650" y="5553900"/>
            <a:ext cx="696020" cy="664362"/>
            <a:chOff x="1562030" y="5478157"/>
            <a:chExt cx="432001" cy="412352"/>
          </a:xfrm>
        </p:grpSpPr>
        <p:sp>
          <p:nvSpPr>
            <p:cNvPr id="33" name="32 Rectángulo redondeado"/>
            <p:cNvSpPr>
              <a:spLocks/>
            </p:cNvSpPr>
            <p:nvPr/>
          </p:nvSpPr>
          <p:spPr bwMode="auto">
            <a:xfrm>
              <a:off x="1576056" y="5481886"/>
              <a:ext cx="417975" cy="408623"/>
            </a:xfrm>
            <a:prstGeom prst="roundRect">
              <a:avLst/>
            </a:prstGeom>
            <a:solidFill>
              <a:srgbClr val="FFCF89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4" name="Picture 2" descr="C:\Documents and Settings\enrique.diez\Escritorio\12-125 - 100 MEDIDAS\iconos\hospital.jp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030" y="5478157"/>
              <a:ext cx="417973" cy="373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Flecha izquierda"/>
            <p:cNvSpPr/>
            <p:nvPr/>
          </p:nvSpPr>
          <p:spPr>
            <a:xfrm rot="5400000">
              <a:off x="1800458" y="5748877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6" name="35 Flecha izquierda"/>
            <p:cNvSpPr/>
            <p:nvPr/>
          </p:nvSpPr>
          <p:spPr>
            <a:xfrm rot="5400000">
              <a:off x="1675052" y="5748877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990650" y="2431111"/>
            <a:ext cx="696018" cy="658354"/>
            <a:chOff x="1448187" y="2626953"/>
            <a:chExt cx="432000" cy="408623"/>
          </a:xfrm>
        </p:grpSpPr>
        <p:sp>
          <p:nvSpPr>
            <p:cNvPr id="39" name="38 Rectángulo redondeado"/>
            <p:cNvSpPr>
              <a:spLocks/>
            </p:cNvSpPr>
            <p:nvPr/>
          </p:nvSpPr>
          <p:spPr bwMode="auto">
            <a:xfrm>
              <a:off x="1448187" y="2626953"/>
              <a:ext cx="432000" cy="408623"/>
            </a:xfrm>
            <a:prstGeom prst="roundRect">
              <a:avLst/>
            </a:prstGeom>
            <a:solidFill>
              <a:srgbClr val="F0D5D4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40" name="Picture 3" descr="C:\Documents and Settings\enrique.diez\Escritorio\12-125 - 100 MEDIDAS\iconos\q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901" r="100000">
                          <a14:foregroundMark x1="74905" y1="31333" x2="74905" y2="48667"/>
                          <a14:foregroundMark x1="20913" y1="68333" x2="2281" y2="36667"/>
                          <a14:foregroundMark x1="70722" y1="94667" x2="62738" y2="87667"/>
                          <a14:backgroundMark x1="83650" y1="82667" x2="92776" y2="7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144" y="2713944"/>
              <a:ext cx="259124" cy="29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1729004" y="1628801"/>
            <a:ext cx="5939340" cy="64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17 Medidas estructurales de ordenación y gobernanza del sistema </a:t>
            </a: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1729004" y="2413565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42 Medidas de calidad, eficiencia y racionalización de la gestión sanitaria </a:t>
            </a:r>
          </a:p>
        </p:txBody>
      </p: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1729004" y="3198329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11 Medidas sobre medicamentos</a:t>
            </a:r>
          </a:p>
        </p:txBody>
      </p:sp>
      <p:sp>
        <p:nvSpPr>
          <p:cNvPr id="47" name="Rectangle 52"/>
          <p:cNvSpPr>
            <a:spLocks noChangeArrowheads="1"/>
          </p:cNvSpPr>
          <p:nvPr/>
        </p:nvSpPr>
        <p:spPr bwMode="auto">
          <a:xfrm>
            <a:off x="1729004" y="3983093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5 Medidas de concienciación y educación del </a:t>
            </a:r>
            <a:r>
              <a:rPr lang="es-E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paciente: derechos y deberes  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52"/>
          <p:cNvSpPr>
            <a:spLocks noChangeArrowheads="1"/>
          </p:cNvSpPr>
          <p:nvPr/>
        </p:nvSpPr>
        <p:spPr bwMode="auto">
          <a:xfrm>
            <a:off x="1729004" y="4767857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3 Medidas en materia de infraestructuras sanitarias</a:t>
            </a:r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1729004" y="5552619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7 Medidas de </a:t>
            </a:r>
            <a:r>
              <a:rPr lang="es-E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financiación económica complementaria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Conector recto 36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FFF0AF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668232"/>
            <a:ext cx="1694958" cy="178510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1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98451" y="2547481"/>
            <a:ext cx="169495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ESTRUCTURALES DE ORDENACIÓN Y GOBERNANZA DEL SISTEMA</a:t>
            </a:r>
          </a:p>
        </p:txBody>
      </p:sp>
      <p:grpSp>
        <p:nvGrpSpPr>
          <p:cNvPr id="50" name="49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51" name="50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51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52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53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54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55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2044871" y="1988840"/>
            <a:ext cx="6343553" cy="36344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Dotar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al Consejo Interterritorial del Sistema Nacional de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Salud de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eficacia jurídica y ejecutividad a sus decisiones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Tarjeta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Sanitaria única e inteligente para el Sistema Nacional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Salud</a:t>
            </a:r>
            <a:endParaRPr lang="es-ES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Receta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electrónica única para el Sistema Nacional de Salud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Igualdad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derechos y garantía de accesibilidad del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paciente en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todo el territorio nacional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Regulación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específica para la atención sanitaria de la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población inmigrante</a:t>
            </a:r>
            <a:endParaRPr lang="es-ES_tradnl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219202" y="2492896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219202" y="3933056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1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FFF0AF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668232"/>
            <a:ext cx="1694958" cy="178510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1</a:t>
            </a:r>
          </a:p>
        </p:txBody>
      </p:sp>
      <p:grpSp>
        <p:nvGrpSpPr>
          <p:cNvPr id="50" name="49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51" name="50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51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52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53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54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55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2044871" y="1844824"/>
            <a:ext cx="6343553" cy="44654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6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Igualdad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derechos del profesional en el territorio nacional y derecho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 la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movilidad dentro del Sistema Nacional de Salud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6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Fondo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cohesión y compensación como garante de la financiación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la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atención sanitaria interterritorial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6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Agencia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Estatal Única de Calidad, Alta Inspección y Acreditación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del Sistema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(Supresión de agencias regionales)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6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Armonización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competencias de las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administraciones sanitarias (régimen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colaboración marco con las administraciones regionales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y supresión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duplicidades y solapamientos)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6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Régimen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jurídico de la Alta Inspección Sanitaria y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normativa sancionadora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, homogénea a nivel nacional</a:t>
            </a:r>
            <a:endParaRPr lang="es-ES_tradnl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40 CuadroTexto"/>
          <p:cNvSpPr txBox="1"/>
          <p:nvPr/>
        </p:nvSpPr>
        <p:spPr>
          <a:xfrm>
            <a:off x="98451" y="2547481"/>
            <a:ext cx="169495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ESTRUCTURALES DE ORDENACIÓN Y GOBERNANZA DEL SISTEMA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219202" y="2492896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219202" y="3933056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9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FFF0AF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668232"/>
            <a:ext cx="1694958" cy="178510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1</a:t>
            </a:r>
          </a:p>
        </p:txBody>
      </p:sp>
      <p:grpSp>
        <p:nvGrpSpPr>
          <p:cNvPr id="50" name="49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51" name="50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51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52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53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54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55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52"/>
          <p:cNvSpPr>
            <a:spLocks noChangeArrowheads="1"/>
          </p:cNvSpPr>
          <p:nvPr/>
        </p:nvSpPr>
        <p:spPr bwMode="auto">
          <a:xfrm>
            <a:off x="2116879" y="1700808"/>
            <a:ext cx="6343553" cy="4650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11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Registro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estatal de profesionales sanitarios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11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Estrategia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potenciación del papel a desempeñar por los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Consejos Generales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Médicos y de Enfermeros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11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Fortalecimiento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las competencias de los Colegios profesionales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en el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ámbito disciplinario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11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Homogeneización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del régimen sancionador en todo el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territorio nacional</a:t>
            </a:r>
            <a:endParaRPr lang="es-ES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11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Creación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del estatuto y del régimen jurídico del directivo y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cargo público sanitario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11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Control del turismo sanitario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11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Dependencia estatal de la sanidad en lugar de autonómica</a:t>
            </a:r>
            <a:endParaRPr lang="es-ES_tradnl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40 CuadroTexto"/>
          <p:cNvSpPr txBox="1"/>
          <p:nvPr/>
        </p:nvSpPr>
        <p:spPr>
          <a:xfrm>
            <a:off x="98451" y="2547481"/>
            <a:ext cx="169495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ESTRUCTURALES DE ORDENACIÓN Y GOBERNANZA DEL SISTEMA</a:t>
            </a:r>
          </a:p>
        </p:txBody>
      </p:sp>
      <p:cxnSp>
        <p:nvCxnSpPr>
          <p:cNvPr id="25" name="Conector recto 24"/>
          <p:cNvCxnSpPr/>
          <p:nvPr/>
        </p:nvCxnSpPr>
        <p:spPr>
          <a:xfrm>
            <a:off x="219202" y="2492896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219202" y="3933056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15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990650" y="1628801"/>
            <a:ext cx="696015" cy="696442"/>
            <a:chOff x="1502392" y="1892979"/>
            <a:chExt cx="431998" cy="432263"/>
          </a:xfrm>
        </p:grpSpPr>
        <p:sp>
          <p:nvSpPr>
            <p:cNvPr id="16" name="15 Rectángulo redondeado"/>
            <p:cNvSpPr>
              <a:spLocks/>
            </p:cNvSpPr>
            <p:nvPr/>
          </p:nvSpPr>
          <p:spPr bwMode="auto">
            <a:xfrm>
              <a:off x="1502392" y="1892979"/>
              <a:ext cx="431998" cy="408623"/>
            </a:xfrm>
            <a:prstGeom prst="roundRect">
              <a:avLst/>
            </a:prstGeom>
            <a:solidFill>
              <a:srgbClr val="FFF0AF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17" name="Picture 2" descr="C:\Documents and Settings\enrique.diez\Escritorio\12-125 - 100 MEDIDAS\iconos\libros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3667" r="84667">
                          <a14:foregroundMark x1="31167" y1="42500" x2="20833" y2="32250"/>
                          <a14:foregroundMark x1="33667" y1="48000" x2="22333" y2="40250"/>
                          <a14:foregroundMark x1="33667" y1="45750" x2="27500" y2="38000"/>
                          <a14:foregroundMark x1="41667" y1="48000" x2="44500" y2="37500"/>
                          <a14:foregroundMark x1="53167" y1="21000" x2="60000" y2="30250"/>
                          <a14:foregroundMark x1="44500" y1="63000" x2="48833" y2="63000"/>
                          <a14:foregroundMark x1="37000" y1="63500" x2="38500" y2="59500"/>
                          <a14:foregroundMark x1="39333" y1="65250" x2="38500" y2="58500"/>
                          <a14:foregroundMark x1="29500" y1="33250" x2="31833" y2="28250"/>
                          <a14:foregroundMark x1="32667" y1="22500" x2="34500" y2="17250"/>
                          <a14:foregroundMark x1="35167" y1="15500" x2="36833" y2="11250"/>
                          <a14:foregroundMark x1="36500" y1="36000" x2="36500" y2="22500"/>
                          <a14:foregroundMark x1="36333" y1="21750" x2="36333" y2="15500"/>
                          <a14:foregroundMark x1="22667" y1="29000" x2="28500" y2="25750"/>
                          <a14:foregroundMark x1="27500" y1="23250" x2="32667" y2="16750"/>
                          <a14:foregroundMark x1="34167" y1="15250" x2="36500" y2="12250"/>
                          <a14:foregroundMark x1="37000" y1="45000" x2="36833" y2="34000"/>
                          <a14:foregroundMark x1="73500" y1="59250" x2="69667" y2="52250"/>
                          <a14:foregroundMark x1="73000" y1="56000" x2="69167" y2="47250"/>
                          <a14:foregroundMark x1="54500" y1="48750" x2="59167" y2="43750"/>
                          <a14:foregroundMark x1="59167" y1="41500" x2="61667" y2="35000"/>
                          <a14:foregroundMark x1="61667" y1="43000" x2="61000" y2="31750"/>
                          <a14:foregroundMark x1="19500" y1="31750" x2="23833" y2="28000"/>
                          <a14:foregroundMark x1="43363" y1="11828" x2="43363" y2="11828"/>
                          <a14:foregroundMark x1="46018" y1="31183" x2="51327" y2="11828"/>
                          <a14:backgroundMark x1="27833" y1="30250" x2="28833" y2="25250"/>
                          <a14:backgroundMark x1="30667" y1="24000" x2="30833" y2="22500"/>
                          <a14:backgroundMark x1="34167" y1="36000" x2="34167" y2="26750"/>
                          <a14:backgroundMark x1="51327" y1="37634" x2="51327" y2="37634"/>
                          <a14:backgroundMark x1="46903" y1="50538" x2="46903" y2="50538"/>
                          <a14:backgroundMark x1="44248" y1="21505" x2="44248" y2="21505"/>
                          <a14:backgroundMark x1="43363" y1="29032" x2="43363" y2="29032"/>
                          <a14:backgroundMark x1="38938" y1="23656" x2="38938" y2="13978"/>
                          <a14:backgroundMark x1="40708" y1="36559" x2="38938" y2="30108"/>
                          <a14:backgroundMark x1="39823" y1="43011" x2="41593" y2="37634"/>
                          <a14:backgroundMark x1="55752" y1="49462" x2="60177" y2="46237"/>
                          <a14:backgroundMark x1="52212" y1="25806" x2="55752" y2="38710"/>
                          <a14:backgroundMark x1="61947" y1="32258" x2="62832" y2="29032"/>
                          <a14:backgroundMark x1="41593" y1="61290" x2="43363" y2="59140"/>
                          <a14:backgroundMark x1="34513" y1="24731" x2="33628" y2="22581"/>
                          <a14:backgroundMark x1="28319" y1="33333" x2="24779" y2="30108"/>
                          <a14:backgroundMark x1="61947" y1="40860" x2="64602" y2="33333"/>
                          <a14:backgroundMark x1="50442" y1="22581" x2="52212" y2="25806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" r="13657"/>
            <a:stretch/>
          </p:blipFill>
          <p:spPr bwMode="auto">
            <a:xfrm>
              <a:off x="1523994" y="1929242"/>
              <a:ext cx="399133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990650" y="3959555"/>
            <a:ext cx="696025" cy="724254"/>
            <a:chOff x="1497519" y="3958029"/>
            <a:chExt cx="432004" cy="449525"/>
          </a:xfrm>
        </p:grpSpPr>
        <p:sp>
          <p:nvSpPr>
            <p:cNvPr id="20" name="19 Rectángulo redondeado"/>
            <p:cNvSpPr>
              <a:spLocks/>
            </p:cNvSpPr>
            <p:nvPr/>
          </p:nvSpPr>
          <p:spPr bwMode="auto">
            <a:xfrm>
              <a:off x="1497523" y="3958029"/>
              <a:ext cx="432000" cy="416522"/>
            </a:xfrm>
            <a:prstGeom prst="roundRect">
              <a:avLst/>
            </a:prstGeom>
            <a:solidFill>
              <a:srgbClr val="CDC3DB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1" name="Picture 6" descr="C:\Documents and Settings\enrique.diez\Escritorio\12-125 - 100 MEDIDAS\iconos\libr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200" r="97543">
                          <a14:foregroundMark x1="11429" y1="59113" x2="11429" y2="59113"/>
                          <a14:foregroundMark x1="26114" y1="46855" x2="75543" y2="27419"/>
                          <a14:foregroundMark x1="32057" y1="57823" x2="65486" y2="36532"/>
                          <a14:foregroundMark x1="28857" y1="36532" x2="65486" y2="22258"/>
                          <a14:foregroundMark x1="19714" y1="34597" x2="22000" y2="62984"/>
                          <a14:foregroundMark x1="38457" y1="66210" x2="38457" y2="66210"/>
                          <a14:foregroundMark x1="49029" y1="59758" x2="37086" y2="53952"/>
                          <a14:foregroundMark x1="64571" y1="44919" x2="72343" y2="37177"/>
                          <a14:foregroundMark x1="68686" y1="52016" x2="82000" y2="50726"/>
                          <a14:foregroundMark x1="40286" y1="62984" x2="49029" y2="61694"/>
                          <a14:foregroundMark x1="29314" y1="72661" x2="33886" y2="62339"/>
                          <a14:foregroundMark x1="19714" y1="68790" x2="12400" y2="46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519" y="3963471"/>
              <a:ext cx="409483" cy="279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C:\Documents and Settings\enrique.diez\Escritorio\12-125 - 100 MEDIDAS\iconos\estetoscopi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93750" l="1750" r="97750">
                          <a14:foregroundMark x1="68250" y1="24500" x2="68250" y2="24500"/>
                          <a14:foregroundMark x1="83000" y1="31000" x2="84500" y2="28250"/>
                          <a14:foregroundMark x1="85500" y1="24500" x2="86250" y2="18000"/>
                          <a14:foregroundMark x1="81250" y1="12000" x2="86250" y2="8500"/>
                          <a14:foregroundMark x1="64000" y1="30250" x2="66750" y2="27500"/>
                          <a14:foregroundMark x1="82000" y1="35750" x2="85000" y2="30000"/>
                          <a14:foregroundMark x1="69000" y1="24250" x2="71750" y2="20250"/>
                          <a14:foregroundMark x1="78250" y1="40250" x2="82500" y2="35000"/>
                          <a14:backgroundMark x1="69767" y1="39759" x2="81395" y2="21687"/>
                          <a14:backgroundMark x1="53488" y1="60241" x2="59302" y2="55422"/>
                          <a14:backgroundMark x1="83721" y1="16867" x2="80233" y2="192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1530096" y="4047554"/>
              <a:ext cx="373377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990650" y="3195333"/>
            <a:ext cx="696016" cy="658354"/>
            <a:chOff x="1443986" y="3219435"/>
            <a:chExt cx="431999" cy="408623"/>
          </a:xfrm>
        </p:grpSpPr>
        <p:sp>
          <p:nvSpPr>
            <p:cNvPr id="25" name="24 Rectángulo redondeado"/>
            <p:cNvSpPr>
              <a:spLocks/>
            </p:cNvSpPr>
            <p:nvPr/>
          </p:nvSpPr>
          <p:spPr bwMode="auto">
            <a:xfrm>
              <a:off x="1443986" y="3219435"/>
              <a:ext cx="431999" cy="408623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6" name="Picture 5" descr="http://www.pastillasypildoras.com/fotos/pastillas-capsul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986" y="3222515"/>
              <a:ext cx="416479" cy="3930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990650" y="4789677"/>
            <a:ext cx="696023" cy="658354"/>
            <a:chOff x="1580840" y="4736912"/>
            <a:chExt cx="432003" cy="408623"/>
          </a:xfrm>
        </p:grpSpPr>
        <p:sp>
          <p:nvSpPr>
            <p:cNvPr id="29" name="28 Rectángulo redondeado"/>
            <p:cNvSpPr>
              <a:spLocks/>
            </p:cNvSpPr>
            <p:nvPr/>
          </p:nvSpPr>
          <p:spPr bwMode="auto">
            <a:xfrm>
              <a:off x="1580840" y="4736912"/>
              <a:ext cx="432002" cy="40862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0" name="Picture 4" descr="C:\Documents and Settings\enrique.diez\Escritorio\12-125 - 100 MEDIDAS\iconos\infraestructura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98333" l="3500" r="96750">
                          <a14:foregroundMark x1="13000" y1="59667" x2="22500" y2="43667"/>
                          <a14:foregroundMark x1="16000" y1="40000" x2="20500" y2="36000"/>
                          <a14:foregroundMark x1="73250" y1="95333" x2="83000" y2="90667"/>
                          <a14:foregroundMark x1="87250" y1="92000" x2="93250" y2="88667"/>
                          <a14:foregroundMark x1="93000" y1="86333" x2="91250" y2="69667"/>
                          <a14:backgroundMark x1="42500" y1="39000" x2="42500" y2="39000"/>
                          <a14:backgroundMark x1="45000" y1="42333" x2="45000" y2="42333"/>
                          <a14:backgroundMark x1="36750" y1="36667" x2="35250" y2="35333"/>
                          <a14:backgroundMark x1="25250" y1="31333" x2="25250" y2="3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841" y="4746743"/>
              <a:ext cx="432002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990650" y="5553900"/>
            <a:ext cx="696020" cy="664362"/>
            <a:chOff x="1562030" y="5478157"/>
            <a:chExt cx="432001" cy="412352"/>
          </a:xfrm>
        </p:grpSpPr>
        <p:sp>
          <p:nvSpPr>
            <p:cNvPr id="33" name="32 Rectángulo redondeado"/>
            <p:cNvSpPr>
              <a:spLocks/>
            </p:cNvSpPr>
            <p:nvPr/>
          </p:nvSpPr>
          <p:spPr bwMode="auto">
            <a:xfrm>
              <a:off x="1576056" y="5481886"/>
              <a:ext cx="417975" cy="408623"/>
            </a:xfrm>
            <a:prstGeom prst="roundRect">
              <a:avLst/>
            </a:prstGeom>
            <a:solidFill>
              <a:srgbClr val="FFCF89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4" name="Picture 2" descr="C:\Documents and Settings\enrique.diez\Escritorio\12-125 - 100 MEDIDAS\iconos\hospital.jp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030" y="5478157"/>
              <a:ext cx="417973" cy="373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Flecha izquierda"/>
            <p:cNvSpPr/>
            <p:nvPr/>
          </p:nvSpPr>
          <p:spPr>
            <a:xfrm rot="5400000">
              <a:off x="1800458" y="5748877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6" name="35 Flecha izquierda"/>
            <p:cNvSpPr/>
            <p:nvPr/>
          </p:nvSpPr>
          <p:spPr>
            <a:xfrm rot="5400000">
              <a:off x="1675052" y="5748877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990650" y="2431111"/>
            <a:ext cx="696018" cy="658354"/>
            <a:chOff x="1448187" y="2626953"/>
            <a:chExt cx="432000" cy="408623"/>
          </a:xfrm>
        </p:grpSpPr>
        <p:sp>
          <p:nvSpPr>
            <p:cNvPr id="39" name="38 Rectángulo redondeado"/>
            <p:cNvSpPr>
              <a:spLocks/>
            </p:cNvSpPr>
            <p:nvPr/>
          </p:nvSpPr>
          <p:spPr bwMode="auto">
            <a:xfrm>
              <a:off x="1448187" y="2626953"/>
              <a:ext cx="432000" cy="408623"/>
            </a:xfrm>
            <a:prstGeom prst="roundRect">
              <a:avLst/>
            </a:prstGeom>
            <a:solidFill>
              <a:srgbClr val="F0D5D4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40" name="Picture 3" descr="C:\Documents and Settings\enrique.diez\Escritorio\12-125 - 100 MEDIDAS\iconos\q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901" r="100000">
                          <a14:foregroundMark x1="74905" y1="31333" x2="74905" y2="48667"/>
                          <a14:foregroundMark x1="20913" y1="68333" x2="2281" y2="36667"/>
                          <a14:foregroundMark x1="70722" y1="94667" x2="62738" y2="87667"/>
                          <a14:backgroundMark x1="83650" y1="82667" x2="92776" y2="7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144" y="2713944"/>
              <a:ext cx="259124" cy="29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1729004" y="1628801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17 Medidas estructurales de ordenación y gobernanza del sistema </a:t>
            </a: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1729004" y="2413565"/>
            <a:ext cx="5939340" cy="64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42 Medidas de calidad, eficiencia y racionalización de la gestión sanitaria</a:t>
            </a:r>
          </a:p>
        </p:txBody>
      </p: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1729004" y="3198329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11 Medidas sobre medicamentos </a:t>
            </a:r>
          </a:p>
        </p:txBody>
      </p:sp>
      <p:sp>
        <p:nvSpPr>
          <p:cNvPr id="47" name="Rectangle 52"/>
          <p:cNvSpPr>
            <a:spLocks noChangeArrowheads="1"/>
          </p:cNvSpPr>
          <p:nvPr/>
        </p:nvSpPr>
        <p:spPr bwMode="auto">
          <a:xfrm>
            <a:off x="1729004" y="3983093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5 Medidas de concienciación y educación del </a:t>
            </a:r>
            <a:r>
              <a:rPr lang="es-E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paciente: derechos y deberes 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52"/>
          <p:cNvSpPr>
            <a:spLocks noChangeArrowheads="1"/>
          </p:cNvSpPr>
          <p:nvPr/>
        </p:nvSpPr>
        <p:spPr bwMode="auto">
          <a:xfrm>
            <a:off x="1729004" y="4767857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3 Medidas en materia de infraestructuras sanitarias</a:t>
            </a:r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1729004" y="5552619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7 Medidas de financiación económica complementaria</a:t>
            </a:r>
          </a:p>
        </p:txBody>
      </p:sp>
      <p:sp>
        <p:nvSpPr>
          <p:cNvPr id="3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7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F3DEDD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790830"/>
            <a:ext cx="1694958" cy="16625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2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0" y="2435404"/>
            <a:ext cx="189186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DE CALIDAD, EFICIENCIA Y RACIONALIZACIÓN DE LA GESTIÓN SANITARIA</a:t>
            </a:r>
            <a:endParaRPr lang="es-ES" sz="1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22" name="21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051720" y="1700808"/>
            <a:ext cx="6336704" cy="369332"/>
          </a:xfrm>
          <a:prstGeom prst="rect">
            <a:avLst/>
          </a:prstGeom>
          <a:solidFill>
            <a:srgbClr val="F3DEDD"/>
          </a:solidFill>
        </p:spPr>
        <p:txBody>
          <a:bodyPr wrap="square" rtlCol="0" anchor="t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" b="1" dirty="0">
                <a:solidFill>
                  <a:srgbClr val="0070C0"/>
                </a:solidFill>
              </a:rPr>
              <a:t>Ley de Contratación y Gestión del Sector </a:t>
            </a:r>
            <a:r>
              <a:rPr lang="es-ES" b="1" dirty="0" smtClean="0">
                <a:solidFill>
                  <a:srgbClr val="0070C0"/>
                </a:solidFill>
              </a:rPr>
              <a:t>Salud - I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051720" y="2137073"/>
            <a:ext cx="6192688" cy="4359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Implantación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un sistema de compras centralizado para medicamentos, productos sanitarios y tecnología sanitaria, con criterios homogéneos aprobados por el Consejo Interterritorial.</a:t>
            </a:r>
          </a:p>
          <a:p>
            <a: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Alianzas estratégicas con la iniciativa privada  para la mejora y prestación de servicios sanitarios.</a:t>
            </a:r>
          </a:p>
          <a:p>
            <a: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Compatibilidad del sistema público con el sistema privado. Posible sistema de desgravación fiscal para usuarios del aseguramiento sanitario privado.</a:t>
            </a:r>
          </a:p>
          <a:p>
            <a: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Implementación en la gestión sanitaria de los Sistemas de Pago por Proceso (GRD, CRG, etc.)</a:t>
            </a:r>
          </a:p>
          <a:p>
            <a: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Implantación de </a:t>
            </a:r>
            <a:r>
              <a:rPr lang="es-ES" dirty="0" err="1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Renting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 y Leasing sanitario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1" name="Conector recto 30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4" name="Conector recto 33"/>
          <p:cNvCxnSpPr/>
          <p:nvPr/>
        </p:nvCxnSpPr>
        <p:spPr>
          <a:xfrm>
            <a:off x="219202" y="2420888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219202" y="4077072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7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 SENTIDO Y LOS MOTIVOS DEL TRABAJO REALIZADO</a:t>
            </a: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972480" y="2510898"/>
            <a:ext cx="7259193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ENFOQUE METODOLÓGICO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972480" y="3320988"/>
            <a:ext cx="6599267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RESUMEN DE RESULTADOS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972480" y="4131078"/>
            <a:ext cx="593934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PRINCIPALES CONCLUSIONES</a:t>
            </a: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972480" y="4941168"/>
            <a:ext cx="5279413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243377" y="251089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243377" y="332098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243377" y="413107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243377" y="494116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81779" y="558205"/>
            <a:ext cx="9033362" cy="772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3600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Índice</a:t>
            </a:r>
            <a:endParaRPr lang="es-ES_tradnl" sz="3600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F3DEDD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790830"/>
            <a:ext cx="1694958" cy="16625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2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22" name="21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051719" y="1700808"/>
            <a:ext cx="6408712" cy="369332"/>
          </a:xfrm>
          <a:prstGeom prst="rect">
            <a:avLst/>
          </a:prstGeom>
          <a:solidFill>
            <a:srgbClr val="F3DEDD"/>
          </a:solidFill>
        </p:spPr>
        <p:txBody>
          <a:bodyPr wrap="square" rtlCol="0" anchor="t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" b="1" dirty="0">
                <a:solidFill>
                  <a:srgbClr val="0070C0"/>
                </a:solidFill>
              </a:rPr>
              <a:t>Ley de Contratación y Gestión del Sector </a:t>
            </a:r>
            <a:r>
              <a:rPr lang="es-ES" b="1" dirty="0" smtClean="0">
                <a:solidFill>
                  <a:srgbClr val="0070C0"/>
                </a:solidFill>
              </a:rPr>
              <a:t>Salud - II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051720" y="2146346"/>
            <a:ext cx="6264696" cy="24101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6"/>
              <a:tabLst>
                <a:tab pos="5378450" algn="r"/>
              </a:tabLst>
            </a:pPr>
            <a:r>
              <a:rPr lang="es-ES" sz="1700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Colaboración </a:t>
            </a:r>
            <a:r>
              <a:rPr lang="es-ES" sz="1700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público-privada: PPP en la gestión sanitaria, tanto en la atención primaria, atención especializada y atención socio-sanitaria.</a:t>
            </a:r>
          </a:p>
          <a:p>
            <a: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6"/>
              <a:tabLst>
                <a:tab pos="5378450" algn="r"/>
              </a:tabLst>
            </a:pPr>
            <a:r>
              <a:rPr lang="es-ES" sz="1700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Modernización y flexibilización del régimen de conciertos.</a:t>
            </a:r>
          </a:p>
          <a:p>
            <a: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6"/>
              <a:tabLst>
                <a:tab pos="5378450" algn="r"/>
              </a:tabLst>
            </a:pPr>
            <a:r>
              <a:rPr lang="es-ES" sz="1700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Definición de un régimen de personal sanitario público (funcionarios, laborales y estatutarios) transferible a servicios públicos de gestión privada.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064951" y="4634086"/>
            <a:ext cx="6408711" cy="369332"/>
          </a:xfrm>
          <a:prstGeom prst="rect">
            <a:avLst/>
          </a:prstGeom>
          <a:solidFill>
            <a:srgbClr val="F3DEDD"/>
          </a:solidFill>
        </p:spPr>
        <p:txBody>
          <a:bodyPr wrap="square" rtlCol="0" anchor="t">
            <a:spAutoFit/>
          </a:bodyPr>
          <a:lstStyle>
            <a:defPPr>
              <a:defRPr lang="es-ES"/>
            </a:defPPr>
            <a:lvl1pPr algn="just">
              <a:spcAft>
                <a:spcPts val="800"/>
              </a:spcAft>
              <a:defRPr b="1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Externalización y centralización de servicios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2051720" y="4637152"/>
            <a:ext cx="6336704" cy="1834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s-ES"/>
            </a:defPPr>
            <a:lvl2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6"/>
              <a:tabLst>
                <a:tab pos="5378450" algn="r"/>
              </a:tabLst>
              <a:defRPr>
                <a:latin typeface="Calibri" pitchFamily="34" charset="0"/>
                <a:cs typeface="Calibri" pitchFamily="34" charset="0"/>
              </a:defRPr>
            </a:lvl2pPr>
          </a:lstStyle>
          <a:p>
            <a:pPr lvl="1"/>
            <a:endParaRPr lang="es-ES" sz="1700" dirty="0"/>
          </a:p>
          <a:p>
            <a:pPr lvl="1">
              <a:buFont typeface="+mj-lt"/>
              <a:buAutoNum type="arabicPeriod" startAt="9"/>
            </a:pPr>
            <a:r>
              <a:rPr lang="es-ES" sz="1700" dirty="0">
                <a:solidFill>
                  <a:srgbClr val="7F7F7F"/>
                </a:solidFill>
              </a:rPr>
              <a:t>Centralización y externalización de los servicios sanitarios de: Radiodiagnóstico, laboratorios, esterilización.</a:t>
            </a:r>
          </a:p>
          <a:p>
            <a:pPr lvl="1">
              <a:buAutoNum type="arabicPeriod" startAt="9"/>
            </a:pPr>
            <a:r>
              <a:rPr lang="es-ES" sz="1700" dirty="0">
                <a:solidFill>
                  <a:srgbClr val="7F7F7F"/>
                </a:solidFill>
              </a:rPr>
              <a:t>Centralización y externalización de todos los servicios no asistenciales.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19 CuadroTexto"/>
          <p:cNvSpPr txBox="1"/>
          <p:nvPr/>
        </p:nvSpPr>
        <p:spPr>
          <a:xfrm>
            <a:off x="0" y="2435404"/>
            <a:ext cx="189186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DE CALIDAD, EFICIENCIA Y RACIONALIZACIÓN DE LA GESTIÓN SANITARIA</a:t>
            </a:r>
            <a:endParaRPr lang="es-ES" sz="1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6" name="Conector recto 35"/>
          <p:cNvCxnSpPr/>
          <p:nvPr/>
        </p:nvCxnSpPr>
        <p:spPr>
          <a:xfrm>
            <a:off x="219202" y="2420888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219202" y="4077072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1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F3DEDD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790830"/>
            <a:ext cx="1694958" cy="16625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2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22" name="21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051720" y="1655465"/>
            <a:ext cx="6336704" cy="923330"/>
          </a:xfrm>
          <a:prstGeom prst="rect">
            <a:avLst/>
          </a:prstGeom>
          <a:solidFill>
            <a:srgbClr val="F3DEDD"/>
          </a:solidFill>
        </p:spPr>
        <p:txBody>
          <a:bodyPr wrap="square" rtlCol="0" anchor="t">
            <a:spAutoFit/>
          </a:bodyPr>
          <a:lstStyle>
            <a:defPPr>
              <a:defRPr lang="es-ES"/>
            </a:defPPr>
            <a:lvl1pPr algn="just">
              <a:spcAft>
                <a:spcPts val="800"/>
              </a:spcAft>
              <a:defRPr b="1">
                <a:solidFill>
                  <a:srgbClr val="0070C0"/>
                </a:solidFill>
              </a:defRPr>
            </a:lvl1pPr>
          </a:lstStyle>
          <a:p>
            <a:pPr algn="l"/>
            <a:r>
              <a:rPr lang="es-ES" dirty="0"/>
              <a:t>Redimensionamiento y racionalización de la estructura directiva y gerencial de los servicios de salud y nuevo modelo de gestión </a:t>
            </a:r>
            <a:r>
              <a:rPr lang="es-ES" dirty="0" smtClean="0"/>
              <a:t>económica - I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061245" y="2203704"/>
            <a:ext cx="6471195" cy="41937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s-ES"/>
            </a:defPPr>
            <a:lvl2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6"/>
              <a:tabLst>
                <a:tab pos="5378450" algn="r"/>
              </a:tabLst>
              <a:defRPr>
                <a:latin typeface="Calibri" pitchFamily="34" charset="0"/>
                <a:cs typeface="Calibri" pitchFamily="34" charset="0"/>
              </a:defRPr>
            </a:lvl2pPr>
          </a:lstStyle>
          <a:p>
            <a:pPr lvl="1"/>
            <a:endParaRPr lang="es-ES" dirty="0"/>
          </a:p>
          <a:p>
            <a:pPr lvl="1">
              <a:buFont typeface="+mj-lt"/>
              <a:buAutoNum type="arabicPeriod" startAt="11"/>
            </a:pPr>
            <a:r>
              <a:rPr lang="es-ES" sz="1700" dirty="0">
                <a:solidFill>
                  <a:srgbClr val="7F7F7F"/>
                </a:solidFill>
              </a:rPr>
              <a:t>Compromiso en la limitación de gastos a los presupuestos asignados a las administraciones regionales y centros asistenciales.</a:t>
            </a:r>
          </a:p>
          <a:p>
            <a:pPr lvl="1">
              <a:buAutoNum type="arabicPeriod" startAt="11"/>
            </a:pPr>
            <a:r>
              <a:rPr lang="es-ES" sz="1700" dirty="0">
                <a:solidFill>
                  <a:srgbClr val="7F7F7F"/>
                </a:solidFill>
              </a:rPr>
              <a:t>Autonomía real de la gestión de los centros sanitarios, con evaluación final de los resultados.</a:t>
            </a:r>
          </a:p>
          <a:p>
            <a:pPr lvl="1">
              <a:buAutoNum type="arabicPeriod" startAt="11"/>
            </a:pPr>
            <a:r>
              <a:rPr lang="es-ES" sz="1700" dirty="0">
                <a:solidFill>
                  <a:srgbClr val="7F7F7F"/>
                </a:solidFill>
              </a:rPr>
              <a:t>Fomento de la competitividad inter-hospitalaria para la mejora de la eficiencia del sistema y de la calidad asistencial.</a:t>
            </a:r>
          </a:p>
          <a:p>
            <a:pPr lvl="1">
              <a:buAutoNum type="arabicPeriod" startAt="11"/>
            </a:pPr>
            <a:r>
              <a:rPr lang="es-ES" sz="1700" dirty="0">
                <a:solidFill>
                  <a:srgbClr val="7F7F7F"/>
                </a:solidFill>
              </a:rPr>
              <a:t>Principio de “déficit cero” a nivel de centro sanitario.</a:t>
            </a:r>
          </a:p>
          <a:p>
            <a:pPr lvl="1">
              <a:buAutoNum type="arabicPeriod" startAt="11"/>
            </a:pPr>
            <a:r>
              <a:rPr lang="es-ES" sz="1700" dirty="0">
                <a:solidFill>
                  <a:srgbClr val="7F7F7F"/>
                </a:solidFill>
              </a:rPr>
              <a:t>Aligeramiento y racionalización de estructuras gerenciales y nuevo sistema retributivo de los equipos directivos.</a:t>
            </a:r>
          </a:p>
          <a:p>
            <a:pPr lvl="1">
              <a:buAutoNum type="arabicPeriod" startAt="11"/>
            </a:pPr>
            <a:r>
              <a:rPr lang="es-ES" sz="1700" dirty="0">
                <a:solidFill>
                  <a:srgbClr val="7F7F7F"/>
                </a:solidFill>
              </a:rPr>
              <a:t>Gestión empresarial por objetivos de los centros sanitarios</a:t>
            </a:r>
            <a:r>
              <a:rPr lang="es-ES" sz="1700" dirty="0" smtClean="0">
                <a:solidFill>
                  <a:srgbClr val="7F7F7F"/>
                </a:solidFill>
              </a:rPr>
              <a:t>.</a:t>
            </a:r>
            <a:endParaRPr lang="es-ES" sz="1700" dirty="0">
              <a:solidFill>
                <a:srgbClr val="7F7F7F"/>
              </a:solidFill>
            </a:endParaRPr>
          </a:p>
        </p:txBody>
      </p:sp>
      <p:cxnSp>
        <p:nvCxnSpPr>
          <p:cNvPr id="31" name="Conector recto 30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19 CuadroTexto"/>
          <p:cNvSpPr txBox="1"/>
          <p:nvPr/>
        </p:nvSpPr>
        <p:spPr>
          <a:xfrm>
            <a:off x="0" y="2435404"/>
            <a:ext cx="189186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DE CALIDAD, EFICIENCIA Y RACIONALIZACIÓN DE LA GESTIÓN SANITARIA</a:t>
            </a:r>
            <a:endParaRPr lang="es-ES" sz="1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Conector recto 33"/>
          <p:cNvCxnSpPr/>
          <p:nvPr/>
        </p:nvCxnSpPr>
        <p:spPr>
          <a:xfrm>
            <a:off x="219202" y="2420888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219202" y="4077072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F3DEDD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790830"/>
            <a:ext cx="1694958" cy="16625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2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22" name="21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061245" y="1638325"/>
            <a:ext cx="6327179" cy="923330"/>
          </a:xfrm>
          <a:prstGeom prst="rect">
            <a:avLst/>
          </a:prstGeom>
          <a:solidFill>
            <a:srgbClr val="F3DEDD"/>
          </a:solidFill>
        </p:spPr>
        <p:txBody>
          <a:bodyPr wrap="square" rtlCol="0" anchor="t">
            <a:spAutoFit/>
          </a:bodyPr>
          <a:lstStyle>
            <a:defPPr>
              <a:defRPr lang="es-ES"/>
            </a:defPPr>
            <a:lvl1pPr algn="just">
              <a:spcAft>
                <a:spcPts val="800"/>
              </a:spcAft>
              <a:defRPr b="1">
                <a:solidFill>
                  <a:srgbClr val="0070C0"/>
                </a:solidFill>
              </a:defRPr>
            </a:lvl1pPr>
          </a:lstStyle>
          <a:p>
            <a:pPr algn="l"/>
            <a:r>
              <a:rPr lang="es-ES" dirty="0"/>
              <a:t>Redimensionamiento y racionalización de la estructura directiva y gerencial de los servicios de salud y nuevo modelo de gestión </a:t>
            </a:r>
            <a:r>
              <a:rPr lang="es-ES" dirty="0" smtClean="0"/>
              <a:t>económica - II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989237" y="2186564"/>
            <a:ext cx="6543203" cy="41937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s-ES"/>
            </a:defPPr>
            <a:lvl2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6"/>
              <a:tabLst>
                <a:tab pos="5378450" algn="r"/>
              </a:tabLst>
              <a:defRPr>
                <a:latin typeface="Calibri" pitchFamily="34" charset="0"/>
                <a:cs typeface="Calibri" pitchFamily="34" charset="0"/>
              </a:defRPr>
            </a:lvl2pPr>
          </a:lstStyle>
          <a:p>
            <a:pPr lvl="1"/>
            <a:endParaRPr lang="es-ES" dirty="0"/>
          </a:p>
          <a:p>
            <a:pPr lvl="1">
              <a:buFont typeface="+mj-lt"/>
              <a:buAutoNum type="arabicPeriod" startAt="17"/>
            </a:pPr>
            <a:r>
              <a:rPr lang="es-ES" sz="1700" dirty="0" smtClean="0">
                <a:solidFill>
                  <a:srgbClr val="7F7F7F"/>
                </a:solidFill>
              </a:rPr>
              <a:t>Sistema </a:t>
            </a:r>
            <a:r>
              <a:rPr lang="es-ES" sz="1700" dirty="0">
                <a:solidFill>
                  <a:srgbClr val="7F7F7F"/>
                </a:solidFill>
              </a:rPr>
              <a:t>de movilidad y flexibilidad en la gestión de </a:t>
            </a:r>
            <a:r>
              <a:rPr lang="es-ES" sz="1700" dirty="0" smtClean="0">
                <a:solidFill>
                  <a:srgbClr val="7F7F7F"/>
                </a:solidFill>
              </a:rPr>
              <a:t>RRHH, </a:t>
            </a:r>
            <a:r>
              <a:rPr lang="es-ES" sz="1700" dirty="0">
                <a:solidFill>
                  <a:srgbClr val="7F7F7F"/>
                </a:solidFill>
              </a:rPr>
              <a:t>tanto a nivel de los servicios regionales de salud como del </a:t>
            </a:r>
            <a:r>
              <a:rPr lang="es-ES" sz="1700" dirty="0" smtClean="0">
                <a:solidFill>
                  <a:srgbClr val="7F7F7F"/>
                </a:solidFill>
              </a:rPr>
              <a:t>SNS.</a:t>
            </a:r>
            <a:endParaRPr lang="es-ES" sz="1700" dirty="0">
              <a:solidFill>
                <a:srgbClr val="7F7F7F"/>
              </a:solidFill>
            </a:endParaRPr>
          </a:p>
          <a:p>
            <a:pPr lvl="1">
              <a:buAutoNum type="arabicPeriod" startAt="17"/>
            </a:pPr>
            <a:r>
              <a:rPr lang="es-ES" sz="1700" dirty="0">
                <a:solidFill>
                  <a:srgbClr val="7F7F7F"/>
                </a:solidFill>
              </a:rPr>
              <a:t>Auditorías externas de calidad en la prestación asistencial.</a:t>
            </a:r>
          </a:p>
          <a:p>
            <a:pPr lvl="1">
              <a:buAutoNum type="arabicPeriod" startAt="17"/>
            </a:pPr>
            <a:r>
              <a:rPr lang="es-ES" sz="1700" dirty="0">
                <a:solidFill>
                  <a:srgbClr val="7F7F7F"/>
                </a:solidFill>
              </a:rPr>
              <a:t>Creación de un sistema para el establecimiento de criterios y estándares mínimos de una buena práctica clínica y su evaluación.</a:t>
            </a:r>
          </a:p>
          <a:p>
            <a:pPr lvl="1">
              <a:buAutoNum type="arabicPeriod" startAt="17"/>
            </a:pPr>
            <a:r>
              <a:rPr lang="es-ES" sz="1700" dirty="0">
                <a:solidFill>
                  <a:srgbClr val="7F7F7F"/>
                </a:solidFill>
              </a:rPr>
              <a:t>Nuevo modelo de gestión clínica, basado en potenciar la autonomía de gestión de las áreas de los servicios asistenciales.</a:t>
            </a:r>
          </a:p>
          <a:p>
            <a:pPr lvl="1">
              <a:buAutoNum type="arabicPeriod" startAt="17"/>
            </a:pPr>
            <a:r>
              <a:rPr lang="es-ES" sz="1700" dirty="0">
                <a:solidFill>
                  <a:srgbClr val="7F7F7F"/>
                </a:solidFill>
              </a:rPr>
              <a:t>Garantizar la continuidad asistencial: área única y coordinación entre los diferentes niveles de asistencia. </a:t>
            </a:r>
            <a:endParaRPr lang="es-ES" sz="1700" dirty="0" smtClean="0">
              <a:solidFill>
                <a:srgbClr val="7F7F7F"/>
              </a:solidFill>
            </a:endParaRPr>
          </a:p>
          <a:p>
            <a:pPr lvl="1">
              <a:buAutoNum type="arabicPeriod" startAt="17"/>
            </a:pPr>
            <a:r>
              <a:rPr lang="es-ES" sz="1700" dirty="0" smtClean="0">
                <a:solidFill>
                  <a:srgbClr val="7F7F7F"/>
                </a:solidFill>
              </a:rPr>
              <a:t>Reducir los cargos políticos y asesores de las Consejerías de Sanidad.</a:t>
            </a:r>
            <a:endParaRPr lang="es-ES" sz="1700" dirty="0">
              <a:solidFill>
                <a:srgbClr val="7F7F7F"/>
              </a:solidFill>
            </a:endParaRPr>
          </a:p>
        </p:txBody>
      </p:sp>
      <p:cxnSp>
        <p:nvCxnSpPr>
          <p:cNvPr id="31" name="Conector recto 30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19 CuadroTexto"/>
          <p:cNvSpPr txBox="1"/>
          <p:nvPr/>
        </p:nvSpPr>
        <p:spPr>
          <a:xfrm>
            <a:off x="0" y="2435404"/>
            <a:ext cx="189186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DE CALIDAD, EFICIENCIA Y RACIONALIZACIÓN DE LA GESTIÓN SANITARIA</a:t>
            </a:r>
            <a:endParaRPr lang="es-ES" sz="1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Conector recto 33"/>
          <p:cNvCxnSpPr/>
          <p:nvPr/>
        </p:nvCxnSpPr>
        <p:spPr>
          <a:xfrm>
            <a:off x="219202" y="2420888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219202" y="4077072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41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F3DEDD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790830"/>
            <a:ext cx="1694958" cy="16625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2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22" name="21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042195" y="1700808"/>
            <a:ext cx="6346229" cy="369332"/>
          </a:xfrm>
          <a:prstGeom prst="rect">
            <a:avLst/>
          </a:prstGeom>
          <a:solidFill>
            <a:srgbClr val="F3DEDD"/>
          </a:solidFill>
        </p:spPr>
        <p:txBody>
          <a:bodyPr wrap="square" rtlCol="0" anchor="t">
            <a:spAutoFit/>
          </a:bodyPr>
          <a:lstStyle>
            <a:defPPr>
              <a:defRPr lang="es-ES"/>
            </a:defPPr>
            <a:lvl1pPr algn="just">
              <a:spcAft>
                <a:spcPts val="800"/>
              </a:spcAft>
              <a:defRPr b="1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Cartera de Servicios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042195" y="2086513"/>
            <a:ext cx="6418237" cy="22562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s-ES"/>
            </a:defPPr>
            <a:lvl2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6"/>
              <a:tabLst>
                <a:tab pos="5378450" algn="r"/>
              </a:tabLst>
              <a:defRPr>
                <a:latin typeface="Calibri" pitchFamily="34" charset="0"/>
                <a:cs typeface="Calibri" pitchFamily="34" charset="0"/>
              </a:defRPr>
            </a:lvl2pPr>
          </a:lstStyle>
          <a:p>
            <a:pPr lvl="1">
              <a:buFont typeface="+mj-lt"/>
              <a:buAutoNum type="arabicPeriod" startAt="23"/>
            </a:pPr>
            <a:r>
              <a:rPr lang="es-ES" sz="1700" dirty="0" smtClean="0">
                <a:solidFill>
                  <a:srgbClr val="7F7F7F"/>
                </a:solidFill>
              </a:rPr>
              <a:t>Cartera </a:t>
            </a:r>
            <a:r>
              <a:rPr lang="es-ES" sz="1700" dirty="0">
                <a:solidFill>
                  <a:srgbClr val="7F7F7F"/>
                </a:solidFill>
              </a:rPr>
              <a:t>de Servicios aprobada por ley nacional y congelada hasta el año 2020.</a:t>
            </a:r>
          </a:p>
          <a:p>
            <a:pPr lvl="1">
              <a:buAutoNum type="arabicPeriod" startAt="23"/>
            </a:pPr>
            <a:r>
              <a:rPr lang="es-ES" sz="1700" dirty="0" smtClean="0">
                <a:solidFill>
                  <a:srgbClr val="7F7F7F"/>
                </a:solidFill>
              </a:rPr>
              <a:t>Mecanismo </a:t>
            </a:r>
            <a:r>
              <a:rPr lang="es-ES" sz="1700" dirty="0">
                <a:solidFill>
                  <a:srgbClr val="7F7F7F"/>
                </a:solidFill>
              </a:rPr>
              <a:t>de revisión estatal de la Cartera, mediante acuerdo del </a:t>
            </a:r>
            <a:r>
              <a:rPr lang="es-ES" sz="1700" dirty="0" smtClean="0">
                <a:solidFill>
                  <a:srgbClr val="7F7F7F"/>
                </a:solidFill>
              </a:rPr>
              <a:t>Consejo Interterritorial (CI), </a:t>
            </a:r>
            <a:r>
              <a:rPr lang="es-ES" sz="1700" dirty="0">
                <a:solidFill>
                  <a:srgbClr val="7F7F7F"/>
                </a:solidFill>
              </a:rPr>
              <a:t>por mayoría absoluta de sus miembros y previa presentación de una memoria económica que evalúe el coste de implantación y su mecanismo de financiación con cargo a los propios recursos del </a:t>
            </a:r>
            <a:r>
              <a:rPr lang="es-ES" sz="1700" dirty="0" smtClean="0">
                <a:solidFill>
                  <a:srgbClr val="7F7F7F"/>
                </a:solidFill>
              </a:rPr>
              <a:t>Sistema Nacional de Salud (SNS).</a:t>
            </a:r>
            <a:endParaRPr lang="es-ES" sz="1700" dirty="0">
              <a:solidFill>
                <a:srgbClr val="7F7F7F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042195" y="4569113"/>
            <a:ext cx="6346229" cy="369332"/>
          </a:xfrm>
          <a:prstGeom prst="rect">
            <a:avLst/>
          </a:prstGeom>
          <a:solidFill>
            <a:srgbClr val="F3DEDD"/>
          </a:solidFill>
        </p:spPr>
        <p:txBody>
          <a:bodyPr wrap="square" rtlCol="0" anchor="t">
            <a:spAutoFit/>
          </a:bodyPr>
          <a:lstStyle>
            <a:defPPr>
              <a:defRPr lang="es-ES"/>
            </a:defPPr>
            <a:lvl1pPr algn="just">
              <a:spcAft>
                <a:spcPts val="800"/>
              </a:spcAft>
              <a:defRPr b="1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Calidad asistencial y tiempos de </a:t>
            </a:r>
            <a:r>
              <a:rPr lang="es-ES" dirty="0" smtClean="0"/>
              <a:t>espera - I</a:t>
            </a:r>
            <a:endParaRPr lang="es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2042195" y="4978795"/>
            <a:ext cx="6418237" cy="139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s-ES"/>
            </a:defPPr>
            <a:lvl2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23"/>
              <a:tabLst>
                <a:tab pos="5378450" algn="r"/>
              </a:tabLst>
              <a:defRPr>
                <a:latin typeface="Calibri" pitchFamily="34" charset="0"/>
                <a:cs typeface="Calibri" pitchFamily="34" charset="0"/>
              </a:defRPr>
            </a:lvl2pPr>
          </a:lstStyle>
          <a:p>
            <a:pPr lvl="1">
              <a:buFont typeface="+mj-lt"/>
              <a:buAutoNum type="arabicPeriod" startAt="25"/>
            </a:pPr>
            <a:r>
              <a:rPr lang="es-ES" sz="1700" dirty="0" smtClean="0">
                <a:solidFill>
                  <a:srgbClr val="7F7F7F"/>
                </a:solidFill>
              </a:rPr>
              <a:t>Desarrollo </a:t>
            </a:r>
            <a:r>
              <a:rPr lang="es-ES" sz="1700" dirty="0">
                <a:solidFill>
                  <a:srgbClr val="7F7F7F"/>
                </a:solidFill>
              </a:rPr>
              <a:t>de indicadores de calidad para el Sistema Nacional de Salud aprobados por el Consejo Interterritorial.</a:t>
            </a:r>
          </a:p>
          <a:p>
            <a:pPr lvl="1">
              <a:buAutoNum type="arabicPeriod" startAt="25"/>
            </a:pPr>
            <a:r>
              <a:rPr lang="es-ES" sz="1700" dirty="0">
                <a:solidFill>
                  <a:srgbClr val="7F7F7F"/>
                </a:solidFill>
              </a:rPr>
              <a:t>Tiempos máximos de espera quirúrgica pactados y aprobados en el Consejo Interterritorial</a:t>
            </a:r>
            <a:r>
              <a:rPr lang="es-ES" sz="1700" dirty="0" smtClean="0">
                <a:solidFill>
                  <a:srgbClr val="7F7F7F"/>
                </a:solidFill>
              </a:rPr>
              <a:t>.</a:t>
            </a:r>
            <a:endParaRPr lang="es-ES" sz="1700" dirty="0">
              <a:solidFill>
                <a:srgbClr val="7F7F7F"/>
              </a:solidFill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19 CuadroTexto"/>
          <p:cNvSpPr txBox="1"/>
          <p:nvPr/>
        </p:nvSpPr>
        <p:spPr>
          <a:xfrm>
            <a:off x="0" y="2435404"/>
            <a:ext cx="189186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DE CALIDAD, EFICIENCIA Y RACIONALIZACIÓN DE LA GESTIÓN SANITARIA</a:t>
            </a:r>
            <a:endParaRPr lang="es-ES" sz="1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Conector recto 33"/>
          <p:cNvCxnSpPr/>
          <p:nvPr/>
        </p:nvCxnSpPr>
        <p:spPr>
          <a:xfrm>
            <a:off x="219202" y="2420888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219202" y="4077072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5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F3DEDD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790830"/>
            <a:ext cx="1694958" cy="16625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2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22" name="21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042195" y="1628800"/>
            <a:ext cx="6346229" cy="369332"/>
          </a:xfrm>
          <a:prstGeom prst="rect">
            <a:avLst/>
          </a:prstGeom>
          <a:solidFill>
            <a:srgbClr val="F3DEDD"/>
          </a:solidFill>
        </p:spPr>
        <p:txBody>
          <a:bodyPr wrap="square" rtlCol="0" anchor="t">
            <a:spAutoFit/>
          </a:bodyPr>
          <a:lstStyle>
            <a:defPPr>
              <a:defRPr lang="es-ES"/>
            </a:defPPr>
            <a:lvl1pPr algn="just">
              <a:spcAft>
                <a:spcPts val="800"/>
              </a:spcAft>
              <a:defRPr b="1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Calidad asistencial y tiempos de </a:t>
            </a:r>
            <a:r>
              <a:rPr lang="es-ES" dirty="0" smtClean="0"/>
              <a:t>espera - II</a:t>
            </a:r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2042195" y="2038482"/>
            <a:ext cx="6418237" cy="4444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s-ES"/>
            </a:defPPr>
            <a:lvl2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23"/>
              <a:tabLst>
                <a:tab pos="5378450" algn="r"/>
              </a:tabLst>
              <a:defRPr>
                <a:latin typeface="Calibri" pitchFamily="34" charset="0"/>
                <a:cs typeface="Calibri" pitchFamily="34" charset="0"/>
              </a:defRPr>
            </a:lvl2pPr>
          </a:lstStyle>
          <a:p>
            <a:pPr lvl="1"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27"/>
            </a:pPr>
            <a:r>
              <a:rPr lang="es-ES" sz="1700" dirty="0" smtClean="0">
                <a:solidFill>
                  <a:srgbClr val="7F7F7F"/>
                </a:solidFill>
              </a:rPr>
              <a:t>Sistemas </a:t>
            </a:r>
            <a:r>
              <a:rPr lang="es-ES" sz="1700" dirty="0">
                <a:solidFill>
                  <a:srgbClr val="7F7F7F"/>
                </a:solidFill>
              </a:rPr>
              <a:t>informatizados de gestión de listas de espera accesibles por el ciudadano.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AutoNum type="arabicPeriod" startAt="27"/>
            </a:pPr>
            <a:r>
              <a:rPr lang="es-ES" sz="1700" dirty="0">
                <a:solidFill>
                  <a:srgbClr val="7F7F7F"/>
                </a:solidFill>
              </a:rPr>
              <a:t>Protocolos homogéneos de actuación, basados en guías clínicas homogéneas.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AutoNum type="arabicPeriod" startAt="27"/>
            </a:pPr>
            <a:r>
              <a:rPr lang="es-ES" sz="1700" dirty="0">
                <a:solidFill>
                  <a:srgbClr val="7F7F7F"/>
                </a:solidFill>
              </a:rPr>
              <a:t>Implantación de la contabilidad analítica en los centros asistenciales</a:t>
            </a:r>
            <a:r>
              <a:rPr lang="es-ES" sz="1700" dirty="0" smtClean="0">
                <a:solidFill>
                  <a:srgbClr val="7F7F7F"/>
                </a:solidFill>
              </a:rPr>
              <a:t>.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AutoNum type="arabicPeriod" startAt="27"/>
            </a:pPr>
            <a:r>
              <a:rPr lang="es-ES" sz="1700" dirty="0" smtClean="0">
                <a:solidFill>
                  <a:srgbClr val="7F7F7F"/>
                </a:solidFill>
              </a:rPr>
              <a:t>Potenciación de las consultas a nivel telefónico o telemático para determinados tipos de pacientes.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AutoNum type="arabicPeriod" startAt="27"/>
            </a:pPr>
            <a:r>
              <a:rPr lang="es-ES" sz="1700" dirty="0" smtClean="0">
                <a:solidFill>
                  <a:srgbClr val="7F7F7F"/>
                </a:solidFill>
              </a:rPr>
              <a:t>Regionalización de los procedimientos quirúrgicos: definir servicios y centros de referencia en determinadas patologías.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AutoNum type="arabicPeriod" startAt="27"/>
            </a:pPr>
            <a:r>
              <a:rPr lang="es-ES" sz="1700" dirty="0" smtClean="0">
                <a:solidFill>
                  <a:srgbClr val="7F7F7F"/>
                </a:solidFill>
              </a:rPr>
              <a:t>Utilización de las </a:t>
            </a:r>
            <a:r>
              <a:rPr lang="es-ES" sz="1700" dirty="0" err="1" smtClean="0">
                <a:solidFill>
                  <a:srgbClr val="7F7F7F"/>
                </a:solidFill>
              </a:rPr>
              <a:t>TIC's</a:t>
            </a:r>
            <a:r>
              <a:rPr lang="es-ES" sz="1700" dirty="0" smtClean="0">
                <a:solidFill>
                  <a:srgbClr val="7F7F7F"/>
                </a:solidFill>
              </a:rPr>
              <a:t> para el control de pacientes crónicos.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AutoNum type="arabicPeriod" startAt="27"/>
            </a:pPr>
            <a:r>
              <a:rPr lang="es-ES" sz="1700" dirty="0" smtClean="0">
                <a:solidFill>
                  <a:srgbClr val="7F7F7F"/>
                </a:solidFill>
              </a:rPr>
              <a:t>Acceso del paciente a los resultados de pruebas diagnósticas a través de internet.</a:t>
            </a:r>
            <a:endParaRPr lang="es-ES" sz="1700" dirty="0">
              <a:solidFill>
                <a:srgbClr val="7F7F7F"/>
              </a:solidFill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19 CuadroTexto"/>
          <p:cNvSpPr txBox="1"/>
          <p:nvPr/>
        </p:nvSpPr>
        <p:spPr>
          <a:xfrm>
            <a:off x="0" y="2435404"/>
            <a:ext cx="189186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DE CALIDAD, EFICIENCIA Y RACIONALIZACIÓN DE LA GESTIÓN SANITARIA</a:t>
            </a:r>
            <a:endParaRPr lang="es-ES" sz="1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2" name="Conector recto 31"/>
          <p:cNvCxnSpPr/>
          <p:nvPr/>
        </p:nvCxnSpPr>
        <p:spPr>
          <a:xfrm>
            <a:off x="219202" y="2420888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219202" y="4077072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F3DEDD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790830"/>
            <a:ext cx="1694958" cy="16625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2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22" name="21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075821" y="1700808"/>
            <a:ext cx="6312603" cy="369332"/>
          </a:xfrm>
          <a:prstGeom prst="rect">
            <a:avLst/>
          </a:prstGeom>
          <a:solidFill>
            <a:srgbClr val="F3DEDD"/>
          </a:solidFill>
        </p:spPr>
        <p:txBody>
          <a:bodyPr wrap="square" rtlCol="0" anchor="t">
            <a:spAutoFit/>
          </a:bodyPr>
          <a:lstStyle>
            <a:defPPr>
              <a:defRPr lang="es-ES"/>
            </a:defPPr>
            <a:lvl1pPr algn="just">
              <a:spcAft>
                <a:spcPts val="800"/>
              </a:spcAft>
              <a:defRPr b="1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Política retributiva al 2020 y Recursos Humanos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075821" y="2280331"/>
            <a:ext cx="6240595" cy="3956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s-ES"/>
            </a:defPPr>
            <a:lvl2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27"/>
              <a:tabLst>
                <a:tab pos="5378450" algn="r"/>
              </a:tabLst>
              <a:defRPr>
                <a:latin typeface="Calibri" pitchFamily="34" charset="0"/>
                <a:cs typeface="Calibri" pitchFamily="34" charset="0"/>
              </a:defRPr>
            </a:lvl2pPr>
          </a:lstStyle>
          <a:p>
            <a:pPr lvl="1"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34"/>
            </a:pPr>
            <a:r>
              <a:rPr lang="es-ES" dirty="0" smtClean="0">
                <a:solidFill>
                  <a:srgbClr val="7F7F7F"/>
                </a:solidFill>
              </a:rPr>
              <a:t>Retribución </a:t>
            </a:r>
            <a:r>
              <a:rPr lang="es-ES" dirty="0">
                <a:solidFill>
                  <a:srgbClr val="7F7F7F"/>
                </a:solidFill>
              </a:rPr>
              <a:t>Fija + Productividad por objetivos cuantificables vinculados a los escalones de la carrera profesional.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AutoNum type="arabicPeriod" startAt="34"/>
            </a:pPr>
            <a:r>
              <a:rPr lang="es-ES" dirty="0">
                <a:solidFill>
                  <a:srgbClr val="7F7F7F"/>
                </a:solidFill>
              </a:rPr>
              <a:t>Eliminación por ley de las peonadas.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AutoNum type="arabicPeriod" startAt="34"/>
            </a:pPr>
            <a:r>
              <a:rPr lang="es-ES" dirty="0">
                <a:solidFill>
                  <a:srgbClr val="7F7F7F"/>
                </a:solidFill>
              </a:rPr>
              <a:t>Pacto de recuperación del poder adquisitivo y desarrollo de la carrera profesional, acompasado a objetivos económicos y “déficit cero” del Sistema. Objetivo 2018-2020.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AutoNum type="arabicPeriod" startAt="34"/>
            </a:pPr>
            <a:r>
              <a:rPr lang="es-ES" dirty="0">
                <a:solidFill>
                  <a:srgbClr val="7F7F7F"/>
                </a:solidFill>
              </a:rPr>
              <a:t>Movilidad nacional para la racionalización de plantillas.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AutoNum type="arabicPeriod" startAt="34"/>
            </a:pPr>
            <a:r>
              <a:rPr lang="es-ES" dirty="0">
                <a:solidFill>
                  <a:srgbClr val="7F7F7F"/>
                </a:solidFill>
              </a:rPr>
              <a:t>Cambio de modelo retributivo basado en cantidad, calidad y compromiso con los objetivos asistenciales.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AutoNum type="arabicPeriod" startAt="34"/>
            </a:pPr>
            <a:r>
              <a:rPr lang="es-ES" dirty="0">
                <a:solidFill>
                  <a:srgbClr val="7F7F7F"/>
                </a:solidFill>
              </a:rPr>
              <a:t>Conciliación de la vida familiar y laboral. Cambio en el sistema de horario actual</a:t>
            </a:r>
            <a:r>
              <a:rPr lang="es-ES" dirty="0" smtClean="0">
                <a:solidFill>
                  <a:srgbClr val="7F7F7F"/>
                </a:solidFill>
              </a:rPr>
              <a:t>.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19 CuadroTexto"/>
          <p:cNvSpPr txBox="1"/>
          <p:nvPr/>
        </p:nvSpPr>
        <p:spPr>
          <a:xfrm>
            <a:off x="0" y="2435404"/>
            <a:ext cx="189186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DE CALIDAD, EFICIENCIA Y RACIONALIZACIÓN DE LA GESTIÓN SANITARIA</a:t>
            </a:r>
            <a:endParaRPr lang="es-ES" sz="1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Conector recto 33"/>
          <p:cNvCxnSpPr/>
          <p:nvPr/>
        </p:nvCxnSpPr>
        <p:spPr>
          <a:xfrm>
            <a:off x="219202" y="2420888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219202" y="4077072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F3DEDD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790830"/>
            <a:ext cx="1694958" cy="16625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2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22" name="21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075821" y="3933331"/>
            <a:ext cx="6312603" cy="369332"/>
          </a:xfrm>
          <a:prstGeom prst="rect">
            <a:avLst/>
          </a:prstGeom>
          <a:solidFill>
            <a:srgbClr val="F3DEDD"/>
          </a:solidFill>
        </p:spPr>
        <p:txBody>
          <a:bodyPr wrap="square" rtlCol="0" anchor="t">
            <a:spAutoFit/>
          </a:bodyPr>
          <a:lstStyle>
            <a:defPPr>
              <a:defRPr lang="es-ES"/>
            </a:defPPr>
            <a:lvl1pPr algn="just">
              <a:spcAft>
                <a:spcPts val="800"/>
              </a:spcAft>
              <a:defRPr b="1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Plan Nacional de Crónicos y de Larga Estancia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075821" y="4108128"/>
            <a:ext cx="6168587" cy="1409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s-ES"/>
            </a:defPPr>
            <a:lvl2pPr marL="342900" lvl="1" indent="-342900" defTabSz="6667500" eaLnBrk="0" hangingPunc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5599C9"/>
              </a:buClr>
              <a:buFont typeface="+mj-lt"/>
              <a:buAutoNum type="arabicPeriod" startAt="34"/>
              <a:tabLst>
                <a:tab pos="5378450" algn="r"/>
              </a:tabLst>
              <a:defRPr>
                <a:latin typeface="Calibri" pitchFamily="34" charset="0"/>
                <a:cs typeface="Calibri" pitchFamily="34" charset="0"/>
              </a:defRPr>
            </a:lvl2pPr>
          </a:lstStyle>
          <a:p>
            <a:pPr lvl="1"/>
            <a:endParaRPr lang="es-ES" dirty="0">
              <a:solidFill>
                <a:srgbClr val="7F7F7F"/>
              </a:solidFill>
            </a:endParaRPr>
          </a:p>
          <a:p>
            <a:pPr lvl="1">
              <a:buFont typeface="+mj-lt"/>
              <a:buAutoNum type="arabicPeriod" startAt="42"/>
            </a:pPr>
            <a:r>
              <a:rPr lang="es-ES" dirty="0">
                <a:solidFill>
                  <a:srgbClr val="7F7F7F"/>
                </a:solidFill>
              </a:rPr>
              <a:t>Desarrollar y potenciar los centros asistenciales </a:t>
            </a:r>
            <a:r>
              <a:rPr lang="es-ES" dirty="0" smtClean="0">
                <a:solidFill>
                  <a:srgbClr val="7F7F7F"/>
                </a:solidFill>
              </a:rPr>
              <a:t> de </a:t>
            </a:r>
            <a:r>
              <a:rPr lang="es-ES" dirty="0">
                <a:solidFill>
                  <a:srgbClr val="7F7F7F"/>
                </a:solidFill>
              </a:rPr>
              <a:t>media y larga estancia con el objeto de disminuir la estancia en los centros asistenciales de agudos. 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075821" y="1844824"/>
            <a:ext cx="6312603" cy="369332"/>
          </a:xfrm>
          <a:prstGeom prst="rect">
            <a:avLst/>
          </a:prstGeom>
          <a:solidFill>
            <a:srgbClr val="F3DEDD"/>
          </a:solidFill>
        </p:spPr>
        <p:txBody>
          <a:bodyPr wrap="square" rtlCol="0" anchor="t">
            <a:spAutoFit/>
          </a:bodyPr>
          <a:lstStyle>
            <a:defPPr>
              <a:defRPr lang="es-ES"/>
            </a:defPPr>
            <a:lvl1pPr algn="just">
              <a:spcAft>
                <a:spcPts val="800"/>
              </a:spcAft>
              <a:defRPr b="1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Política retributiva al 2020 y Recursos Humanos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2075821" y="2303225"/>
            <a:ext cx="5952563" cy="1104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s-ES"/>
            </a:defPPr>
            <a:lvl2pPr marL="342900" lvl="1" indent="-342900" defTabSz="66675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27"/>
              <a:tabLst>
                <a:tab pos="5378450" algn="r"/>
              </a:tabLst>
              <a:defRPr>
                <a:latin typeface="Calibri" pitchFamily="34" charset="0"/>
                <a:cs typeface="Calibri" pitchFamily="34" charset="0"/>
              </a:defRPr>
            </a:lvl2pPr>
          </a:lstStyle>
          <a:p>
            <a:pPr lvl="1"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40"/>
            </a:pPr>
            <a:r>
              <a:rPr lang="es-ES" dirty="0" smtClean="0">
                <a:solidFill>
                  <a:srgbClr val="7F7F7F"/>
                </a:solidFill>
              </a:rPr>
              <a:t>Selección de los jefes de servicio por mérito de manera competitiva.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AutoNum type="arabicPeriod" startAt="40"/>
            </a:pPr>
            <a:r>
              <a:rPr lang="es-ES" dirty="0" smtClean="0">
                <a:solidFill>
                  <a:srgbClr val="7F7F7F"/>
                </a:solidFill>
              </a:rPr>
              <a:t>Ampliación de 35 a 37,5 horas de la jornada profesional.</a:t>
            </a:r>
            <a:endParaRPr lang="es-ES" dirty="0">
              <a:solidFill>
                <a:srgbClr val="7F7F7F"/>
              </a:solidFill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19 CuadroTexto"/>
          <p:cNvSpPr txBox="1"/>
          <p:nvPr/>
        </p:nvSpPr>
        <p:spPr>
          <a:xfrm>
            <a:off x="0" y="2435404"/>
            <a:ext cx="189186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DE CALIDAD, EFICIENCIA Y RACIONALIZACIÓN DE LA GESTIÓN SANITARIA</a:t>
            </a:r>
            <a:endParaRPr lang="es-ES" sz="1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6" name="Conector recto 35"/>
          <p:cNvCxnSpPr/>
          <p:nvPr/>
        </p:nvCxnSpPr>
        <p:spPr>
          <a:xfrm>
            <a:off x="219202" y="2420888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219202" y="4077072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990650" y="1628801"/>
            <a:ext cx="696015" cy="696442"/>
            <a:chOff x="1502392" y="1892979"/>
            <a:chExt cx="431998" cy="432263"/>
          </a:xfrm>
        </p:grpSpPr>
        <p:sp>
          <p:nvSpPr>
            <p:cNvPr id="16" name="15 Rectángulo redondeado"/>
            <p:cNvSpPr>
              <a:spLocks/>
            </p:cNvSpPr>
            <p:nvPr/>
          </p:nvSpPr>
          <p:spPr bwMode="auto">
            <a:xfrm>
              <a:off x="1502392" y="1892979"/>
              <a:ext cx="431998" cy="408623"/>
            </a:xfrm>
            <a:prstGeom prst="roundRect">
              <a:avLst/>
            </a:prstGeom>
            <a:solidFill>
              <a:srgbClr val="FFF0AF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17" name="Picture 2" descr="C:\Documents and Settings\enrique.diez\Escritorio\12-125 - 100 MEDIDAS\iconos\libros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3667" r="84667">
                          <a14:foregroundMark x1="31167" y1="42500" x2="20833" y2="32250"/>
                          <a14:foregroundMark x1="33667" y1="48000" x2="22333" y2="40250"/>
                          <a14:foregroundMark x1="33667" y1="45750" x2="27500" y2="38000"/>
                          <a14:foregroundMark x1="41667" y1="48000" x2="44500" y2="37500"/>
                          <a14:foregroundMark x1="53167" y1="21000" x2="60000" y2="30250"/>
                          <a14:foregroundMark x1="44500" y1="63000" x2="48833" y2="63000"/>
                          <a14:foregroundMark x1="37000" y1="63500" x2="38500" y2="59500"/>
                          <a14:foregroundMark x1="39333" y1="65250" x2="38500" y2="58500"/>
                          <a14:foregroundMark x1="29500" y1="33250" x2="31833" y2="28250"/>
                          <a14:foregroundMark x1="32667" y1="22500" x2="34500" y2="17250"/>
                          <a14:foregroundMark x1="35167" y1="15500" x2="36833" y2="11250"/>
                          <a14:foregroundMark x1="36500" y1="36000" x2="36500" y2="22500"/>
                          <a14:foregroundMark x1="36333" y1="21750" x2="36333" y2="15500"/>
                          <a14:foregroundMark x1="22667" y1="29000" x2="28500" y2="25750"/>
                          <a14:foregroundMark x1="27500" y1="23250" x2="32667" y2="16750"/>
                          <a14:foregroundMark x1="34167" y1="15250" x2="36500" y2="12250"/>
                          <a14:foregroundMark x1="37000" y1="45000" x2="36833" y2="34000"/>
                          <a14:foregroundMark x1="73500" y1="59250" x2="69667" y2="52250"/>
                          <a14:foregroundMark x1="73000" y1="56000" x2="69167" y2="47250"/>
                          <a14:foregroundMark x1="54500" y1="48750" x2="59167" y2="43750"/>
                          <a14:foregroundMark x1="59167" y1="41500" x2="61667" y2="35000"/>
                          <a14:foregroundMark x1="61667" y1="43000" x2="61000" y2="31750"/>
                          <a14:foregroundMark x1="19500" y1="31750" x2="23833" y2="28000"/>
                          <a14:foregroundMark x1="43363" y1="11828" x2="43363" y2="11828"/>
                          <a14:foregroundMark x1="46018" y1="31183" x2="51327" y2="11828"/>
                          <a14:backgroundMark x1="27833" y1="30250" x2="28833" y2="25250"/>
                          <a14:backgroundMark x1="30667" y1="24000" x2="30833" y2="22500"/>
                          <a14:backgroundMark x1="34167" y1="36000" x2="34167" y2="26750"/>
                          <a14:backgroundMark x1="51327" y1="37634" x2="51327" y2="37634"/>
                          <a14:backgroundMark x1="46903" y1="50538" x2="46903" y2="50538"/>
                          <a14:backgroundMark x1="44248" y1="21505" x2="44248" y2="21505"/>
                          <a14:backgroundMark x1="43363" y1="29032" x2="43363" y2="29032"/>
                          <a14:backgroundMark x1="38938" y1="23656" x2="38938" y2="13978"/>
                          <a14:backgroundMark x1="40708" y1="36559" x2="38938" y2="30108"/>
                          <a14:backgroundMark x1="39823" y1="43011" x2="41593" y2="37634"/>
                          <a14:backgroundMark x1="55752" y1="49462" x2="60177" y2="46237"/>
                          <a14:backgroundMark x1="52212" y1="25806" x2="55752" y2="38710"/>
                          <a14:backgroundMark x1="61947" y1="32258" x2="62832" y2="29032"/>
                          <a14:backgroundMark x1="41593" y1="61290" x2="43363" y2="59140"/>
                          <a14:backgroundMark x1="34513" y1="24731" x2="33628" y2="22581"/>
                          <a14:backgroundMark x1="28319" y1="33333" x2="24779" y2="30108"/>
                          <a14:backgroundMark x1="61947" y1="40860" x2="64602" y2="33333"/>
                          <a14:backgroundMark x1="50442" y1="22581" x2="52212" y2="25806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" r="13657"/>
            <a:stretch/>
          </p:blipFill>
          <p:spPr bwMode="auto">
            <a:xfrm>
              <a:off x="1523994" y="1929242"/>
              <a:ext cx="399133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990650" y="3959555"/>
            <a:ext cx="696025" cy="724254"/>
            <a:chOff x="1497519" y="3958029"/>
            <a:chExt cx="432004" cy="449525"/>
          </a:xfrm>
        </p:grpSpPr>
        <p:sp>
          <p:nvSpPr>
            <p:cNvPr id="20" name="19 Rectángulo redondeado"/>
            <p:cNvSpPr>
              <a:spLocks/>
            </p:cNvSpPr>
            <p:nvPr/>
          </p:nvSpPr>
          <p:spPr bwMode="auto">
            <a:xfrm>
              <a:off x="1497523" y="3958029"/>
              <a:ext cx="432000" cy="416522"/>
            </a:xfrm>
            <a:prstGeom prst="roundRect">
              <a:avLst/>
            </a:prstGeom>
            <a:solidFill>
              <a:srgbClr val="CDC3DB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1" name="Picture 6" descr="C:\Documents and Settings\enrique.diez\Escritorio\12-125 - 100 MEDIDAS\iconos\libr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200" r="97543">
                          <a14:foregroundMark x1="11429" y1="59113" x2="11429" y2="59113"/>
                          <a14:foregroundMark x1="26114" y1="46855" x2="75543" y2="27419"/>
                          <a14:foregroundMark x1="32057" y1="57823" x2="65486" y2="36532"/>
                          <a14:foregroundMark x1="28857" y1="36532" x2="65486" y2="22258"/>
                          <a14:foregroundMark x1="19714" y1="34597" x2="22000" y2="62984"/>
                          <a14:foregroundMark x1="38457" y1="66210" x2="38457" y2="66210"/>
                          <a14:foregroundMark x1="49029" y1="59758" x2="37086" y2="53952"/>
                          <a14:foregroundMark x1="64571" y1="44919" x2="72343" y2="37177"/>
                          <a14:foregroundMark x1="68686" y1="52016" x2="82000" y2="50726"/>
                          <a14:foregroundMark x1="40286" y1="62984" x2="49029" y2="61694"/>
                          <a14:foregroundMark x1="29314" y1="72661" x2="33886" y2="62339"/>
                          <a14:foregroundMark x1="19714" y1="68790" x2="12400" y2="46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519" y="3963471"/>
              <a:ext cx="409483" cy="279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C:\Documents and Settings\enrique.diez\Escritorio\12-125 - 100 MEDIDAS\iconos\estetoscopi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93750" l="1750" r="97750">
                          <a14:foregroundMark x1="68250" y1="24500" x2="68250" y2="24500"/>
                          <a14:foregroundMark x1="83000" y1="31000" x2="84500" y2="28250"/>
                          <a14:foregroundMark x1="85500" y1="24500" x2="86250" y2="18000"/>
                          <a14:foregroundMark x1="81250" y1="12000" x2="86250" y2="8500"/>
                          <a14:foregroundMark x1="64000" y1="30250" x2="66750" y2="27500"/>
                          <a14:foregroundMark x1="82000" y1="35750" x2="85000" y2="30000"/>
                          <a14:foregroundMark x1="69000" y1="24250" x2="71750" y2="20250"/>
                          <a14:foregroundMark x1="78250" y1="40250" x2="82500" y2="35000"/>
                          <a14:backgroundMark x1="69767" y1="39759" x2="81395" y2="21687"/>
                          <a14:backgroundMark x1="53488" y1="60241" x2="59302" y2="55422"/>
                          <a14:backgroundMark x1="83721" y1="16867" x2="80233" y2="192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1530096" y="4047554"/>
              <a:ext cx="373377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990650" y="3195333"/>
            <a:ext cx="696016" cy="658354"/>
            <a:chOff x="1443986" y="3219435"/>
            <a:chExt cx="431999" cy="408623"/>
          </a:xfrm>
        </p:grpSpPr>
        <p:sp>
          <p:nvSpPr>
            <p:cNvPr id="25" name="24 Rectángulo redondeado"/>
            <p:cNvSpPr>
              <a:spLocks/>
            </p:cNvSpPr>
            <p:nvPr/>
          </p:nvSpPr>
          <p:spPr bwMode="auto">
            <a:xfrm>
              <a:off x="1443986" y="3219435"/>
              <a:ext cx="431999" cy="408623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6" name="Picture 5" descr="http://www.pastillasypildoras.com/fotos/pastillas-capsul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986" y="3222515"/>
              <a:ext cx="416479" cy="3930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990650" y="4789677"/>
            <a:ext cx="696023" cy="658354"/>
            <a:chOff x="1580840" y="4736912"/>
            <a:chExt cx="432003" cy="408623"/>
          </a:xfrm>
        </p:grpSpPr>
        <p:sp>
          <p:nvSpPr>
            <p:cNvPr id="29" name="28 Rectángulo redondeado"/>
            <p:cNvSpPr>
              <a:spLocks/>
            </p:cNvSpPr>
            <p:nvPr/>
          </p:nvSpPr>
          <p:spPr bwMode="auto">
            <a:xfrm>
              <a:off x="1580840" y="4736912"/>
              <a:ext cx="432002" cy="40862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0" name="Picture 4" descr="C:\Documents and Settings\enrique.diez\Escritorio\12-125 - 100 MEDIDAS\iconos\infraestructura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98333" l="3500" r="96750">
                          <a14:foregroundMark x1="13000" y1="59667" x2="22500" y2="43667"/>
                          <a14:foregroundMark x1="16000" y1="40000" x2="20500" y2="36000"/>
                          <a14:foregroundMark x1="73250" y1="95333" x2="83000" y2="90667"/>
                          <a14:foregroundMark x1="87250" y1="92000" x2="93250" y2="88667"/>
                          <a14:foregroundMark x1="93000" y1="86333" x2="91250" y2="69667"/>
                          <a14:backgroundMark x1="42500" y1="39000" x2="42500" y2="39000"/>
                          <a14:backgroundMark x1="45000" y1="42333" x2="45000" y2="42333"/>
                          <a14:backgroundMark x1="36750" y1="36667" x2="35250" y2="35333"/>
                          <a14:backgroundMark x1="25250" y1="31333" x2="25250" y2="3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841" y="4746743"/>
              <a:ext cx="432002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963195" y="5553900"/>
            <a:ext cx="723475" cy="690568"/>
            <a:chOff x="1562030" y="5478157"/>
            <a:chExt cx="432001" cy="412352"/>
          </a:xfrm>
        </p:grpSpPr>
        <p:sp>
          <p:nvSpPr>
            <p:cNvPr id="33" name="32 Rectángulo redondeado"/>
            <p:cNvSpPr>
              <a:spLocks/>
            </p:cNvSpPr>
            <p:nvPr/>
          </p:nvSpPr>
          <p:spPr bwMode="auto">
            <a:xfrm>
              <a:off x="1576056" y="5481886"/>
              <a:ext cx="417975" cy="408623"/>
            </a:xfrm>
            <a:prstGeom prst="roundRect">
              <a:avLst/>
            </a:prstGeom>
            <a:solidFill>
              <a:srgbClr val="FFCF89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4" name="Picture 2" descr="C:\Documents and Settings\enrique.diez\Escritorio\12-125 - 100 MEDIDAS\iconos\hospital.jp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030" y="5478157"/>
              <a:ext cx="417973" cy="373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Flecha izquierda"/>
            <p:cNvSpPr/>
            <p:nvPr/>
          </p:nvSpPr>
          <p:spPr>
            <a:xfrm rot="5400000">
              <a:off x="1800458" y="5748877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6" name="35 Flecha izquierda"/>
            <p:cNvSpPr/>
            <p:nvPr/>
          </p:nvSpPr>
          <p:spPr>
            <a:xfrm rot="5400000">
              <a:off x="1675052" y="5748877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990650" y="2431111"/>
            <a:ext cx="696018" cy="658354"/>
            <a:chOff x="1448187" y="2626953"/>
            <a:chExt cx="432000" cy="408623"/>
          </a:xfrm>
        </p:grpSpPr>
        <p:sp>
          <p:nvSpPr>
            <p:cNvPr id="39" name="38 Rectángulo redondeado"/>
            <p:cNvSpPr>
              <a:spLocks/>
            </p:cNvSpPr>
            <p:nvPr/>
          </p:nvSpPr>
          <p:spPr bwMode="auto">
            <a:xfrm>
              <a:off x="1448187" y="2626953"/>
              <a:ext cx="432000" cy="408623"/>
            </a:xfrm>
            <a:prstGeom prst="roundRect">
              <a:avLst/>
            </a:prstGeom>
            <a:solidFill>
              <a:srgbClr val="F0D5D4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40" name="Picture 3" descr="C:\Documents and Settings\enrique.diez\Escritorio\12-125 - 100 MEDIDAS\iconos\q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901" r="100000">
                          <a14:foregroundMark x1="74905" y1="31333" x2="74905" y2="48667"/>
                          <a14:foregroundMark x1="20913" y1="68333" x2="2281" y2="36667"/>
                          <a14:foregroundMark x1="70722" y1="94667" x2="62738" y2="87667"/>
                          <a14:backgroundMark x1="83650" y1="82667" x2="92776" y2="7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144" y="2713944"/>
              <a:ext cx="259124" cy="29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1729004" y="1628801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17 Medidas estructurales de ordenación y gobernanza del sistema </a:t>
            </a: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1729004" y="2413565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42 Medidas de calidad, eficiencia y racionalización de la gestión sanitaria </a:t>
            </a:r>
          </a:p>
        </p:txBody>
      </p: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1729004" y="3198329"/>
            <a:ext cx="5939340" cy="64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11 Medidas sobre medicamentos </a:t>
            </a:r>
          </a:p>
        </p:txBody>
      </p:sp>
      <p:sp>
        <p:nvSpPr>
          <p:cNvPr id="47" name="Rectangle 52"/>
          <p:cNvSpPr>
            <a:spLocks noChangeArrowheads="1"/>
          </p:cNvSpPr>
          <p:nvPr/>
        </p:nvSpPr>
        <p:spPr bwMode="auto">
          <a:xfrm>
            <a:off x="1729004" y="3983093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5 Medidas de concienciación y educación del </a:t>
            </a:r>
            <a:r>
              <a:rPr lang="es-E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paciente: derechos y deberes 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52"/>
          <p:cNvSpPr>
            <a:spLocks noChangeArrowheads="1"/>
          </p:cNvSpPr>
          <p:nvPr/>
        </p:nvSpPr>
        <p:spPr bwMode="auto">
          <a:xfrm>
            <a:off x="1729004" y="4767857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3 Medidas en materia de infraestructuras sanitarias</a:t>
            </a:r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1729004" y="5552619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7 Medidas de financiación económica complementaria</a:t>
            </a:r>
          </a:p>
        </p:txBody>
      </p:sp>
      <p:sp>
        <p:nvSpPr>
          <p:cNvPr id="3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55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E6E3D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790830"/>
            <a:ext cx="1694958" cy="16625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3</a:t>
            </a:r>
          </a:p>
        </p:txBody>
      </p: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2044871" y="1844824"/>
            <a:ext cx="6343553" cy="43730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Receta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: copago único para las dos modalidades de recetas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Regulación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la venta online de medicamentos y productos sanitarios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Reconsideración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la visita comercial al prescriptor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Consideración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retribución en especie la derivada de la asistencia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 congresos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y eventos farmacéuticos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Política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agresiva en materia de medicamentos genéricos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Ajustar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las dosis de medicamentos al tratamiento prescrito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Pacto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para el desarrollo estratégico de la industria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farmacéutica nacional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y la investigación biomédica</a:t>
            </a:r>
            <a:endParaRPr lang="es-ES_tradnl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98451" y="2556192"/>
            <a:ext cx="1694958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SOBRE MEDICAMENTOS</a:t>
            </a:r>
            <a:endParaRPr lang="es-ES" sz="1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30" name="29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32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33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219202" y="2420888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219202" y="3356992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3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E6E3D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790830"/>
            <a:ext cx="1694958" cy="16625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3</a:t>
            </a:r>
          </a:p>
        </p:txBody>
      </p: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2044871" y="1988840"/>
            <a:ext cx="6055521" cy="34035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8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Pago de una parte del precio de los medicamentos por parte de los jubilados dejando de ser gratuito (copago)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8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Incremento de la parte que se paga en las recetas (incremento según receta)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8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Los parados sin prestación, los titulares de pensiones no contributivas y los de rentas mínimas de inserción, no tendrán que pagar por medicamentos.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 startAt="8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Se excluyen de la receta fármacos para problemas menores.</a:t>
            </a:r>
            <a:endParaRPr lang="es-ES_tradnl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30" name="29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32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33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27 CuadroTexto"/>
          <p:cNvSpPr txBox="1"/>
          <p:nvPr/>
        </p:nvSpPr>
        <p:spPr>
          <a:xfrm>
            <a:off x="98451" y="2556192"/>
            <a:ext cx="1694958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SOBRE MEDICAMENTOS</a:t>
            </a:r>
            <a:endParaRPr lang="es-ES" sz="1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219202" y="2420888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219202" y="3356992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58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 SENTIDO Y LOS MOTIVOS DEL TRABAJO REALIZADO</a:t>
            </a: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2958890" y="2636832"/>
            <a:ext cx="5939341" cy="468132"/>
          </a:xfrm>
          <a:prstGeom prst="rect">
            <a:avLst/>
          </a:prstGeom>
          <a:solidFill>
            <a:schemeClr val="tx2"/>
          </a:solidFill>
          <a:ln w="28575"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1.1. ¿Por qué hemos abordado el trabajo?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2958891" y="3446922"/>
            <a:ext cx="5939340" cy="4681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1.2. Principales problemas del Sistema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2958890" y="4257012"/>
            <a:ext cx="5939340" cy="4681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1.3. Factores que amenazan su sostenibilidad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12" name="11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13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14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15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13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990650" y="1628801"/>
            <a:ext cx="696015" cy="696442"/>
            <a:chOff x="1502392" y="1892979"/>
            <a:chExt cx="431998" cy="432263"/>
          </a:xfrm>
        </p:grpSpPr>
        <p:sp>
          <p:nvSpPr>
            <p:cNvPr id="16" name="15 Rectángulo redondeado"/>
            <p:cNvSpPr>
              <a:spLocks/>
            </p:cNvSpPr>
            <p:nvPr/>
          </p:nvSpPr>
          <p:spPr bwMode="auto">
            <a:xfrm>
              <a:off x="1502392" y="1892979"/>
              <a:ext cx="431998" cy="408623"/>
            </a:xfrm>
            <a:prstGeom prst="roundRect">
              <a:avLst/>
            </a:prstGeom>
            <a:solidFill>
              <a:srgbClr val="FFF0AF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17" name="Picture 2" descr="C:\Documents and Settings\enrique.diez\Escritorio\12-125 - 100 MEDIDAS\iconos\libros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3667" r="84667">
                          <a14:foregroundMark x1="31167" y1="42500" x2="20833" y2="32250"/>
                          <a14:foregroundMark x1="33667" y1="48000" x2="22333" y2="40250"/>
                          <a14:foregroundMark x1="33667" y1="45750" x2="27500" y2="38000"/>
                          <a14:foregroundMark x1="41667" y1="48000" x2="44500" y2="37500"/>
                          <a14:foregroundMark x1="53167" y1="21000" x2="60000" y2="30250"/>
                          <a14:foregroundMark x1="44500" y1="63000" x2="48833" y2="63000"/>
                          <a14:foregroundMark x1="37000" y1="63500" x2="38500" y2="59500"/>
                          <a14:foregroundMark x1="39333" y1="65250" x2="38500" y2="58500"/>
                          <a14:foregroundMark x1="29500" y1="33250" x2="31833" y2="28250"/>
                          <a14:foregroundMark x1="32667" y1="22500" x2="34500" y2="17250"/>
                          <a14:foregroundMark x1="35167" y1="15500" x2="36833" y2="11250"/>
                          <a14:foregroundMark x1="36500" y1="36000" x2="36500" y2="22500"/>
                          <a14:foregroundMark x1="36333" y1="21750" x2="36333" y2="15500"/>
                          <a14:foregroundMark x1="22667" y1="29000" x2="28500" y2="25750"/>
                          <a14:foregroundMark x1="27500" y1="23250" x2="32667" y2="16750"/>
                          <a14:foregroundMark x1="34167" y1="15250" x2="36500" y2="12250"/>
                          <a14:foregroundMark x1="37000" y1="45000" x2="36833" y2="34000"/>
                          <a14:foregroundMark x1="73500" y1="59250" x2="69667" y2="52250"/>
                          <a14:foregroundMark x1="73000" y1="56000" x2="69167" y2="47250"/>
                          <a14:foregroundMark x1="54500" y1="48750" x2="59167" y2="43750"/>
                          <a14:foregroundMark x1="59167" y1="41500" x2="61667" y2="35000"/>
                          <a14:foregroundMark x1="61667" y1="43000" x2="61000" y2="31750"/>
                          <a14:foregroundMark x1="19500" y1="31750" x2="23833" y2="28000"/>
                          <a14:foregroundMark x1="43363" y1="11828" x2="43363" y2="11828"/>
                          <a14:foregroundMark x1="46018" y1="31183" x2="51327" y2="11828"/>
                          <a14:backgroundMark x1="27833" y1="30250" x2="28833" y2="25250"/>
                          <a14:backgroundMark x1="30667" y1="24000" x2="30833" y2="22500"/>
                          <a14:backgroundMark x1="34167" y1="36000" x2="34167" y2="26750"/>
                          <a14:backgroundMark x1="51327" y1="37634" x2="51327" y2="37634"/>
                          <a14:backgroundMark x1="46903" y1="50538" x2="46903" y2="50538"/>
                          <a14:backgroundMark x1="44248" y1="21505" x2="44248" y2="21505"/>
                          <a14:backgroundMark x1="43363" y1="29032" x2="43363" y2="29032"/>
                          <a14:backgroundMark x1="38938" y1="23656" x2="38938" y2="13978"/>
                          <a14:backgroundMark x1="40708" y1="36559" x2="38938" y2="30108"/>
                          <a14:backgroundMark x1="39823" y1="43011" x2="41593" y2="37634"/>
                          <a14:backgroundMark x1="55752" y1="49462" x2="60177" y2="46237"/>
                          <a14:backgroundMark x1="52212" y1="25806" x2="55752" y2="38710"/>
                          <a14:backgroundMark x1="61947" y1="32258" x2="62832" y2="29032"/>
                          <a14:backgroundMark x1="41593" y1="61290" x2="43363" y2="59140"/>
                          <a14:backgroundMark x1="34513" y1="24731" x2="33628" y2="22581"/>
                          <a14:backgroundMark x1="28319" y1="33333" x2="24779" y2="30108"/>
                          <a14:backgroundMark x1="61947" y1="40860" x2="64602" y2="33333"/>
                          <a14:backgroundMark x1="50442" y1="22581" x2="52212" y2="25806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" r="13657"/>
            <a:stretch/>
          </p:blipFill>
          <p:spPr bwMode="auto">
            <a:xfrm>
              <a:off x="1523994" y="1929242"/>
              <a:ext cx="399133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990650" y="3959555"/>
            <a:ext cx="696025" cy="724254"/>
            <a:chOff x="1497519" y="3958029"/>
            <a:chExt cx="432004" cy="449525"/>
          </a:xfrm>
        </p:grpSpPr>
        <p:sp>
          <p:nvSpPr>
            <p:cNvPr id="20" name="19 Rectángulo redondeado"/>
            <p:cNvSpPr>
              <a:spLocks/>
            </p:cNvSpPr>
            <p:nvPr/>
          </p:nvSpPr>
          <p:spPr bwMode="auto">
            <a:xfrm>
              <a:off x="1497523" y="3958029"/>
              <a:ext cx="432000" cy="416522"/>
            </a:xfrm>
            <a:prstGeom prst="roundRect">
              <a:avLst/>
            </a:prstGeom>
            <a:solidFill>
              <a:srgbClr val="CDC3DB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1" name="Picture 6" descr="C:\Documents and Settings\enrique.diez\Escritorio\12-125 - 100 MEDIDAS\iconos\libr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200" r="97543">
                          <a14:foregroundMark x1="11429" y1="59113" x2="11429" y2="59113"/>
                          <a14:foregroundMark x1="26114" y1="46855" x2="75543" y2="27419"/>
                          <a14:foregroundMark x1="32057" y1="57823" x2="65486" y2="36532"/>
                          <a14:foregroundMark x1="28857" y1="36532" x2="65486" y2="22258"/>
                          <a14:foregroundMark x1="19714" y1="34597" x2="22000" y2="62984"/>
                          <a14:foregroundMark x1="38457" y1="66210" x2="38457" y2="66210"/>
                          <a14:foregroundMark x1="49029" y1="59758" x2="37086" y2="53952"/>
                          <a14:foregroundMark x1="64571" y1="44919" x2="72343" y2="37177"/>
                          <a14:foregroundMark x1="68686" y1="52016" x2="82000" y2="50726"/>
                          <a14:foregroundMark x1="40286" y1="62984" x2="49029" y2="61694"/>
                          <a14:foregroundMark x1="29314" y1="72661" x2="33886" y2="62339"/>
                          <a14:foregroundMark x1="19714" y1="68790" x2="12400" y2="46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519" y="3963471"/>
              <a:ext cx="409483" cy="279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C:\Documents and Settings\enrique.diez\Escritorio\12-125 - 100 MEDIDAS\iconos\estetoscopi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93750" l="1750" r="97750">
                          <a14:foregroundMark x1="68250" y1="24500" x2="68250" y2="24500"/>
                          <a14:foregroundMark x1="83000" y1="31000" x2="84500" y2="28250"/>
                          <a14:foregroundMark x1="85500" y1="24500" x2="86250" y2="18000"/>
                          <a14:foregroundMark x1="81250" y1="12000" x2="86250" y2="8500"/>
                          <a14:foregroundMark x1="64000" y1="30250" x2="66750" y2="27500"/>
                          <a14:foregroundMark x1="82000" y1="35750" x2="85000" y2="30000"/>
                          <a14:foregroundMark x1="69000" y1="24250" x2="71750" y2="20250"/>
                          <a14:foregroundMark x1="78250" y1="40250" x2="82500" y2="35000"/>
                          <a14:backgroundMark x1="69767" y1="39759" x2="81395" y2="21687"/>
                          <a14:backgroundMark x1="53488" y1="60241" x2="59302" y2="55422"/>
                          <a14:backgroundMark x1="83721" y1="16867" x2="80233" y2="192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1530096" y="4047554"/>
              <a:ext cx="373377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990650" y="3195333"/>
            <a:ext cx="696016" cy="658354"/>
            <a:chOff x="1443986" y="3219435"/>
            <a:chExt cx="431999" cy="408623"/>
          </a:xfrm>
        </p:grpSpPr>
        <p:sp>
          <p:nvSpPr>
            <p:cNvPr id="25" name="24 Rectángulo redondeado"/>
            <p:cNvSpPr>
              <a:spLocks/>
            </p:cNvSpPr>
            <p:nvPr/>
          </p:nvSpPr>
          <p:spPr bwMode="auto">
            <a:xfrm>
              <a:off x="1443986" y="3219435"/>
              <a:ext cx="431999" cy="408623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6" name="Picture 5" descr="http://www.pastillasypildoras.com/fotos/pastillas-capsul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986" y="3222515"/>
              <a:ext cx="416479" cy="3930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990650" y="4789677"/>
            <a:ext cx="696023" cy="658354"/>
            <a:chOff x="1580840" y="4736912"/>
            <a:chExt cx="432003" cy="408623"/>
          </a:xfrm>
        </p:grpSpPr>
        <p:sp>
          <p:nvSpPr>
            <p:cNvPr id="29" name="28 Rectángulo redondeado"/>
            <p:cNvSpPr>
              <a:spLocks/>
            </p:cNvSpPr>
            <p:nvPr/>
          </p:nvSpPr>
          <p:spPr bwMode="auto">
            <a:xfrm>
              <a:off x="1580840" y="4736912"/>
              <a:ext cx="432002" cy="40862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0" name="Picture 4" descr="C:\Documents and Settings\enrique.diez\Escritorio\12-125 - 100 MEDIDAS\iconos\infraestructura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98333" l="3500" r="96750">
                          <a14:foregroundMark x1="13000" y1="59667" x2="22500" y2="43667"/>
                          <a14:foregroundMark x1="16000" y1="40000" x2="20500" y2="36000"/>
                          <a14:foregroundMark x1="73250" y1="95333" x2="83000" y2="90667"/>
                          <a14:foregroundMark x1="87250" y1="92000" x2="93250" y2="88667"/>
                          <a14:foregroundMark x1="93000" y1="86333" x2="91250" y2="69667"/>
                          <a14:backgroundMark x1="42500" y1="39000" x2="42500" y2="39000"/>
                          <a14:backgroundMark x1="45000" y1="42333" x2="45000" y2="42333"/>
                          <a14:backgroundMark x1="36750" y1="36667" x2="35250" y2="35333"/>
                          <a14:backgroundMark x1="25250" y1="31333" x2="25250" y2="3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841" y="4746743"/>
              <a:ext cx="432002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956265" y="5553899"/>
            <a:ext cx="730405" cy="697183"/>
            <a:chOff x="1562030" y="5478157"/>
            <a:chExt cx="432001" cy="412352"/>
          </a:xfrm>
        </p:grpSpPr>
        <p:sp>
          <p:nvSpPr>
            <p:cNvPr id="33" name="32 Rectángulo redondeado"/>
            <p:cNvSpPr>
              <a:spLocks/>
            </p:cNvSpPr>
            <p:nvPr/>
          </p:nvSpPr>
          <p:spPr bwMode="auto">
            <a:xfrm>
              <a:off x="1576056" y="5481886"/>
              <a:ext cx="417975" cy="408623"/>
            </a:xfrm>
            <a:prstGeom prst="roundRect">
              <a:avLst/>
            </a:prstGeom>
            <a:solidFill>
              <a:srgbClr val="FFCF89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4" name="Picture 2" descr="C:\Documents and Settings\enrique.diez\Escritorio\12-125 - 100 MEDIDAS\iconos\hospital.jp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030" y="5478157"/>
              <a:ext cx="417973" cy="373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Flecha izquierda"/>
            <p:cNvSpPr/>
            <p:nvPr/>
          </p:nvSpPr>
          <p:spPr>
            <a:xfrm rot="5400000">
              <a:off x="1800458" y="5748877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6" name="35 Flecha izquierda"/>
            <p:cNvSpPr/>
            <p:nvPr/>
          </p:nvSpPr>
          <p:spPr>
            <a:xfrm rot="5400000">
              <a:off x="1675052" y="5748877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990650" y="2431111"/>
            <a:ext cx="696018" cy="658354"/>
            <a:chOff x="1448187" y="2626953"/>
            <a:chExt cx="432000" cy="408623"/>
          </a:xfrm>
        </p:grpSpPr>
        <p:sp>
          <p:nvSpPr>
            <p:cNvPr id="39" name="38 Rectángulo redondeado"/>
            <p:cNvSpPr>
              <a:spLocks/>
            </p:cNvSpPr>
            <p:nvPr/>
          </p:nvSpPr>
          <p:spPr bwMode="auto">
            <a:xfrm>
              <a:off x="1448187" y="2626953"/>
              <a:ext cx="432000" cy="408623"/>
            </a:xfrm>
            <a:prstGeom prst="roundRect">
              <a:avLst/>
            </a:prstGeom>
            <a:solidFill>
              <a:srgbClr val="F0D5D4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40" name="Picture 3" descr="C:\Documents and Settings\enrique.diez\Escritorio\12-125 - 100 MEDIDAS\iconos\q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901" r="100000">
                          <a14:foregroundMark x1="74905" y1="31333" x2="74905" y2="48667"/>
                          <a14:foregroundMark x1="20913" y1="68333" x2="2281" y2="36667"/>
                          <a14:foregroundMark x1="70722" y1="94667" x2="62738" y2="87667"/>
                          <a14:backgroundMark x1="83650" y1="82667" x2="92776" y2="7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144" y="2713944"/>
              <a:ext cx="259124" cy="29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1729004" y="1628801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17 Medidas estructurales de ordenación y gobernanza del sistema </a:t>
            </a: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1729004" y="2413565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42 Medidas de calidad, eficiencia y racionalización de la gestión sanitaria </a:t>
            </a:r>
          </a:p>
        </p:txBody>
      </p: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1729004" y="3198329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11 Medidas sobre medicamentos </a:t>
            </a:r>
          </a:p>
        </p:txBody>
      </p:sp>
      <p:sp>
        <p:nvSpPr>
          <p:cNvPr id="47" name="Rectangle 52"/>
          <p:cNvSpPr>
            <a:spLocks noChangeArrowheads="1"/>
          </p:cNvSpPr>
          <p:nvPr/>
        </p:nvSpPr>
        <p:spPr bwMode="auto">
          <a:xfrm>
            <a:off x="1729004" y="3983093"/>
            <a:ext cx="5939340" cy="64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5 Medidas de concienciación y educación del paciente: derechos y deberes </a:t>
            </a:r>
          </a:p>
        </p:txBody>
      </p:sp>
      <p:sp>
        <p:nvSpPr>
          <p:cNvPr id="48" name="Rectangle 52"/>
          <p:cNvSpPr>
            <a:spLocks noChangeArrowheads="1"/>
          </p:cNvSpPr>
          <p:nvPr/>
        </p:nvSpPr>
        <p:spPr bwMode="auto">
          <a:xfrm>
            <a:off x="1729004" y="4767857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3 Medidas en materia de infraestructuras sanitarias </a:t>
            </a:r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1729004" y="5552619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7 Medidas de financiación económica complementaria</a:t>
            </a:r>
          </a:p>
        </p:txBody>
      </p:sp>
      <p:sp>
        <p:nvSpPr>
          <p:cNvPr id="3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48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DCD6E6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790830"/>
            <a:ext cx="1694958" cy="16625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4</a:t>
            </a:r>
          </a:p>
        </p:txBody>
      </p: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2044871" y="1988840"/>
            <a:ext cx="6343553" cy="3357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Campañas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difusión nacional de las medidas de concienciación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y educación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del paciente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Emisión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facturas sombra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Medidas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punitivas al paciente en relación a la no retirada o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recogida de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pruebas diagnósticas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Medidas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punitivas al paciente en relación a la no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asistencia injustificada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 listas de espera y consultas externas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Corresponsabilidad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del paciente en el ahorro farmacéutico</a:t>
            </a:r>
            <a:endParaRPr lang="es-ES_tradnl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98451" y="2507412"/>
            <a:ext cx="1694958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DE CONCIENCIACIÓN Y EDUCACIÓN DEL PACIENTE: DERECHOS Y DEBERES</a:t>
            </a:r>
            <a:endParaRPr lang="es-ES" sz="1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22" name="21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Conector recto 31"/>
          <p:cNvCxnSpPr/>
          <p:nvPr/>
        </p:nvCxnSpPr>
        <p:spPr>
          <a:xfrm>
            <a:off x="219202" y="2420888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219202" y="4149080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3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990650" y="1628801"/>
            <a:ext cx="696015" cy="696442"/>
            <a:chOff x="1502392" y="1892979"/>
            <a:chExt cx="431998" cy="432263"/>
          </a:xfrm>
        </p:grpSpPr>
        <p:sp>
          <p:nvSpPr>
            <p:cNvPr id="16" name="15 Rectángulo redondeado"/>
            <p:cNvSpPr>
              <a:spLocks/>
            </p:cNvSpPr>
            <p:nvPr/>
          </p:nvSpPr>
          <p:spPr bwMode="auto">
            <a:xfrm>
              <a:off x="1502392" y="1892979"/>
              <a:ext cx="431998" cy="408623"/>
            </a:xfrm>
            <a:prstGeom prst="roundRect">
              <a:avLst/>
            </a:prstGeom>
            <a:solidFill>
              <a:srgbClr val="FFF0AF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17" name="Picture 2" descr="C:\Documents and Settings\enrique.diez\Escritorio\12-125 - 100 MEDIDAS\iconos\libros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3667" r="84667">
                          <a14:foregroundMark x1="31167" y1="42500" x2="20833" y2="32250"/>
                          <a14:foregroundMark x1="33667" y1="48000" x2="22333" y2="40250"/>
                          <a14:foregroundMark x1="33667" y1="45750" x2="27500" y2="38000"/>
                          <a14:foregroundMark x1="41667" y1="48000" x2="44500" y2="37500"/>
                          <a14:foregroundMark x1="53167" y1="21000" x2="60000" y2="30250"/>
                          <a14:foregroundMark x1="44500" y1="63000" x2="48833" y2="63000"/>
                          <a14:foregroundMark x1="37000" y1="63500" x2="38500" y2="59500"/>
                          <a14:foregroundMark x1="39333" y1="65250" x2="38500" y2="58500"/>
                          <a14:foregroundMark x1="29500" y1="33250" x2="31833" y2="28250"/>
                          <a14:foregroundMark x1="32667" y1="22500" x2="34500" y2="17250"/>
                          <a14:foregroundMark x1="35167" y1="15500" x2="36833" y2="11250"/>
                          <a14:foregroundMark x1="36500" y1="36000" x2="36500" y2="22500"/>
                          <a14:foregroundMark x1="36333" y1="21750" x2="36333" y2="15500"/>
                          <a14:foregroundMark x1="22667" y1="29000" x2="28500" y2="25750"/>
                          <a14:foregroundMark x1="27500" y1="23250" x2="32667" y2="16750"/>
                          <a14:foregroundMark x1="34167" y1="15250" x2="36500" y2="12250"/>
                          <a14:foregroundMark x1="37000" y1="45000" x2="36833" y2="34000"/>
                          <a14:foregroundMark x1="73500" y1="59250" x2="69667" y2="52250"/>
                          <a14:foregroundMark x1="73000" y1="56000" x2="69167" y2="47250"/>
                          <a14:foregroundMark x1="54500" y1="48750" x2="59167" y2="43750"/>
                          <a14:foregroundMark x1="59167" y1="41500" x2="61667" y2="35000"/>
                          <a14:foregroundMark x1="61667" y1="43000" x2="61000" y2="31750"/>
                          <a14:foregroundMark x1="19500" y1="31750" x2="23833" y2="28000"/>
                          <a14:foregroundMark x1="43363" y1="11828" x2="43363" y2="11828"/>
                          <a14:foregroundMark x1="46018" y1="31183" x2="51327" y2="11828"/>
                          <a14:backgroundMark x1="27833" y1="30250" x2="28833" y2="25250"/>
                          <a14:backgroundMark x1="30667" y1="24000" x2="30833" y2="22500"/>
                          <a14:backgroundMark x1="34167" y1="36000" x2="34167" y2="26750"/>
                          <a14:backgroundMark x1="51327" y1="37634" x2="51327" y2="37634"/>
                          <a14:backgroundMark x1="46903" y1="50538" x2="46903" y2="50538"/>
                          <a14:backgroundMark x1="44248" y1="21505" x2="44248" y2="21505"/>
                          <a14:backgroundMark x1="43363" y1="29032" x2="43363" y2="29032"/>
                          <a14:backgroundMark x1="38938" y1="23656" x2="38938" y2="13978"/>
                          <a14:backgroundMark x1="40708" y1="36559" x2="38938" y2="30108"/>
                          <a14:backgroundMark x1="39823" y1="43011" x2="41593" y2="37634"/>
                          <a14:backgroundMark x1="55752" y1="49462" x2="60177" y2="46237"/>
                          <a14:backgroundMark x1="52212" y1="25806" x2="55752" y2="38710"/>
                          <a14:backgroundMark x1="61947" y1="32258" x2="62832" y2="29032"/>
                          <a14:backgroundMark x1="41593" y1="61290" x2="43363" y2="59140"/>
                          <a14:backgroundMark x1="34513" y1="24731" x2="33628" y2="22581"/>
                          <a14:backgroundMark x1="28319" y1="33333" x2="24779" y2="30108"/>
                          <a14:backgroundMark x1="61947" y1="40860" x2="64602" y2="33333"/>
                          <a14:backgroundMark x1="50442" y1="22581" x2="52212" y2="25806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" r="13657"/>
            <a:stretch/>
          </p:blipFill>
          <p:spPr bwMode="auto">
            <a:xfrm>
              <a:off x="1523994" y="1929242"/>
              <a:ext cx="399133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990650" y="3959555"/>
            <a:ext cx="696025" cy="724254"/>
            <a:chOff x="1497519" y="3958029"/>
            <a:chExt cx="432004" cy="449525"/>
          </a:xfrm>
        </p:grpSpPr>
        <p:sp>
          <p:nvSpPr>
            <p:cNvPr id="20" name="19 Rectángulo redondeado"/>
            <p:cNvSpPr>
              <a:spLocks/>
            </p:cNvSpPr>
            <p:nvPr/>
          </p:nvSpPr>
          <p:spPr bwMode="auto">
            <a:xfrm>
              <a:off x="1497523" y="3958029"/>
              <a:ext cx="432000" cy="416522"/>
            </a:xfrm>
            <a:prstGeom prst="roundRect">
              <a:avLst/>
            </a:prstGeom>
            <a:solidFill>
              <a:srgbClr val="CDC3DB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1" name="Picture 6" descr="C:\Documents and Settings\enrique.diez\Escritorio\12-125 - 100 MEDIDAS\iconos\libr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200" r="97543">
                          <a14:foregroundMark x1="11429" y1="59113" x2="11429" y2="59113"/>
                          <a14:foregroundMark x1="26114" y1="46855" x2="75543" y2="27419"/>
                          <a14:foregroundMark x1="32057" y1="57823" x2="65486" y2="36532"/>
                          <a14:foregroundMark x1="28857" y1="36532" x2="65486" y2="22258"/>
                          <a14:foregroundMark x1="19714" y1="34597" x2="22000" y2="62984"/>
                          <a14:foregroundMark x1="38457" y1="66210" x2="38457" y2="66210"/>
                          <a14:foregroundMark x1="49029" y1="59758" x2="37086" y2="53952"/>
                          <a14:foregroundMark x1="64571" y1="44919" x2="72343" y2="37177"/>
                          <a14:foregroundMark x1="68686" y1="52016" x2="82000" y2="50726"/>
                          <a14:foregroundMark x1="40286" y1="62984" x2="49029" y2="61694"/>
                          <a14:foregroundMark x1="29314" y1="72661" x2="33886" y2="62339"/>
                          <a14:foregroundMark x1="19714" y1="68790" x2="12400" y2="46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519" y="3963471"/>
              <a:ext cx="409483" cy="279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C:\Documents and Settings\enrique.diez\Escritorio\12-125 - 100 MEDIDAS\iconos\estetoscopi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93750" l="1750" r="97750">
                          <a14:foregroundMark x1="68250" y1="24500" x2="68250" y2="24500"/>
                          <a14:foregroundMark x1="83000" y1="31000" x2="84500" y2="28250"/>
                          <a14:foregroundMark x1="85500" y1="24500" x2="86250" y2="18000"/>
                          <a14:foregroundMark x1="81250" y1="12000" x2="86250" y2="8500"/>
                          <a14:foregroundMark x1="64000" y1="30250" x2="66750" y2="27500"/>
                          <a14:foregroundMark x1="82000" y1="35750" x2="85000" y2="30000"/>
                          <a14:foregroundMark x1="69000" y1="24250" x2="71750" y2="20250"/>
                          <a14:foregroundMark x1="78250" y1="40250" x2="82500" y2="35000"/>
                          <a14:backgroundMark x1="69767" y1="39759" x2="81395" y2="21687"/>
                          <a14:backgroundMark x1="53488" y1="60241" x2="59302" y2="55422"/>
                          <a14:backgroundMark x1="83721" y1="16867" x2="80233" y2="192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1530096" y="4047554"/>
              <a:ext cx="373377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990650" y="3195333"/>
            <a:ext cx="696016" cy="658354"/>
            <a:chOff x="1443986" y="3219435"/>
            <a:chExt cx="431999" cy="408623"/>
          </a:xfrm>
        </p:grpSpPr>
        <p:sp>
          <p:nvSpPr>
            <p:cNvPr id="25" name="24 Rectángulo redondeado"/>
            <p:cNvSpPr>
              <a:spLocks/>
            </p:cNvSpPr>
            <p:nvPr/>
          </p:nvSpPr>
          <p:spPr bwMode="auto">
            <a:xfrm>
              <a:off x="1443986" y="3219435"/>
              <a:ext cx="431999" cy="408623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6" name="Picture 5" descr="http://www.pastillasypildoras.com/fotos/pastillas-capsul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986" y="3222515"/>
              <a:ext cx="416479" cy="3930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990650" y="4789677"/>
            <a:ext cx="696023" cy="658354"/>
            <a:chOff x="1580840" y="4736912"/>
            <a:chExt cx="432003" cy="408623"/>
          </a:xfrm>
        </p:grpSpPr>
        <p:sp>
          <p:nvSpPr>
            <p:cNvPr id="29" name="28 Rectángulo redondeado"/>
            <p:cNvSpPr>
              <a:spLocks/>
            </p:cNvSpPr>
            <p:nvPr/>
          </p:nvSpPr>
          <p:spPr bwMode="auto">
            <a:xfrm>
              <a:off x="1580840" y="4736912"/>
              <a:ext cx="432002" cy="40862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0" name="Picture 4" descr="C:\Documents and Settings\enrique.diez\Escritorio\12-125 - 100 MEDIDAS\iconos\infraestructura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98333" l="3500" r="96750">
                          <a14:foregroundMark x1="13000" y1="59667" x2="22500" y2="43667"/>
                          <a14:foregroundMark x1="16000" y1="40000" x2="20500" y2="36000"/>
                          <a14:foregroundMark x1="73250" y1="95333" x2="83000" y2="90667"/>
                          <a14:foregroundMark x1="87250" y1="92000" x2="93250" y2="88667"/>
                          <a14:foregroundMark x1="93000" y1="86333" x2="91250" y2="69667"/>
                          <a14:backgroundMark x1="42500" y1="39000" x2="42500" y2="39000"/>
                          <a14:backgroundMark x1="45000" y1="42333" x2="45000" y2="42333"/>
                          <a14:backgroundMark x1="36750" y1="36667" x2="35250" y2="35333"/>
                          <a14:backgroundMark x1="25250" y1="31333" x2="25250" y2="3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841" y="4746743"/>
              <a:ext cx="432002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963195" y="5553900"/>
            <a:ext cx="723475" cy="690568"/>
            <a:chOff x="1562030" y="5478157"/>
            <a:chExt cx="432001" cy="412352"/>
          </a:xfrm>
        </p:grpSpPr>
        <p:sp>
          <p:nvSpPr>
            <p:cNvPr id="33" name="32 Rectángulo redondeado"/>
            <p:cNvSpPr>
              <a:spLocks/>
            </p:cNvSpPr>
            <p:nvPr/>
          </p:nvSpPr>
          <p:spPr bwMode="auto">
            <a:xfrm>
              <a:off x="1576056" y="5481886"/>
              <a:ext cx="417975" cy="408623"/>
            </a:xfrm>
            <a:prstGeom prst="roundRect">
              <a:avLst/>
            </a:prstGeom>
            <a:solidFill>
              <a:srgbClr val="FFCF89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4" name="Picture 2" descr="C:\Documents and Settings\enrique.diez\Escritorio\12-125 - 100 MEDIDAS\iconos\hospital.jp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030" y="5478157"/>
              <a:ext cx="417973" cy="373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Flecha izquierda"/>
            <p:cNvSpPr/>
            <p:nvPr/>
          </p:nvSpPr>
          <p:spPr>
            <a:xfrm rot="5400000">
              <a:off x="1800458" y="5748877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6" name="35 Flecha izquierda"/>
            <p:cNvSpPr/>
            <p:nvPr/>
          </p:nvSpPr>
          <p:spPr>
            <a:xfrm rot="5400000">
              <a:off x="1675052" y="5748877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990650" y="2431111"/>
            <a:ext cx="696018" cy="658354"/>
            <a:chOff x="1448187" y="2626953"/>
            <a:chExt cx="432000" cy="408623"/>
          </a:xfrm>
        </p:grpSpPr>
        <p:sp>
          <p:nvSpPr>
            <p:cNvPr id="39" name="38 Rectángulo redondeado"/>
            <p:cNvSpPr>
              <a:spLocks/>
            </p:cNvSpPr>
            <p:nvPr/>
          </p:nvSpPr>
          <p:spPr bwMode="auto">
            <a:xfrm>
              <a:off x="1448187" y="2626953"/>
              <a:ext cx="432000" cy="408623"/>
            </a:xfrm>
            <a:prstGeom prst="roundRect">
              <a:avLst/>
            </a:prstGeom>
            <a:solidFill>
              <a:srgbClr val="F0D5D4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40" name="Picture 3" descr="C:\Documents and Settings\enrique.diez\Escritorio\12-125 - 100 MEDIDAS\iconos\q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901" r="100000">
                          <a14:foregroundMark x1="74905" y1="31333" x2="74905" y2="48667"/>
                          <a14:foregroundMark x1="20913" y1="68333" x2="2281" y2="36667"/>
                          <a14:foregroundMark x1="70722" y1="94667" x2="62738" y2="87667"/>
                          <a14:backgroundMark x1="83650" y1="82667" x2="92776" y2="7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144" y="2713944"/>
              <a:ext cx="259124" cy="29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1729004" y="1628801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17 Medidas estructurales de ordenación y gobernanza del sistema  </a:t>
            </a: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1729004" y="2413565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42 Medidas de calidad, eficiencia y racionalización de la gestión sanitaria </a:t>
            </a:r>
          </a:p>
        </p:txBody>
      </p: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1729004" y="3198329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11 Medidas sobre medicamentos </a:t>
            </a:r>
          </a:p>
        </p:txBody>
      </p:sp>
      <p:sp>
        <p:nvSpPr>
          <p:cNvPr id="47" name="Rectangle 52"/>
          <p:cNvSpPr>
            <a:spLocks noChangeArrowheads="1"/>
          </p:cNvSpPr>
          <p:nvPr/>
        </p:nvSpPr>
        <p:spPr bwMode="auto">
          <a:xfrm>
            <a:off x="1729004" y="3983093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5 Medidas de concienciación y educación del paciente: derechos y deberes </a:t>
            </a:r>
          </a:p>
        </p:txBody>
      </p:sp>
      <p:sp>
        <p:nvSpPr>
          <p:cNvPr id="48" name="Rectangle 52"/>
          <p:cNvSpPr>
            <a:spLocks noChangeArrowheads="1"/>
          </p:cNvSpPr>
          <p:nvPr/>
        </p:nvSpPr>
        <p:spPr bwMode="auto">
          <a:xfrm>
            <a:off x="1729004" y="4767857"/>
            <a:ext cx="5939340" cy="64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 Medidas en materia de infraestructuras sanitarias</a:t>
            </a:r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1729004" y="5552619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7 Medidas de financiación económica complementaria</a:t>
            </a:r>
          </a:p>
        </p:txBody>
      </p:sp>
      <p:sp>
        <p:nvSpPr>
          <p:cNvPr id="3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7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D4E2B8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790830"/>
            <a:ext cx="1694958" cy="16625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5</a:t>
            </a:r>
          </a:p>
        </p:txBody>
      </p: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2044871" y="1988840"/>
            <a:ext cx="6127529" cy="2064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Mapa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nacional de infraestructuras sanitarias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Congelación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nuevas infraestructuras sanitarias hasta el año 2020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Plan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racionalización, modernización y optimización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infraestructuras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sanitarias</a:t>
            </a:r>
            <a:endParaRPr lang="es-ES_tradnl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9783" y="2492896"/>
            <a:ext cx="1789064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EN MATERIA DE INFRAESTRUCTU RAS SANITARIAS</a:t>
            </a:r>
            <a:endParaRPr lang="es-ES" sz="1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143901" y="1638325"/>
            <a:ext cx="1580829" cy="252000"/>
            <a:chOff x="236921" y="1218018"/>
            <a:chExt cx="1712565" cy="252000"/>
          </a:xfrm>
        </p:grpSpPr>
        <p:sp>
          <p:nvSpPr>
            <p:cNvPr id="30" name="29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32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33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190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219202" y="2420888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219202" y="3717032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990650" y="1628801"/>
            <a:ext cx="696015" cy="696442"/>
            <a:chOff x="1502392" y="1892979"/>
            <a:chExt cx="431998" cy="432263"/>
          </a:xfrm>
        </p:grpSpPr>
        <p:sp>
          <p:nvSpPr>
            <p:cNvPr id="16" name="15 Rectángulo redondeado"/>
            <p:cNvSpPr>
              <a:spLocks/>
            </p:cNvSpPr>
            <p:nvPr/>
          </p:nvSpPr>
          <p:spPr bwMode="auto">
            <a:xfrm>
              <a:off x="1502392" y="1892979"/>
              <a:ext cx="431998" cy="408623"/>
            </a:xfrm>
            <a:prstGeom prst="roundRect">
              <a:avLst/>
            </a:prstGeom>
            <a:solidFill>
              <a:srgbClr val="FFF0AF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17" name="Picture 2" descr="C:\Documents and Settings\enrique.diez\Escritorio\12-125 - 100 MEDIDAS\iconos\libros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3667" r="84667">
                          <a14:foregroundMark x1="31167" y1="42500" x2="20833" y2="32250"/>
                          <a14:foregroundMark x1="33667" y1="48000" x2="22333" y2="40250"/>
                          <a14:foregroundMark x1="33667" y1="45750" x2="27500" y2="38000"/>
                          <a14:foregroundMark x1="41667" y1="48000" x2="44500" y2="37500"/>
                          <a14:foregroundMark x1="53167" y1="21000" x2="60000" y2="30250"/>
                          <a14:foregroundMark x1="44500" y1="63000" x2="48833" y2="63000"/>
                          <a14:foregroundMark x1="37000" y1="63500" x2="38500" y2="59500"/>
                          <a14:foregroundMark x1="39333" y1="65250" x2="38500" y2="58500"/>
                          <a14:foregroundMark x1="29500" y1="33250" x2="31833" y2="28250"/>
                          <a14:foregroundMark x1="32667" y1="22500" x2="34500" y2="17250"/>
                          <a14:foregroundMark x1="35167" y1="15500" x2="36833" y2="11250"/>
                          <a14:foregroundMark x1="36500" y1="36000" x2="36500" y2="22500"/>
                          <a14:foregroundMark x1="36333" y1="21750" x2="36333" y2="15500"/>
                          <a14:foregroundMark x1="22667" y1="29000" x2="28500" y2="25750"/>
                          <a14:foregroundMark x1="27500" y1="23250" x2="32667" y2="16750"/>
                          <a14:foregroundMark x1="34167" y1="15250" x2="36500" y2="12250"/>
                          <a14:foregroundMark x1="37000" y1="45000" x2="36833" y2="34000"/>
                          <a14:foregroundMark x1="73500" y1="59250" x2="69667" y2="52250"/>
                          <a14:foregroundMark x1="73000" y1="56000" x2="69167" y2="47250"/>
                          <a14:foregroundMark x1="54500" y1="48750" x2="59167" y2="43750"/>
                          <a14:foregroundMark x1="59167" y1="41500" x2="61667" y2="35000"/>
                          <a14:foregroundMark x1="61667" y1="43000" x2="61000" y2="31750"/>
                          <a14:foregroundMark x1="19500" y1="31750" x2="23833" y2="28000"/>
                          <a14:foregroundMark x1="43363" y1="11828" x2="43363" y2="11828"/>
                          <a14:foregroundMark x1="46018" y1="31183" x2="51327" y2="11828"/>
                          <a14:backgroundMark x1="27833" y1="30250" x2="28833" y2="25250"/>
                          <a14:backgroundMark x1="30667" y1="24000" x2="30833" y2="22500"/>
                          <a14:backgroundMark x1="34167" y1="36000" x2="34167" y2="26750"/>
                          <a14:backgroundMark x1="51327" y1="37634" x2="51327" y2="37634"/>
                          <a14:backgroundMark x1="46903" y1="50538" x2="46903" y2="50538"/>
                          <a14:backgroundMark x1="44248" y1="21505" x2="44248" y2="21505"/>
                          <a14:backgroundMark x1="43363" y1="29032" x2="43363" y2="29032"/>
                          <a14:backgroundMark x1="38938" y1="23656" x2="38938" y2="13978"/>
                          <a14:backgroundMark x1="40708" y1="36559" x2="38938" y2="30108"/>
                          <a14:backgroundMark x1="39823" y1="43011" x2="41593" y2="37634"/>
                          <a14:backgroundMark x1="55752" y1="49462" x2="60177" y2="46237"/>
                          <a14:backgroundMark x1="52212" y1="25806" x2="55752" y2="38710"/>
                          <a14:backgroundMark x1="61947" y1="32258" x2="62832" y2="29032"/>
                          <a14:backgroundMark x1="41593" y1="61290" x2="43363" y2="59140"/>
                          <a14:backgroundMark x1="34513" y1="24731" x2="33628" y2="22581"/>
                          <a14:backgroundMark x1="28319" y1="33333" x2="24779" y2="30108"/>
                          <a14:backgroundMark x1="61947" y1="40860" x2="64602" y2="33333"/>
                          <a14:backgroundMark x1="50442" y1="22581" x2="52212" y2="25806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" r="13657"/>
            <a:stretch/>
          </p:blipFill>
          <p:spPr bwMode="auto">
            <a:xfrm>
              <a:off x="1523994" y="1929242"/>
              <a:ext cx="399133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990650" y="3959555"/>
            <a:ext cx="696025" cy="724254"/>
            <a:chOff x="1497519" y="3958029"/>
            <a:chExt cx="432004" cy="449525"/>
          </a:xfrm>
        </p:grpSpPr>
        <p:sp>
          <p:nvSpPr>
            <p:cNvPr id="20" name="19 Rectángulo redondeado"/>
            <p:cNvSpPr>
              <a:spLocks/>
            </p:cNvSpPr>
            <p:nvPr/>
          </p:nvSpPr>
          <p:spPr bwMode="auto">
            <a:xfrm>
              <a:off x="1497523" y="3958029"/>
              <a:ext cx="432000" cy="416522"/>
            </a:xfrm>
            <a:prstGeom prst="roundRect">
              <a:avLst/>
            </a:prstGeom>
            <a:solidFill>
              <a:srgbClr val="CDC3DB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1" name="Picture 6" descr="C:\Documents and Settings\enrique.diez\Escritorio\12-125 - 100 MEDIDAS\iconos\libr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200" r="97543">
                          <a14:foregroundMark x1="11429" y1="59113" x2="11429" y2="59113"/>
                          <a14:foregroundMark x1="26114" y1="46855" x2="75543" y2="27419"/>
                          <a14:foregroundMark x1="32057" y1="57823" x2="65486" y2="36532"/>
                          <a14:foregroundMark x1="28857" y1="36532" x2="65486" y2="22258"/>
                          <a14:foregroundMark x1="19714" y1="34597" x2="22000" y2="62984"/>
                          <a14:foregroundMark x1="38457" y1="66210" x2="38457" y2="66210"/>
                          <a14:foregroundMark x1="49029" y1="59758" x2="37086" y2="53952"/>
                          <a14:foregroundMark x1="64571" y1="44919" x2="72343" y2="37177"/>
                          <a14:foregroundMark x1="68686" y1="52016" x2="82000" y2="50726"/>
                          <a14:foregroundMark x1="40286" y1="62984" x2="49029" y2="61694"/>
                          <a14:foregroundMark x1="29314" y1="72661" x2="33886" y2="62339"/>
                          <a14:foregroundMark x1="19714" y1="68790" x2="12400" y2="46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519" y="3963471"/>
              <a:ext cx="409483" cy="279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C:\Documents and Settings\enrique.diez\Escritorio\12-125 - 100 MEDIDAS\iconos\estetoscopi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93750" l="1750" r="97750">
                          <a14:foregroundMark x1="68250" y1="24500" x2="68250" y2="24500"/>
                          <a14:foregroundMark x1="83000" y1="31000" x2="84500" y2="28250"/>
                          <a14:foregroundMark x1="85500" y1="24500" x2="86250" y2="18000"/>
                          <a14:foregroundMark x1="81250" y1="12000" x2="86250" y2="8500"/>
                          <a14:foregroundMark x1="64000" y1="30250" x2="66750" y2="27500"/>
                          <a14:foregroundMark x1="82000" y1="35750" x2="85000" y2="30000"/>
                          <a14:foregroundMark x1="69000" y1="24250" x2="71750" y2="20250"/>
                          <a14:foregroundMark x1="78250" y1="40250" x2="82500" y2="35000"/>
                          <a14:backgroundMark x1="69767" y1="39759" x2="81395" y2="21687"/>
                          <a14:backgroundMark x1="53488" y1="60241" x2="59302" y2="55422"/>
                          <a14:backgroundMark x1="83721" y1="16867" x2="80233" y2="192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1530096" y="4047554"/>
              <a:ext cx="373377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990650" y="3195333"/>
            <a:ext cx="696016" cy="658354"/>
            <a:chOff x="1443986" y="3219435"/>
            <a:chExt cx="431999" cy="408623"/>
          </a:xfrm>
        </p:grpSpPr>
        <p:sp>
          <p:nvSpPr>
            <p:cNvPr id="25" name="24 Rectángulo redondeado"/>
            <p:cNvSpPr>
              <a:spLocks/>
            </p:cNvSpPr>
            <p:nvPr/>
          </p:nvSpPr>
          <p:spPr bwMode="auto">
            <a:xfrm>
              <a:off x="1443986" y="3219435"/>
              <a:ext cx="431999" cy="408623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6" name="Picture 5" descr="http://www.pastillasypildoras.com/fotos/pastillas-capsul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986" y="3222515"/>
              <a:ext cx="416479" cy="3930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990650" y="4789677"/>
            <a:ext cx="696023" cy="658354"/>
            <a:chOff x="1580840" y="4736912"/>
            <a:chExt cx="432003" cy="408623"/>
          </a:xfrm>
        </p:grpSpPr>
        <p:sp>
          <p:nvSpPr>
            <p:cNvPr id="29" name="28 Rectángulo redondeado"/>
            <p:cNvSpPr>
              <a:spLocks/>
            </p:cNvSpPr>
            <p:nvPr/>
          </p:nvSpPr>
          <p:spPr bwMode="auto">
            <a:xfrm>
              <a:off x="1580840" y="4736912"/>
              <a:ext cx="432002" cy="40862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0" name="Picture 4" descr="C:\Documents and Settings\enrique.diez\Escritorio\12-125 - 100 MEDIDAS\iconos\infraestructura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98333" l="3500" r="96750">
                          <a14:foregroundMark x1="13000" y1="59667" x2="22500" y2="43667"/>
                          <a14:foregroundMark x1="16000" y1="40000" x2="20500" y2="36000"/>
                          <a14:foregroundMark x1="73250" y1="95333" x2="83000" y2="90667"/>
                          <a14:foregroundMark x1="87250" y1="92000" x2="93250" y2="88667"/>
                          <a14:foregroundMark x1="93000" y1="86333" x2="91250" y2="69667"/>
                          <a14:backgroundMark x1="42500" y1="39000" x2="42500" y2="39000"/>
                          <a14:backgroundMark x1="45000" y1="42333" x2="45000" y2="42333"/>
                          <a14:backgroundMark x1="36750" y1="36667" x2="35250" y2="35333"/>
                          <a14:backgroundMark x1="25250" y1="31333" x2="25250" y2="3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841" y="4746743"/>
              <a:ext cx="432002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959132" y="5553900"/>
            <a:ext cx="727538" cy="694446"/>
            <a:chOff x="1562030" y="5478157"/>
            <a:chExt cx="432001" cy="412352"/>
          </a:xfrm>
        </p:grpSpPr>
        <p:sp>
          <p:nvSpPr>
            <p:cNvPr id="33" name="32 Rectángulo redondeado"/>
            <p:cNvSpPr>
              <a:spLocks/>
            </p:cNvSpPr>
            <p:nvPr/>
          </p:nvSpPr>
          <p:spPr bwMode="auto">
            <a:xfrm>
              <a:off x="1576056" y="5481886"/>
              <a:ext cx="417975" cy="408623"/>
            </a:xfrm>
            <a:prstGeom prst="roundRect">
              <a:avLst/>
            </a:prstGeom>
            <a:solidFill>
              <a:srgbClr val="FFCF89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4" name="Picture 2" descr="C:\Documents and Settings\enrique.diez\Escritorio\12-125 - 100 MEDIDAS\iconos\hospital.jp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030" y="5478157"/>
              <a:ext cx="417973" cy="373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Flecha izquierda"/>
            <p:cNvSpPr/>
            <p:nvPr/>
          </p:nvSpPr>
          <p:spPr>
            <a:xfrm rot="5400000">
              <a:off x="1800458" y="5748877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6" name="35 Flecha izquierda"/>
            <p:cNvSpPr/>
            <p:nvPr/>
          </p:nvSpPr>
          <p:spPr>
            <a:xfrm rot="5400000">
              <a:off x="1675052" y="5748877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990650" y="2431111"/>
            <a:ext cx="696018" cy="658354"/>
            <a:chOff x="1448187" y="2626953"/>
            <a:chExt cx="432000" cy="408623"/>
          </a:xfrm>
        </p:grpSpPr>
        <p:sp>
          <p:nvSpPr>
            <p:cNvPr id="39" name="38 Rectángulo redondeado"/>
            <p:cNvSpPr>
              <a:spLocks/>
            </p:cNvSpPr>
            <p:nvPr/>
          </p:nvSpPr>
          <p:spPr bwMode="auto">
            <a:xfrm>
              <a:off x="1448187" y="2626953"/>
              <a:ext cx="432000" cy="408623"/>
            </a:xfrm>
            <a:prstGeom prst="roundRect">
              <a:avLst/>
            </a:prstGeom>
            <a:solidFill>
              <a:srgbClr val="F0D5D4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40" name="Picture 3" descr="C:\Documents and Settings\enrique.diez\Escritorio\12-125 - 100 MEDIDAS\iconos\q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901" r="100000">
                          <a14:foregroundMark x1="74905" y1="31333" x2="74905" y2="48667"/>
                          <a14:foregroundMark x1="20913" y1="68333" x2="2281" y2="36667"/>
                          <a14:foregroundMark x1="70722" y1="94667" x2="62738" y2="87667"/>
                          <a14:backgroundMark x1="83650" y1="82667" x2="92776" y2="7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144" y="2713944"/>
              <a:ext cx="259124" cy="29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1729004" y="1628801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17 Medidas estructurales de ordenación y gobernanza del sistema  </a:t>
            </a: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1729004" y="2413565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42 Medidas de calidad, eficiencia y racionalización de la gestión sanitaria </a:t>
            </a:r>
          </a:p>
        </p:txBody>
      </p: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1729004" y="3198329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11 Medidas sobre medicamentos</a:t>
            </a:r>
          </a:p>
        </p:txBody>
      </p:sp>
      <p:sp>
        <p:nvSpPr>
          <p:cNvPr id="47" name="Rectangle 52"/>
          <p:cNvSpPr>
            <a:spLocks noChangeArrowheads="1"/>
          </p:cNvSpPr>
          <p:nvPr/>
        </p:nvSpPr>
        <p:spPr bwMode="auto">
          <a:xfrm>
            <a:off x="1729004" y="3983093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5 Medidas de concienciación y educación del paciente: derechos y deberes </a:t>
            </a:r>
          </a:p>
        </p:txBody>
      </p:sp>
      <p:sp>
        <p:nvSpPr>
          <p:cNvPr id="48" name="Rectangle 52"/>
          <p:cNvSpPr>
            <a:spLocks noChangeArrowheads="1"/>
          </p:cNvSpPr>
          <p:nvPr/>
        </p:nvSpPr>
        <p:spPr bwMode="auto">
          <a:xfrm>
            <a:off x="1729004" y="4767857"/>
            <a:ext cx="593934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3 Medidas en materia de infraestructuras sanitarias</a:t>
            </a:r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1729004" y="5552619"/>
            <a:ext cx="5939340" cy="64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7 Medidas de financiación económica complementaria </a:t>
            </a:r>
          </a:p>
        </p:txBody>
      </p:sp>
      <p:sp>
        <p:nvSpPr>
          <p:cNvPr id="3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1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013" y="1484784"/>
            <a:ext cx="1765834" cy="4968551"/>
          </a:xfrm>
          <a:prstGeom prst="rect">
            <a:avLst/>
          </a:prstGeom>
          <a:solidFill>
            <a:srgbClr val="FFDFAF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98451" y="4790830"/>
            <a:ext cx="1694958" cy="16625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s-ES" sz="10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Arial" pitchFamily="34" charset="0"/>
              </a:rPr>
              <a:t>6</a:t>
            </a:r>
          </a:p>
        </p:txBody>
      </p: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1972863" y="1772816"/>
            <a:ext cx="6343553" cy="44654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342900" indent="-342900" defTabSz="6667500" eaLnBrk="0" hangingPunct="0"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Ticket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moderador en urgencias (salvo derivación de Primaria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o generando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ingreso hospitalario)</a:t>
            </a:r>
          </a:p>
          <a:p>
            <a:pPr marL="342900" indent="-342900" defTabSz="6667500" eaLnBrk="0" hangingPunct="0"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Gratuidad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un menú básico durante la estancia hospitalaria.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Resto bajo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pago</a:t>
            </a:r>
          </a:p>
          <a:p>
            <a:pPr marL="342900" indent="-342900" defTabSz="6667500" eaLnBrk="0" hangingPunct="0"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Cobro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las prestaciones sanitarias a extranjeros y a terceros</a:t>
            </a:r>
          </a:p>
          <a:p>
            <a:pPr marL="342900" indent="-342900" defTabSz="6667500" eaLnBrk="0" hangingPunct="0"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Facturación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inter-centros del sistema asistencial</a:t>
            </a:r>
          </a:p>
          <a:p>
            <a:pPr marL="342900" indent="-342900" defTabSz="6667500" eaLnBrk="0" hangingPunct="0"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Optimización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la utilización de espacios, servicios y estudio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 usos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alternativos o arrendamientos que permitan ingresos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añadidos de </a:t>
            </a:r>
            <a:r>
              <a:rPr lang="es-ES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carácter </a:t>
            </a: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finalista</a:t>
            </a:r>
          </a:p>
          <a:p>
            <a:pPr marL="342900" indent="-342900" defTabSz="6667500" eaLnBrk="0" hangingPunct="0"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Pago por parte del paciente de las prótesis ambulatorias y los productos dietéticos</a:t>
            </a:r>
          </a:p>
          <a:p>
            <a:pPr marL="342900" indent="-342900" defTabSz="6667500" eaLnBrk="0" hangingPunct="0"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Pago por parte del paciente del transporte no urgente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98451" y="2537609"/>
            <a:ext cx="169495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MEDIDAS DE INGRESOS ECONÓMICOS COMPLEMENTA RIOS</a:t>
            </a:r>
            <a:endParaRPr lang="es-ES" sz="1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55516" y="1638325"/>
            <a:ext cx="1580829" cy="252000"/>
            <a:chOff x="236921" y="1218018"/>
            <a:chExt cx="1712565" cy="252000"/>
          </a:xfrm>
        </p:grpSpPr>
        <p:sp>
          <p:nvSpPr>
            <p:cNvPr id="22" name="21 Rectángulo redondeado"/>
            <p:cNvSpPr/>
            <p:nvPr/>
          </p:nvSpPr>
          <p:spPr>
            <a:xfrm>
              <a:off x="236921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29034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821147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1113260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1405373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1697486" y="1218018"/>
              <a:ext cx="252000" cy="25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1979712" y="1484784"/>
            <a:ext cx="6480720" cy="496855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Conector recto 31"/>
          <p:cNvCxnSpPr/>
          <p:nvPr/>
        </p:nvCxnSpPr>
        <p:spPr>
          <a:xfrm>
            <a:off x="219202" y="2420888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219202" y="4005064"/>
            <a:ext cx="144016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1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RESUMEN DE RESULTADOS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2959342" y="2618830"/>
            <a:ext cx="5939341" cy="5041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3.1. </a:t>
            </a: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2959343" y="3428920"/>
            <a:ext cx="5939340" cy="504136"/>
          </a:xfrm>
          <a:prstGeom prst="rect">
            <a:avLst/>
          </a:prstGeom>
          <a:solidFill>
            <a:schemeClr val="tx2"/>
          </a:solidFill>
          <a:ln w="28575"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3.2. P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rincipales resultados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950239" y="4040988"/>
            <a:ext cx="594844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6813" indent="-271463">
              <a:buFont typeface="Arial"/>
              <a:buChar char="•"/>
            </a:pPr>
            <a:r>
              <a:rPr lang="es-ES" sz="2000" b="1" dirty="0" smtClean="0">
                <a:solidFill>
                  <a:srgbClr val="1F497D"/>
                </a:solidFill>
              </a:rPr>
              <a:t>Resultados por bloques</a:t>
            </a:r>
            <a:endParaRPr lang="es-ES" sz="2000" b="1" dirty="0">
              <a:solidFill>
                <a:srgbClr val="1F497D"/>
              </a:solidFill>
            </a:endParaRPr>
          </a:p>
          <a:p>
            <a:pPr marL="1166813" indent="-271463">
              <a:buFont typeface="Arial"/>
              <a:buChar char="•"/>
            </a:pPr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Las medidas mejor y peor valoradas</a:t>
            </a:r>
            <a:endParaRPr lang="es-ES" b="1" dirty="0">
              <a:solidFill>
                <a:schemeClr val="bg1">
                  <a:lumMod val="75000"/>
                </a:schemeClr>
              </a:solidFill>
            </a:endParaRPr>
          </a:p>
          <a:p>
            <a:pPr marL="1166813" indent="-271463">
              <a:buFont typeface="Arial"/>
              <a:buChar char="•"/>
            </a:pPr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Las mejores medidas para cada público</a:t>
            </a:r>
          </a:p>
          <a:p>
            <a:pPr marL="1166813" indent="-271463">
              <a:buFont typeface="Arial"/>
              <a:buChar char="•"/>
            </a:pPr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Valoración de los expertos</a:t>
            </a:r>
          </a:p>
        </p:txBody>
      </p:sp>
    </p:spTree>
    <p:extLst>
      <p:ext uri="{BB962C8B-B14F-4D97-AF65-F5344CB8AC3E}">
        <p14:creationId xmlns:p14="http://schemas.microsoft.com/office/powerpoint/2010/main" val="9073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Índices globales de sostenibilidad por bloques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3586"/>
              </p:ext>
            </p:extLst>
          </p:nvPr>
        </p:nvGraphicFramePr>
        <p:xfrm>
          <a:off x="899592" y="1497573"/>
          <a:ext cx="7344816" cy="4739736"/>
        </p:xfrm>
        <a:graphic>
          <a:graphicData uri="http://schemas.openxmlformats.org/drawingml/2006/table">
            <a:tbl>
              <a:tblPr/>
              <a:tblGrid>
                <a:gridCol w="1003030"/>
                <a:gridCol w="5366128"/>
                <a:gridCol w="975658"/>
              </a:tblGrid>
              <a:tr h="441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4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 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4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Bloques de Medidas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6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 estructurales de ordenación y gobernanza del sistema 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7,85</a:t>
                      </a:r>
                    </a:p>
                  </a:txBody>
                  <a:tcPr marL="8792" marR="8792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6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 de concienciación y educación del paciente </a:t>
                      </a: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7,46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445" marR="4445" marT="481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6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Medidas de calidad, eficiencia y racionalización de la gestión sanitaria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7,05</a:t>
                      </a:r>
                    </a:p>
                  </a:txBody>
                  <a:tcPr marL="8792" marR="8792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6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Medidas</a:t>
                      </a:r>
                      <a:r>
                        <a:rPr lang="es-E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sobre Medicamentos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6,76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6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Medidas de financiación económica complementaria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6,47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6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Medidas en materia de infraestructuras sanitarias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6,38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grpSp>
        <p:nvGrpSpPr>
          <p:cNvPr id="15" name="14 Grupo"/>
          <p:cNvGrpSpPr/>
          <p:nvPr/>
        </p:nvGrpSpPr>
        <p:grpSpPr>
          <a:xfrm>
            <a:off x="1116747" y="1966450"/>
            <a:ext cx="530742" cy="539237"/>
            <a:chOff x="8809" y="1531867"/>
            <a:chExt cx="530743" cy="539237"/>
          </a:xfrm>
        </p:grpSpPr>
        <p:sp>
          <p:nvSpPr>
            <p:cNvPr id="16" name="15 Rectángulo redondeado"/>
            <p:cNvSpPr>
              <a:spLocks/>
            </p:cNvSpPr>
            <p:nvPr/>
          </p:nvSpPr>
          <p:spPr bwMode="auto">
            <a:xfrm>
              <a:off x="107553" y="1638841"/>
              <a:ext cx="431999" cy="408623"/>
            </a:xfrm>
            <a:prstGeom prst="roundRect">
              <a:avLst/>
            </a:prstGeom>
            <a:solidFill>
              <a:srgbClr val="FFF0AF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17" name="Picture 2" descr="C:\Documents and Settings\enrique.diez\Escritorio\12-125 - 100 MEDIDAS\iconos\libros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3667" r="84667">
                          <a14:foregroundMark x1="31167" y1="42500" x2="20833" y2="32250"/>
                          <a14:foregroundMark x1="33667" y1="48000" x2="22333" y2="40250"/>
                          <a14:foregroundMark x1="33667" y1="45750" x2="27500" y2="38000"/>
                          <a14:foregroundMark x1="41667" y1="48000" x2="44500" y2="37500"/>
                          <a14:foregroundMark x1="53167" y1="21000" x2="60000" y2="30250"/>
                          <a14:foregroundMark x1="44500" y1="63000" x2="48833" y2="63000"/>
                          <a14:foregroundMark x1="37000" y1="63500" x2="38500" y2="59500"/>
                          <a14:foregroundMark x1="39333" y1="65250" x2="38500" y2="58500"/>
                          <a14:foregroundMark x1="29500" y1="33250" x2="31833" y2="28250"/>
                          <a14:foregroundMark x1="32667" y1="22500" x2="34500" y2="17250"/>
                          <a14:foregroundMark x1="35167" y1="15500" x2="36833" y2="11250"/>
                          <a14:foregroundMark x1="36500" y1="36000" x2="36500" y2="22500"/>
                          <a14:foregroundMark x1="36333" y1="21750" x2="36333" y2="15500"/>
                          <a14:foregroundMark x1="22667" y1="29000" x2="28500" y2="25750"/>
                          <a14:foregroundMark x1="27500" y1="23250" x2="32667" y2="16750"/>
                          <a14:foregroundMark x1="34167" y1="15250" x2="36500" y2="12250"/>
                          <a14:foregroundMark x1="37000" y1="45000" x2="36833" y2="34000"/>
                          <a14:foregroundMark x1="73500" y1="59250" x2="69667" y2="52250"/>
                          <a14:foregroundMark x1="73000" y1="56000" x2="69167" y2="47250"/>
                          <a14:foregroundMark x1="54500" y1="48750" x2="59167" y2="43750"/>
                          <a14:foregroundMark x1="59167" y1="41500" x2="61667" y2="35000"/>
                          <a14:foregroundMark x1="61667" y1="43000" x2="61000" y2="31750"/>
                          <a14:foregroundMark x1="19500" y1="31750" x2="23833" y2="28000"/>
                          <a14:foregroundMark x1="43363" y1="11828" x2="43363" y2="11828"/>
                          <a14:foregroundMark x1="46018" y1="31183" x2="51327" y2="11828"/>
                          <a14:backgroundMark x1="27833" y1="30250" x2="28833" y2="25250"/>
                          <a14:backgroundMark x1="30667" y1="24000" x2="30833" y2="22500"/>
                          <a14:backgroundMark x1="34167" y1="36000" x2="34167" y2="26750"/>
                          <a14:backgroundMark x1="51327" y1="37634" x2="51327" y2="37634"/>
                          <a14:backgroundMark x1="46903" y1="50538" x2="46903" y2="50538"/>
                          <a14:backgroundMark x1="44248" y1="21505" x2="44248" y2="21505"/>
                          <a14:backgroundMark x1="43363" y1="29032" x2="43363" y2="29032"/>
                          <a14:backgroundMark x1="38938" y1="23656" x2="38938" y2="13978"/>
                          <a14:backgroundMark x1="40708" y1="36559" x2="38938" y2="30108"/>
                          <a14:backgroundMark x1="39823" y1="43011" x2="41593" y2="37634"/>
                          <a14:backgroundMark x1="55752" y1="49462" x2="60177" y2="46237"/>
                          <a14:backgroundMark x1="52212" y1="25806" x2="55752" y2="38710"/>
                          <a14:backgroundMark x1="61947" y1="32258" x2="62832" y2="29032"/>
                          <a14:backgroundMark x1="41593" y1="61290" x2="43363" y2="59140"/>
                          <a14:backgroundMark x1="34513" y1="24731" x2="33628" y2="22581"/>
                          <a14:backgroundMark x1="28319" y1="33333" x2="24779" y2="30108"/>
                          <a14:backgroundMark x1="61947" y1="40860" x2="64602" y2="33333"/>
                          <a14:backgroundMark x1="50442" y1="22581" x2="52212" y2="25806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" r="13657"/>
            <a:stretch/>
          </p:blipFill>
          <p:spPr bwMode="auto">
            <a:xfrm>
              <a:off x="129155" y="1675104"/>
              <a:ext cx="399134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9"/>
            <p:cNvSpPr>
              <a:spLocks noChangeAspect="1" noChangeArrowheads="1"/>
            </p:cNvSpPr>
            <p:nvPr/>
          </p:nvSpPr>
          <p:spPr bwMode="auto">
            <a:xfrm>
              <a:off x="8809" y="1531867"/>
              <a:ext cx="253015" cy="229850"/>
            </a:xfrm>
            <a:prstGeom prst="roundRect">
              <a:avLst/>
            </a:prstGeom>
            <a:solidFill>
              <a:srgbClr val="FFF0AF"/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s-ES" sz="750" b="1" kern="0" dirty="0" smtClean="0">
                  <a:solidFill>
                    <a:prstClr val="black"/>
                  </a:solidFill>
                  <a:cs typeface="Calibri" pitchFamily="34" charset="0"/>
                </a:rPr>
                <a:t>1</a:t>
              </a:r>
              <a:endParaRPr lang="es-ES" sz="750" b="1" kern="0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1121289" y="2678878"/>
            <a:ext cx="521634" cy="546506"/>
            <a:chOff x="4537946" y="6194862"/>
            <a:chExt cx="521635" cy="546506"/>
          </a:xfrm>
        </p:grpSpPr>
        <p:sp>
          <p:nvSpPr>
            <p:cNvPr id="20" name="19 Rectángulo redondeado"/>
            <p:cNvSpPr>
              <a:spLocks/>
            </p:cNvSpPr>
            <p:nvPr/>
          </p:nvSpPr>
          <p:spPr bwMode="auto">
            <a:xfrm>
              <a:off x="4627580" y="6291843"/>
              <a:ext cx="432001" cy="416522"/>
            </a:xfrm>
            <a:prstGeom prst="roundRect">
              <a:avLst/>
            </a:prstGeom>
            <a:solidFill>
              <a:srgbClr val="CDC3DB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1" name="Picture 6" descr="C:\Documents and Settings\enrique.diez\Escritorio\12-125 - 100 MEDIDAS\iconos\libr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200" r="97543">
                          <a14:foregroundMark x1="11429" y1="59113" x2="11429" y2="59113"/>
                          <a14:foregroundMark x1="26114" y1="46855" x2="75543" y2="27419"/>
                          <a14:foregroundMark x1="32057" y1="57823" x2="65486" y2="36532"/>
                          <a14:foregroundMark x1="28857" y1="36532" x2="65486" y2="22258"/>
                          <a14:foregroundMark x1="19714" y1="34597" x2="22000" y2="62984"/>
                          <a14:foregroundMark x1="38457" y1="66210" x2="38457" y2="66210"/>
                          <a14:foregroundMark x1="49029" y1="59758" x2="37086" y2="53952"/>
                          <a14:foregroundMark x1="64571" y1="44919" x2="72343" y2="37177"/>
                          <a14:foregroundMark x1="68686" y1="52016" x2="82000" y2="50726"/>
                          <a14:foregroundMark x1="40286" y1="62984" x2="49029" y2="61694"/>
                          <a14:foregroundMark x1="29314" y1="72661" x2="33886" y2="62339"/>
                          <a14:foregroundMark x1="19714" y1="68790" x2="12400" y2="46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576" y="6297285"/>
              <a:ext cx="409484" cy="279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C:\Documents and Settings\enrique.diez\Escritorio\12-125 - 100 MEDIDAS\iconos\estetoscopi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93750" l="1750" r="97750">
                          <a14:foregroundMark x1="68250" y1="24500" x2="68250" y2="24500"/>
                          <a14:foregroundMark x1="83000" y1="31000" x2="84500" y2="28250"/>
                          <a14:foregroundMark x1="85500" y1="24500" x2="86250" y2="18000"/>
                          <a14:foregroundMark x1="81250" y1="12000" x2="86250" y2="8500"/>
                          <a14:foregroundMark x1="64000" y1="30250" x2="66750" y2="27500"/>
                          <a14:foregroundMark x1="82000" y1="35750" x2="85000" y2="30000"/>
                          <a14:foregroundMark x1="69000" y1="24250" x2="71750" y2="20250"/>
                          <a14:foregroundMark x1="78250" y1="40250" x2="82500" y2="35000"/>
                          <a14:backgroundMark x1="69767" y1="39759" x2="81395" y2="21687"/>
                          <a14:backgroundMark x1="53488" y1="60241" x2="59302" y2="55422"/>
                          <a14:backgroundMark x1="83721" y1="16867" x2="80233" y2="192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4660153" y="6381368"/>
              <a:ext cx="373378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19"/>
            <p:cNvSpPr>
              <a:spLocks noChangeAspect="1" noChangeArrowheads="1"/>
            </p:cNvSpPr>
            <p:nvPr/>
          </p:nvSpPr>
          <p:spPr bwMode="auto">
            <a:xfrm>
              <a:off x="4537946" y="6194862"/>
              <a:ext cx="253015" cy="229850"/>
            </a:xfrm>
            <a:prstGeom prst="roundRect">
              <a:avLst/>
            </a:prstGeom>
            <a:solidFill>
              <a:srgbClr val="CDC3DB"/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s-ES" sz="750" b="1" kern="0" dirty="0" smtClean="0">
                  <a:solidFill>
                    <a:prstClr val="black"/>
                  </a:solidFill>
                  <a:cs typeface="Calibri" pitchFamily="34" charset="0"/>
                </a:rPr>
                <a:t>4</a:t>
              </a:r>
              <a:endParaRPr lang="es-ES" sz="750" b="1" kern="0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1132545" y="4127208"/>
            <a:ext cx="499122" cy="517293"/>
            <a:chOff x="4027099" y="6212387"/>
            <a:chExt cx="499123" cy="517293"/>
          </a:xfrm>
        </p:grpSpPr>
        <p:sp>
          <p:nvSpPr>
            <p:cNvPr id="25" name="24 Rectángulo redondeado"/>
            <p:cNvSpPr>
              <a:spLocks/>
            </p:cNvSpPr>
            <p:nvPr/>
          </p:nvSpPr>
          <p:spPr bwMode="auto">
            <a:xfrm>
              <a:off x="4094222" y="6321057"/>
              <a:ext cx="432000" cy="408623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6" name="Picture 5" descr="http://www.pastillasypildoras.com/fotos/pastillas-capsul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222" y="6324137"/>
              <a:ext cx="416480" cy="3930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19"/>
            <p:cNvSpPr>
              <a:spLocks noChangeAspect="1" noChangeArrowheads="1"/>
            </p:cNvSpPr>
            <p:nvPr/>
          </p:nvSpPr>
          <p:spPr bwMode="auto">
            <a:xfrm>
              <a:off x="4027099" y="6212387"/>
              <a:ext cx="253016" cy="229850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s-ES" sz="750" b="1" kern="0" dirty="0">
                  <a:solidFill>
                    <a:prstClr val="black"/>
                  </a:solidFill>
                  <a:cs typeface="Calibri" pitchFamily="34" charset="0"/>
                </a:rPr>
                <a:t>3</a:t>
              </a: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1115616" y="5558047"/>
            <a:ext cx="533004" cy="517293"/>
            <a:chOff x="6549" y="1531867"/>
            <a:chExt cx="533003" cy="517293"/>
          </a:xfrm>
        </p:grpSpPr>
        <p:sp>
          <p:nvSpPr>
            <p:cNvPr id="29" name="28 Rectángulo redondeado"/>
            <p:cNvSpPr>
              <a:spLocks/>
            </p:cNvSpPr>
            <p:nvPr/>
          </p:nvSpPr>
          <p:spPr bwMode="auto">
            <a:xfrm>
              <a:off x="107550" y="1640537"/>
              <a:ext cx="432001" cy="40862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0" name="Picture 4" descr="C:\Documents and Settings\enrique.diez\Escritorio\12-125 - 100 MEDIDAS\iconos\infraestructura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98333" l="3500" r="96750">
                          <a14:foregroundMark x1="13000" y1="59667" x2="22500" y2="43667"/>
                          <a14:foregroundMark x1="16000" y1="40000" x2="20500" y2="36000"/>
                          <a14:foregroundMark x1="73250" y1="95333" x2="83000" y2="90667"/>
                          <a14:foregroundMark x1="87250" y1="92000" x2="93250" y2="88667"/>
                          <a14:foregroundMark x1="93000" y1="86333" x2="91250" y2="69667"/>
                          <a14:backgroundMark x1="42500" y1="39000" x2="42500" y2="39000"/>
                          <a14:backgroundMark x1="45000" y1="42333" x2="45000" y2="42333"/>
                          <a14:backgroundMark x1="36750" y1="36667" x2="35250" y2="35333"/>
                          <a14:backgroundMark x1="25250" y1="31333" x2="25250" y2="3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51" y="1650368"/>
              <a:ext cx="432001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9"/>
            <p:cNvSpPr>
              <a:spLocks noChangeAspect="1" noChangeArrowheads="1"/>
            </p:cNvSpPr>
            <p:nvPr/>
          </p:nvSpPr>
          <p:spPr bwMode="auto">
            <a:xfrm>
              <a:off x="6549" y="1531867"/>
              <a:ext cx="253015" cy="22985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s-ES" sz="750" b="1" kern="0" dirty="0" smtClean="0">
                  <a:solidFill>
                    <a:prstClr val="black"/>
                  </a:solidFill>
                  <a:cs typeface="Calibri" pitchFamily="34" charset="0"/>
                </a:rPr>
                <a:t>5</a:t>
              </a:r>
              <a:endParaRPr lang="es-ES" sz="750" b="1" kern="0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1125022" y="4837967"/>
            <a:ext cx="514192" cy="517293"/>
            <a:chOff x="5616034" y="6194862"/>
            <a:chExt cx="514191" cy="517293"/>
          </a:xfrm>
        </p:grpSpPr>
        <p:sp>
          <p:nvSpPr>
            <p:cNvPr id="33" name="32 Rectángulo redondeado"/>
            <p:cNvSpPr>
              <a:spLocks/>
            </p:cNvSpPr>
            <p:nvPr/>
          </p:nvSpPr>
          <p:spPr bwMode="auto">
            <a:xfrm>
              <a:off x="5712251" y="6303532"/>
              <a:ext cx="417974" cy="408623"/>
            </a:xfrm>
            <a:prstGeom prst="roundRect">
              <a:avLst/>
            </a:prstGeom>
            <a:solidFill>
              <a:srgbClr val="FFCF89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34" name="Picture 2" descr="C:\Documents and Settings\enrique.diez\Escritorio\12-125 - 100 MEDIDAS\iconos\hospital.jp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225" y="6299803"/>
              <a:ext cx="417972" cy="373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Flecha izquierda"/>
            <p:cNvSpPr/>
            <p:nvPr/>
          </p:nvSpPr>
          <p:spPr>
            <a:xfrm rot="5400000">
              <a:off x="5936652" y="6570523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6" name="35 Flecha izquierda"/>
            <p:cNvSpPr/>
            <p:nvPr/>
          </p:nvSpPr>
          <p:spPr>
            <a:xfrm rot="5400000">
              <a:off x="5811246" y="6570523"/>
              <a:ext cx="130608" cy="83594"/>
            </a:xfrm>
            <a:prstGeom prst="leftArrow">
              <a:avLst/>
            </a:prstGeom>
            <a:solidFill>
              <a:srgbClr val="C0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19"/>
            <p:cNvSpPr>
              <a:spLocks noChangeAspect="1" noChangeArrowheads="1"/>
            </p:cNvSpPr>
            <p:nvPr/>
          </p:nvSpPr>
          <p:spPr bwMode="auto">
            <a:xfrm>
              <a:off x="5616034" y="6194862"/>
              <a:ext cx="253014" cy="229850"/>
            </a:xfrm>
            <a:prstGeom prst="roundRect">
              <a:avLst/>
            </a:prstGeom>
            <a:solidFill>
              <a:srgbClr val="FFCF89"/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s-ES" sz="750" b="1" kern="0" dirty="0" smtClean="0">
                  <a:solidFill>
                    <a:prstClr val="black"/>
                  </a:solidFill>
                  <a:cs typeface="Calibri" pitchFamily="34" charset="0"/>
                </a:rPr>
                <a:t>6</a:t>
              </a:r>
              <a:endParaRPr lang="es-ES" sz="750" b="1" kern="0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1138830" y="3398576"/>
            <a:ext cx="486569" cy="517293"/>
            <a:chOff x="52983" y="2972027"/>
            <a:chExt cx="486569" cy="517293"/>
          </a:xfrm>
        </p:grpSpPr>
        <p:sp>
          <p:nvSpPr>
            <p:cNvPr id="39" name="38 Rectángulo redondeado"/>
            <p:cNvSpPr>
              <a:spLocks/>
            </p:cNvSpPr>
            <p:nvPr/>
          </p:nvSpPr>
          <p:spPr bwMode="auto">
            <a:xfrm>
              <a:off x="107552" y="3080697"/>
              <a:ext cx="432000" cy="408623"/>
            </a:xfrm>
            <a:prstGeom prst="roundRect">
              <a:avLst/>
            </a:prstGeom>
            <a:solidFill>
              <a:srgbClr val="F0D5D4"/>
            </a:solidFill>
            <a:ln w="9525" cap="flat" cmpd="sng" algn="ctr">
              <a:noFill/>
              <a:prstDash val="solid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s-ES" kern="0" dirty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40" name="Picture 3" descr="C:\Documents and Settings\enrique.diez\Escritorio\12-125 - 100 MEDIDAS\iconos\q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901" r="100000">
                          <a14:foregroundMark x1="74905" y1="31333" x2="74905" y2="48667"/>
                          <a14:foregroundMark x1="20913" y1="68333" x2="2281" y2="36667"/>
                          <a14:foregroundMark x1="70722" y1="94667" x2="62738" y2="87667"/>
                          <a14:backgroundMark x1="83650" y1="82667" x2="92776" y2="7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09" y="3167688"/>
              <a:ext cx="259124" cy="29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19"/>
            <p:cNvSpPr>
              <a:spLocks noChangeAspect="1" noChangeArrowheads="1"/>
            </p:cNvSpPr>
            <p:nvPr/>
          </p:nvSpPr>
          <p:spPr bwMode="auto">
            <a:xfrm>
              <a:off x="52983" y="2972027"/>
              <a:ext cx="253015" cy="229850"/>
            </a:xfrm>
            <a:prstGeom prst="roundRect">
              <a:avLst/>
            </a:prstGeom>
            <a:solidFill>
              <a:srgbClr val="F0D5D4"/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s-ES" sz="750" b="1" kern="0" dirty="0" smtClean="0">
                  <a:solidFill>
                    <a:prstClr val="black"/>
                  </a:solidFill>
                  <a:cs typeface="Calibri" pitchFamily="34" charset="0"/>
                </a:rPr>
                <a:t>2</a:t>
              </a:r>
              <a:endParaRPr lang="es-ES" sz="750" b="1" kern="0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</p:grpSp>
      <p:cxnSp>
        <p:nvCxnSpPr>
          <p:cNvPr id="42" name="Conector recto 41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48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RESUMEN DE RESULTADOS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987824" y="4040988"/>
            <a:ext cx="594844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6813" indent="-271463">
              <a:buFont typeface="Arial"/>
              <a:buChar char="•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Resultados por bloques</a:t>
            </a:r>
          </a:p>
          <a:p>
            <a:pPr marL="1166813" indent="-271463">
              <a:buFont typeface="Arial"/>
              <a:buChar char="•"/>
            </a:pPr>
            <a:r>
              <a:rPr lang="es-ES" sz="2000" b="1" dirty="0">
                <a:solidFill>
                  <a:srgbClr val="1F497D"/>
                </a:solidFill>
              </a:rPr>
              <a:t>Las medidas mejor y peor valoradas</a:t>
            </a:r>
          </a:p>
          <a:p>
            <a:pPr marL="1166813" indent="-271463">
              <a:buFont typeface="Arial"/>
              <a:buChar char="•"/>
            </a:pPr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Las mejores medidas para cada público</a:t>
            </a:r>
          </a:p>
          <a:p>
            <a:pPr marL="1166813" indent="-271463">
              <a:buFont typeface="Arial"/>
              <a:buChar char="•"/>
            </a:pPr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Valoración de los expertos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2959342" y="2618830"/>
            <a:ext cx="5939341" cy="5041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3.1. </a:t>
            </a: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2959343" y="3428920"/>
            <a:ext cx="5939340" cy="504136"/>
          </a:xfrm>
          <a:prstGeom prst="rect">
            <a:avLst/>
          </a:prstGeom>
          <a:solidFill>
            <a:schemeClr val="tx2"/>
          </a:solidFill>
          <a:ln w="28575"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3.2. P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rincipales resultados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155089"/>
              </p:ext>
            </p:extLst>
          </p:nvPr>
        </p:nvGraphicFramePr>
        <p:xfrm>
          <a:off x="256932" y="1476390"/>
          <a:ext cx="8635548" cy="4679719"/>
        </p:xfrm>
        <a:graphic>
          <a:graphicData uri="http://schemas.openxmlformats.org/drawingml/2006/table">
            <a:tbl>
              <a:tblPr/>
              <a:tblGrid>
                <a:gridCol w="642660"/>
                <a:gridCol w="7344818"/>
                <a:gridCol w="648070"/>
              </a:tblGrid>
              <a:tr h="542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05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 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2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2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27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Igualdad de derechos y garantía de accesibilidad del paciente en todo el territorio nacional.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9,01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27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Tarjeta sanitaria única e inteligente para el Sistema Nacional de Salud.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8,89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27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Ajustar las dosis de medicamentos al tratamiento prescrito 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8,61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27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Campañas de difusión nacional de las medidas de concienciación y educación del paciente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8,59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27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Implantación de un sistema de compras centralizado para medicamentos, productos sanitarios y tecnología sanitaria, con criterios homogéneos aprobados por el Consejo Interterritorial.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grpSp>
        <p:nvGrpSpPr>
          <p:cNvPr id="38" name="3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39" name="3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0" name="3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4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4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4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55319" y="588986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Las </a:t>
            </a: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20 </a:t>
            </a: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medidas </a:t>
            </a: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mejor valoradas</a:t>
            </a:r>
          </a:p>
        </p:txBody>
      </p:sp>
      <p:cxnSp>
        <p:nvCxnSpPr>
          <p:cNvPr id="45" name="Conector recto 44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89785" y="-27383"/>
            <a:ext cx="9033362" cy="72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ÍNDICE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GLOBAL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DE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SOSTENIBILIDAD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3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3000" b="1" dirty="0" smtClean="0">
                <a:latin typeface="Calibri" pitchFamily="34" charset="0"/>
                <a:cs typeface="Calibri" pitchFamily="34" charset="0"/>
              </a:rPr>
            </a:br>
            <a:endParaRPr lang="es-ES" sz="3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575479" y="2636912"/>
            <a:ext cx="7596921" cy="3384376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1600" y="1989771"/>
            <a:ext cx="7200800" cy="495108"/>
          </a:xfrm>
          <a:prstGeom prst="rect">
            <a:avLst/>
          </a:prstGeom>
          <a:solidFill>
            <a:srgbClr val="1F497D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POR OPORTUNIDAD</a:t>
            </a:r>
            <a:r>
              <a:rPr lang="es-ES_tradn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_tradnl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SOMOS CONSCIENTES DE LA GRAVEDAD DE LA SITUACIÓN</a:t>
            </a:r>
            <a:endParaRPr lang="es-ES_tradnl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1043608" y="2924307"/>
            <a:ext cx="6768752" cy="26649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El Sistema Nacional de Salud es uno de los mejores sistemas sanitarios del mundo y representa una conquista irrenunciable de la sociedad española, pero </a:t>
            </a:r>
            <a:r>
              <a:rPr lang="es-ES_tradnl" b="1" u="sng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debemos ser conscientes de que en las condiciones actuales no es sostenible económicamente</a:t>
            </a: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y de que no se puede seguir acumulando déficits. </a:t>
            </a:r>
          </a:p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 situación es grave y exige abordarla con decisión y esfuerzo por parte de todos, </a:t>
            </a:r>
            <a:r>
              <a:rPr lang="es-ES_tradnl" b="1" u="sng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mediante propuestas que permitan despejar su futuro y garantizar su sostenibilidad.</a:t>
            </a:r>
            <a:endParaRPr lang="es-ES_tradnl" sz="1600" b="1" u="sng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¿Por qué hemos abordado el trabajo?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17" name="16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20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3" name="Conector recto 2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574871" y="1991084"/>
            <a:ext cx="489825" cy="489825"/>
          </a:xfrm>
          <a:prstGeom prst="rect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s-ES_tradn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91795"/>
            <a:ext cx="9144000" cy="17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93369"/>
              </p:ext>
            </p:extLst>
          </p:nvPr>
        </p:nvGraphicFramePr>
        <p:xfrm>
          <a:off x="256932" y="1557590"/>
          <a:ext cx="8635548" cy="4607714"/>
        </p:xfrm>
        <a:graphic>
          <a:graphicData uri="http://schemas.openxmlformats.org/drawingml/2006/table">
            <a:tbl>
              <a:tblPr/>
              <a:tblGrid>
                <a:gridCol w="642660"/>
                <a:gridCol w="7344818"/>
                <a:gridCol w="648070"/>
              </a:tblGrid>
              <a:tr h="525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05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 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2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2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6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Receta electrónica única para el Sistema Nacional de Salud.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6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Armonización de competencias de</a:t>
                      </a:r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administraciones sanitarias (régimen de colaboración marco con las administraciones regionales y supresión de duplicidades y solapamientos).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6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Igualdad de derechos del profesional en el territorio nacional y derecho a la movilidad dentro del Sistema Nacional de Salud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6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Aligeramiento y racionalización de estructuras gerenciales y nuevo sistema retributivo de los equipos directivos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6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Fondo de cohesión y compensación como garante de la financiación de la atención sanitaria interterritorial.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8,08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grpSp>
        <p:nvGrpSpPr>
          <p:cNvPr id="38" name="3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39" name="3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0" name="3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4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4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4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55319" y="588986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Las </a:t>
            </a: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20 </a:t>
            </a: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medidas </a:t>
            </a: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mejor valoradas</a:t>
            </a:r>
          </a:p>
        </p:txBody>
      </p:sp>
      <p:cxnSp>
        <p:nvCxnSpPr>
          <p:cNvPr id="46" name="Conector recto 45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52"/>
          <p:cNvSpPr>
            <a:spLocks noChangeArrowheads="1"/>
          </p:cNvSpPr>
          <p:nvPr/>
        </p:nvSpPr>
        <p:spPr bwMode="auto">
          <a:xfrm>
            <a:off x="89785" y="-27383"/>
            <a:ext cx="9033362" cy="72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ÍNDICE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GLOBAL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DE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SOSTENIBILIDAD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3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3000" b="1" dirty="0" smtClean="0">
                <a:latin typeface="Calibri" pitchFamily="34" charset="0"/>
                <a:cs typeface="Calibri" pitchFamily="34" charset="0"/>
              </a:rPr>
            </a:br>
            <a:endParaRPr lang="es-ES" sz="3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91795"/>
            <a:ext cx="9144000" cy="17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32704"/>
              </p:ext>
            </p:extLst>
          </p:nvPr>
        </p:nvGraphicFramePr>
        <p:xfrm>
          <a:off x="317989" y="1484782"/>
          <a:ext cx="8502484" cy="4752530"/>
        </p:xfrm>
        <a:graphic>
          <a:graphicData uri="http://schemas.openxmlformats.org/drawingml/2006/table">
            <a:tbl>
              <a:tblPr/>
              <a:tblGrid>
                <a:gridCol w="581225"/>
                <a:gridCol w="7268075"/>
                <a:gridCol w="653184"/>
              </a:tblGrid>
              <a:tr h="67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0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</a:t>
                      </a:r>
                      <a:r>
                        <a:rPr lang="es-ES" sz="105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</a:txBody>
                  <a:tcPr marL="83077" marR="83077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6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</a:t>
                      </a:r>
                    </a:p>
                  </a:txBody>
                  <a:tcPr marL="83077" marR="83077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83077" marR="83077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5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Regionalización de los procedimientos quirúrgicos: definir servicios y centros de referencia en determinadas patologías costosas y de complejidad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7,98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5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Régimen jurídico de la Alta Inspección Sanitaria y normativa sancionadora, homogénea a nivel nacional.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7,96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5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de lo que se denomina turismo sanitario (que se venga a España a operarse, etc.)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7,95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5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Desarrollar y potenciar los centros asistenciales de media y larga estancia con el objeto de disminuir la estancia en los centros asistenciales de agudos.. 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7,95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5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Selección de los jefes de servicio por méritos de manera competitiva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grpSp>
        <p:nvGrpSpPr>
          <p:cNvPr id="38" name="3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39" name="3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0" name="3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4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4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4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55319" y="588986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Las </a:t>
            </a:r>
            <a:r>
              <a:rPr lang="es-ES" sz="3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 </a:t>
            </a:r>
            <a:r>
              <a:rPr lang="es-ES" sz="3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medidas </a:t>
            </a:r>
            <a:r>
              <a:rPr lang="es-ES" sz="3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mejor valoradas</a:t>
            </a:r>
          </a:p>
        </p:txBody>
      </p:sp>
      <p:cxnSp>
        <p:nvCxnSpPr>
          <p:cNvPr id="46" name="Conector recto 45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52"/>
          <p:cNvSpPr>
            <a:spLocks noChangeArrowheads="1"/>
          </p:cNvSpPr>
          <p:nvPr/>
        </p:nvSpPr>
        <p:spPr bwMode="auto">
          <a:xfrm>
            <a:off x="89785" y="-27384"/>
            <a:ext cx="9033362" cy="12241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ÍNDICE</a:t>
            </a:r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GLOBAL</a:t>
            </a:r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DE</a:t>
            </a:r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SOSTENIBILIDAD</a:t>
            </a:r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ES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es-ES" sz="3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91795"/>
            <a:ext cx="9144000" cy="17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244954"/>
              </p:ext>
            </p:extLst>
          </p:nvPr>
        </p:nvGraphicFramePr>
        <p:xfrm>
          <a:off x="317989" y="1484784"/>
          <a:ext cx="8502484" cy="4752528"/>
        </p:xfrm>
        <a:graphic>
          <a:graphicData uri="http://schemas.openxmlformats.org/drawingml/2006/table">
            <a:tbl>
              <a:tblPr/>
              <a:tblGrid>
                <a:gridCol w="581225"/>
                <a:gridCol w="7268075"/>
                <a:gridCol w="653184"/>
              </a:tblGrid>
              <a:tr h="684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0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</a:t>
                      </a:r>
                      <a:r>
                        <a:rPr lang="es-ES" sz="105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</a:txBody>
                  <a:tcPr marL="83077" marR="83077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6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</a:t>
                      </a:r>
                    </a:p>
                  </a:txBody>
                  <a:tcPr marL="83077" marR="83077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83077" marR="83077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3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Corresponsabilidad del paciente con su médico en el ahorro farmacéutico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3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Registro estatal de profesionales sanitarios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3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Crear el estatuto y el régimen jurídico del directivo y cargo público sanitario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3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Garantizar la continuidad asistencial: área única y coordinación entre los diferentes niveles de asistencia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13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Agencia Estatal Única de Calidad, Alta Inspección y Acreditación del Sistema (Supresión de agencias regionales)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7,73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grpSp>
        <p:nvGrpSpPr>
          <p:cNvPr id="38" name="3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39" name="3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0" name="3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4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4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4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55319" y="588986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Las </a:t>
            </a: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20 </a:t>
            </a: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medidas </a:t>
            </a: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mejor valoradas</a:t>
            </a:r>
          </a:p>
        </p:txBody>
      </p:sp>
      <p:cxnSp>
        <p:nvCxnSpPr>
          <p:cNvPr id="46" name="Conector recto 45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52"/>
          <p:cNvSpPr>
            <a:spLocks noChangeArrowheads="1"/>
          </p:cNvSpPr>
          <p:nvPr/>
        </p:nvSpPr>
        <p:spPr bwMode="auto">
          <a:xfrm>
            <a:off x="89785" y="-27383"/>
            <a:ext cx="9033362" cy="72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ÍNDICE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GLOBAL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DE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SOSTENIBILIDAD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3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3000" b="1" dirty="0" smtClean="0">
                <a:latin typeface="Calibri" pitchFamily="34" charset="0"/>
                <a:cs typeface="Calibri" pitchFamily="34" charset="0"/>
              </a:rPr>
            </a:br>
            <a:endParaRPr lang="es-ES" sz="3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91795"/>
            <a:ext cx="9144000" cy="17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55807"/>
              </p:ext>
            </p:extLst>
          </p:nvPr>
        </p:nvGraphicFramePr>
        <p:xfrm>
          <a:off x="185051" y="1629662"/>
          <a:ext cx="8635421" cy="4607650"/>
        </p:xfrm>
        <a:graphic>
          <a:graphicData uri="http://schemas.openxmlformats.org/drawingml/2006/table">
            <a:tbl>
              <a:tblPr/>
              <a:tblGrid>
                <a:gridCol w="609268"/>
                <a:gridCol w="7429167"/>
                <a:gridCol w="596986"/>
              </a:tblGrid>
              <a:tr h="64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0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</a:t>
                      </a:r>
                      <a:r>
                        <a:rPr lang="es-ES" sz="105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</a:txBody>
                  <a:tcPr marL="83077" marR="83077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6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</a:t>
                      </a:r>
                    </a:p>
                  </a:txBody>
                  <a:tcPr marL="83077" marR="83077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83077" marR="83077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93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76º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Movilidad nacional para la racionalización de plantillas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93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77º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Pago de una parte del precio de los medicamentos por parte de los jubilados dejando de ser gratuito (copago de los jubilados)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93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78º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Consideración de retribución en especie la derivada de la asistencia a congresos y eventos farmacéuticos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5,79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93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79º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Colaboración público-privada: PPP en la gestión sanitaria, tanto en la atención primaria, atención especializada y atención socio-sanitaria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5,77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93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Compatibilidad del sistema público con el sistema privado. Posible sistema de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desgravación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 para usuarios del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aseguramiento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sanitario privado.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grpSp>
        <p:nvGrpSpPr>
          <p:cNvPr id="39" name="38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40" name="39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40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41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42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4" name="43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89785" y="-27383"/>
            <a:ext cx="9033362" cy="72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ÍNDICE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GLOBAL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DE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SOSTENIBILIDAD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3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3000" b="1" dirty="0" smtClean="0">
                <a:latin typeface="Calibri" pitchFamily="34" charset="0"/>
                <a:cs typeface="Calibri" pitchFamily="34" charset="0"/>
              </a:rPr>
            </a:br>
            <a:endParaRPr lang="es-ES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55319" y="588986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Las </a:t>
            </a: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medidas </a:t>
            </a: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peor valoradas</a:t>
            </a:r>
          </a:p>
        </p:txBody>
      </p:sp>
      <p:cxnSp>
        <p:nvCxnSpPr>
          <p:cNvPr id="47" name="Conector recto 46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0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91795"/>
            <a:ext cx="9144000" cy="17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81073"/>
              </p:ext>
            </p:extLst>
          </p:nvPr>
        </p:nvGraphicFramePr>
        <p:xfrm>
          <a:off x="185051" y="1472730"/>
          <a:ext cx="8653266" cy="4836590"/>
        </p:xfrm>
        <a:graphic>
          <a:graphicData uri="http://schemas.openxmlformats.org/drawingml/2006/table">
            <a:tbl>
              <a:tblPr/>
              <a:tblGrid>
                <a:gridCol w="610527"/>
                <a:gridCol w="7444519"/>
                <a:gridCol w="598220"/>
              </a:tblGrid>
              <a:tr h="64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0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</a:t>
                      </a:r>
                      <a:r>
                        <a:rPr lang="es-ES" sz="105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</a:txBody>
                  <a:tcPr marL="83077" marR="83077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6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</a:t>
                      </a:r>
                    </a:p>
                  </a:txBody>
                  <a:tcPr marL="83077" marR="83077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83077" marR="83077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37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81º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Centralización y externalización de todos los servicios no asistenciales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5,69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37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82º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Definición de un régimen de personal sanitario público (funcionarios, laborales y estatutarios) transferible a servicios públicos de gestión privada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5,66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37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83º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Gratuidad de un menú básico durante la estancia hospitalaria. Resto bajo pago.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5,59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37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84º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Centralización y externalización de los servicios sanitarios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de: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Radiodiagnóstico, laboratorios, esterilización.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5,38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37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85º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Congelación de nuevas infraestructuras sanitarias hasta el año 2020</a:t>
                      </a:r>
                    </a:p>
                  </a:txBody>
                  <a:tcPr marL="54000" marR="108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grpSp>
        <p:nvGrpSpPr>
          <p:cNvPr id="39" name="38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40" name="39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40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41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42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4" name="43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55319" y="588986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Las </a:t>
            </a: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medidas </a:t>
            </a: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peor valoradas</a:t>
            </a:r>
          </a:p>
        </p:txBody>
      </p:sp>
      <p:cxnSp>
        <p:nvCxnSpPr>
          <p:cNvPr id="47" name="Conector recto 46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52"/>
          <p:cNvSpPr>
            <a:spLocks noChangeArrowheads="1"/>
          </p:cNvSpPr>
          <p:nvPr/>
        </p:nvSpPr>
        <p:spPr bwMode="auto">
          <a:xfrm>
            <a:off x="89785" y="-27384"/>
            <a:ext cx="9033362" cy="12241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ÍNDICE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GLOBAL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DE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SOSTENIBILIDAD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3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3000" b="1" dirty="0" smtClean="0">
                <a:latin typeface="Calibri" pitchFamily="34" charset="0"/>
                <a:cs typeface="Calibri" pitchFamily="34" charset="0"/>
              </a:rPr>
            </a:br>
            <a:endParaRPr lang="es-ES" sz="3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RESUMEN DE RESULTADOS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915816" y="4040988"/>
            <a:ext cx="594844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6813" indent="-271463">
              <a:buFont typeface="Arial"/>
              <a:buChar char="•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Resultados por bloques</a:t>
            </a:r>
          </a:p>
          <a:p>
            <a:pPr marL="1166813" indent="-271463">
              <a:buFont typeface="Arial"/>
              <a:buChar char="•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Las medidas mejor y peor valoradas</a:t>
            </a:r>
          </a:p>
          <a:p>
            <a:pPr marL="1166813" indent="-271463">
              <a:buFont typeface="Arial"/>
              <a:buChar char="•"/>
            </a:pPr>
            <a:r>
              <a:rPr lang="es-ES" sz="2000" b="1" dirty="0">
                <a:solidFill>
                  <a:srgbClr val="1F497D"/>
                </a:solidFill>
              </a:rPr>
              <a:t>Las mejores medidas para cada </a:t>
            </a:r>
            <a:r>
              <a:rPr lang="es-ES" sz="2000" b="1" dirty="0" smtClean="0">
                <a:solidFill>
                  <a:srgbClr val="1F497D"/>
                </a:solidFill>
              </a:rPr>
              <a:t>público</a:t>
            </a:r>
            <a:endParaRPr lang="es-ES" sz="2000" b="1" dirty="0">
              <a:solidFill>
                <a:srgbClr val="1F497D"/>
              </a:solidFill>
            </a:endParaRPr>
          </a:p>
          <a:p>
            <a:pPr marL="1166813" indent="-271463">
              <a:buFont typeface="Arial"/>
              <a:buChar char="•"/>
            </a:pPr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Valoración de los expertos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2959342" y="2618830"/>
            <a:ext cx="5939341" cy="5041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3.1. </a:t>
            </a: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2959343" y="3428920"/>
            <a:ext cx="5939340" cy="504136"/>
          </a:xfrm>
          <a:prstGeom prst="rect">
            <a:avLst/>
          </a:prstGeom>
          <a:solidFill>
            <a:schemeClr val="tx2"/>
          </a:solidFill>
          <a:ln w="28575"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3.2. P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rincipales resultados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0" y="6291795"/>
            <a:ext cx="9144000" cy="17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013" y="273422"/>
            <a:ext cx="8901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ts val="1800"/>
              </a:spcAft>
            </a:pP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TOP FIVE DE MEDIDAS</a:t>
            </a:r>
          </a:p>
          <a:p>
            <a:pPr eaLnBrk="1" fontAlgn="base" hangingPunct="1">
              <a:spcAft>
                <a:spcPct val="0"/>
              </a:spcAft>
            </a:pPr>
            <a:r>
              <a:rPr lang="es-ES" sz="27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Las 5 </a:t>
            </a:r>
            <a:r>
              <a:rPr lang="es-ES" sz="27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medidas </a:t>
            </a:r>
            <a:r>
              <a:rPr lang="es-ES" sz="27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más adecuadas para </a:t>
            </a:r>
            <a:r>
              <a:rPr lang="es-ES" sz="27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s-ES" sz="27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sostenibilidad del SNS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481211"/>
              </p:ext>
            </p:extLst>
          </p:nvPr>
        </p:nvGraphicFramePr>
        <p:xfrm>
          <a:off x="636438" y="1903913"/>
          <a:ext cx="7896002" cy="4099816"/>
        </p:xfrm>
        <a:graphic>
          <a:graphicData uri="http://schemas.openxmlformats.org/drawingml/2006/table">
            <a:tbl>
              <a:tblPr/>
              <a:tblGrid>
                <a:gridCol w="953114"/>
                <a:gridCol w="5941327"/>
                <a:gridCol w="1001561"/>
              </a:tblGrid>
              <a:tr h="543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8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</a:t>
                      </a:r>
                      <a:r>
                        <a:rPr lang="es-ES" sz="10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</a:txBody>
                  <a:tcPr marL="90000" marR="90000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6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</a:t>
                      </a:r>
                    </a:p>
                  </a:txBody>
                  <a:tcPr marL="90000" marR="90000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0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90000" marR="90000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4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1º</a:t>
                      </a:r>
                    </a:p>
                  </a:txBody>
                  <a:tcPr marL="90000" marR="90000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Implantación </a:t>
                      </a:r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 un sistema de compras centralizado para medicamentos, productos sanitarios y tecnología sanitaria, con criterios homogéneos aprobados por el Consejo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Interterritorial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9,00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09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2º</a:t>
                      </a:r>
                    </a:p>
                  </a:txBody>
                  <a:tcPr marL="90000" marR="90000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Igualdad </a:t>
                      </a:r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 derechos y garantía de accesibilidad del paciente en todo el territorio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nacional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8,94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4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3º</a:t>
                      </a:r>
                    </a:p>
                  </a:txBody>
                  <a:tcPr marL="90000" marR="90000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Armonización </a:t>
                      </a:r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 competencias sanitarias de las</a:t>
                      </a:r>
                      <a:r>
                        <a:rPr lang="es-E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administraciones sanitarias </a:t>
                      </a:r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 supresión de duplicidades y solapamientos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8,80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09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4º</a:t>
                      </a:r>
                    </a:p>
                  </a:txBody>
                  <a:tcPr marL="90000" marR="90000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Compromiso </a:t>
                      </a:r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 la limitación de gastos a los presupuestos asignados a las administraciones regionales y centros asistenciales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8,75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09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5º</a:t>
                      </a:r>
                    </a:p>
                  </a:txBody>
                  <a:tcPr marL="90000" marR="90000" marT="17999" marB="1799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Cobro </a:t>
                      </a:r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 las prestaciones sanitarias a extranjeros y a terceros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8,67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sp>
        <p:nvSpPr>
          <p:cNvPr id="68" name="67 CuadroTexto"/>
          <p:cNvSpPr txBox="1"/>
          <p:nvPr/>
        </p:nvSpPr>
        <p:spPr>
          <a:xfrm>
            <a:off x="641931" y="1543902"/>
            <a:ext cx="7890507" cy="288000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LOS EXPERTOS*</a:t>
            </a:r>
            <a:endParaRPr lang="es-ES" sz="2000" b="1" dirty="0">
              <a:ln>
                <a:solidFill>
                  <a:srgbClr val="4F81BD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611559" y="6132668"/>
            <a:ext cx="3672408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* El Ranking de Expertos se ha elaborado en base a la pregunta de Adecuación (P.1) </a:t>
            </a:r>
            <a:endParaRPr lang="es-ES" sz="800" b="1" i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cxnSp>
        <p:nvCxnSpPr>
          <p:cNvPr id="52" name="Conector recto 51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Agrupar 5"/>
          <p:cNvGrpSpPr/>
          <p:nvPr/>
        </p:nvGrpSpPr>
        <p:grpSpPr>
          <a:xfrm>
            <a:off x="467544" y="6381328"/>
            <a:ext cx="3024336" cy="476672"/>
            <a:chOff x="467544" y="6381328"/>
            <a:chExt cx="3024336" cy="476672"/>
          </a:xfrm>
        </p:grpSpPr>
        <p:sp>
          <p:nvSpPr>
            <p:cNvPr id="94" name="Rectangle 5"/>
            <p:cNvSpPr>
              <a:spLocks noChangeArrowheads="1"/>
            </p:cNvSpPr>
            <p:nvPr/>
          </p:nvSpPr>
          <p:spPr bwMode="auto">
            <a:xfrm>
              <a:off x="738064" y="6708732"/>
              <a:ext cx="2753816" cy="104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_tradnl" sz="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Medida presente en 2 perfiles</a:t>
              </a:r>
              <a:endParaRPr lang="es-ES" sz="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7" name="Rectangle 5"/>
            <p:cNvSpPr>
              <a:spLocks noChangeArrowheads="1"/>
            </p:cNvSpPr>
            <p:nvPr/>
          </p:nvSpPr>
          <p:spPr bwMode="auto">
            <a:xfrm>
              <a:off x="738064" y="6429748"/>
              <a:ext cx="2753816" cy="104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_tradnl" sz="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Medida presente en todos los perfiles consultados</a:t>
              </a:r>
              <a:endParaRPr lang="es-ES" sz="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9" name="Rectangle 5"/>
            <p:cNvSpPr>
              <a:spLocks noChangeArrowheads="1"/>
            </p:cNvSpPr>
            <p:nvPr/>
          </p:nvSpPr>
          <p:spPr bwMode="auto">
            <a:xfrm>
              <a:off x="738064" y="6573764"/>
              <a:ext cx="2753816" cy="104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_tradnl" sz="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Medida presente en 3 perfiles</a:t>
              </a:r>
              <a:endParaRPr lang="es-ES" sz="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" name="Flecha derecha 3"/>
            <p:cNvSpPr/>
            <p:nvPr/>
          </p:nvSpPr>
          <p:spPr>
            <a:xfrm>
              <a:off x="467544" y="6381328"/>
              <a:ext cx="216024" cy="144016"/>
            </a:xfrm>
            <a:prstGeom prst="rightArrow">
              <a:avLst/>
            </a:prstGeom>
            <a:solidFill>
              <a:srgbClr val="08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Flecha derecha 68"/>
            <p:cNvSpPr/>
            <p:nvPr/>
          </p:nvSpPr>
          <p:spPr>
            <a:xfrm>
              <a:off x="467544" y="6713984"/>
              <a:ext cx="216024" cy="144016"/>
            </a:xfrm>
            <a:prstGeom prst="right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Flecha derecha 70"/>
            <p:cNvSpPr/>
            <p:nvPr/>
          </p:nvSpPr>
          <p:spPr>
            <a:xfrm>
              <a:off x="467544" y="6551804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2" name="Flecha derecha 71"/>
          <p:cNvSpPr/>
          <p:nvPr/>
        </p:nvSpPr>
        <p:spPr>
          <a:xfrm>
            <a:off x="323528" y="3312368"/>
            <a:ext cx="576064" cy="384043"/>
          </a:xfrm>
          <a:prstGeom prst="rightArrow">
            <a:avLst/>
          </a:prstGeom>
          <a:solidFill>
            <a:srgbClr val="08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Flecha derecha 72"/>
          <p:cNvSpPr/>
          <p:nvPr/>
        </p:nvSpPr>
        <p:spPr>
          <a:xfrm>
            <a:off x="323528" y="4033224"/>
            <a:ext cx="576064" cy="384043"/>
          </a:xfrm>
          <a:prstGeom prst="rightArrow">
            <a:avLst/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9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0" y="6291795"/>
            <a:ext cx="9144000" cy="17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013" y="273422"/>
            <a:ext cx="8901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ts val="1800"/>
              </a:spcAft>
            </a:pP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TOP FIVE DE MEDIDAS</a:t>
            </a:r>
          </a:p>
          <a:p>
            <a:pPr eaLnBrk="1" fontAlgn="base" hangingPunct="1">
              <a:spcAft>
                <a:spcPct val="0"/>
              </a:spcAft>
            </a:pPr>
            <a:r>
              <a:rPr lang="es-ES" sz="27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Las 5 </a:t>
            </a:r>
            <a:r>
              <a:rPr lang="es-ES" sz="27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medidas </a:t>
            </a:r>
            <a:r>
              <a:rPr lang="es-ES" sz="27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más adecuadas para </a:t>
            </a:r>
            <a:r>
              <a:rPr lang="es-ES" sz="27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s-ES" sz="27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sostenibilidad del SNS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210562" y="1412776"/>
            <a:ext cx="4239298" cy="288000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sz="2000" b="1" dirty="0" smtClean="0">
                <a:solidFill>
                  <a:srgbClr val="FFFFFF"/>
                </a:solidFill>
              </a:rPr>
              <a:t>LOS MÉDICOS</a:t>
            </a:r>
            <a:endParaRPr lang="es-E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54" name="5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83652"/>
              </p:ext>
            </p:extLst>
          </p:nvPr>
        </p:nvGraphicFramePr>
        <p:xfrm>
          <a:off x="209866" y="1777456"/>
          <a:ext cx="4249167" cy="4149495"/>
        </p:xfrm>
        <a:graphic>
          <a:graphicData uri="http://schemas.openxmlformats.org/drawingml/2006/table">
            <a:tbl>
              <a:tblPr/>
              <a:tblGrid>
                <a:gridCol w="512656"/>
                <a:gridCol w="3160448"/>
                <a:gridCol w="576063"/>
              </a:tblGrid>
              <a:tr h="579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8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 </a:t>
                      </a:r>
                      <a:endParaRPr lang="es-ES" sz="1000" b="0" kern="1200" dirty="0" smtClean="0">
                        <a:ln>
                          <a:solidFill>
                            <a:srgbClr val="4BACC6"/>
                          </a:solidFill>
                        </a:ln>
                        <a:solidFill>
                          <a:srgbClr val="5599C9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6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0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7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Igualdad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derechos y garantía de accesibilidad del paciente en todo el territorio nacional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9,46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Igualdad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derechos del profesional en el territorio nacional y derecho a la movilidad dentro del Sistema Nacional de Salud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Tarjeta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sanitaria única e inteligente para el Sistema Nacional de Salud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100" b="0" i="1" u="none" strike="noStrike" kern="1200" dirty="0" smtClean="0"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Armonización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competencias de las administraciones sanitarias (régimen de colaboración marco con las administraciones regionales y supresión de duplicidades y solapamientos)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Receta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electrónica única para el Sistema Nacional de Salud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9,08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cxnSp>
        <p:nvCxnSpPr>
          <p:cNvPr id="52" name="Conector recto 51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67 CuadroTexto"/>
          <p:cNvSpPr txBox="1"/>
          <p:nvPr/>
        </p:nvSpPr>
        <p:spPr>
          <a:xfrm>
            <a:off x="4775377" y="1412810"/>
            <a:ext cx="4239298" cy="288000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sz="2000" b="1" dirty="0" smtClean="0">
                <a:solidFill>
                  <a:srgbClr val="FFFFFF"/>
                </a:solidFill>
              </a:rPr>
              <a:t>LOS ENFERMEROS</a:t>
            </a:r>
            <a:endParaRPr lang="es-ES" sz="2000" b="1" dirty="0">
              <a:ln>
                <a:solidFill>
                  <a:srgbClr val="4F81BD"/>
                </a:solidFill>
              </a:ln>
              <a:solidFill>
                <a:srgbClr val="FFFFFF"/>
              </a:solidFill>
            </a:endParaRPr>
          </a:p>
        </p:txBody>
      </p:sp>
      <p:graphicFrame>
        <p:nvGraphicFramePr>
          <p:cNvPr id="24" name="7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75941"/>
              </p:ext>
            </p:extLst>
          </p:nvPr>
        </p:nvGraphicFramePr>
        <p:xfrm>
          <a:off x="4788024" y="1772816"/>
          <a:ext cx="4223594" cy="4139022"/>
        </p:xfrm>
        <a:graphic>
          <a:graphicData uri="http://schemas.openxmlformats.org/drawingml/2006/table">
            <a:tbl>
              <a:tblPr/>
              <a:tblGrid>
                <a:gridCol w="535839"/>
                <a:gridCol w="3165557"/>
                <a:gridCol w="522198"/>
              </a:tblGrid>
              <a:tr h="571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8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 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6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Igualdad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derechos y garantía de accesibilidad del paciente en todo el territorio nacional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Ajustar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 dosis de medicamentos al tratamiento prescrito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9,19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Tarjeta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sanitaria única e inteligente para el Sistema Nacional de Salud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100" b="0" i="1" u="none" strike="noStrike" kern="1200" dirty="0" smtClean="0"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Receta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electrónica única para el Sistema Nacional de Salud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5º</a:t>
                      </a:r>
                    </a:p>
                  </a:txBody>
                  <a:tcPr marL="83077" marR="83077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Selección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los jefes de servicio por méritos de manera competitiva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9,07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grpSp>
        <p:nvGrpSpPr>
          <p:cNvPr id="29" name="Agrupar 28"/>
          <p:cNvGrpSpPr/>
          <p:nvPr/>
        </p:nvGrpSpPr>
        <p:grpSpPr>
          <a:xfrm>
            <a:off x="467544" y="6237312"/>
            <a:ext cx="3024336" cy="476672"/>
            <a:chOff x="467544" y="6381328"/>
            <a:chExt cx="3024336" cy="476672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738064" y="6708732"/>
              <a:ext cx="2753816" cy="104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_tradnl" sz="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Medida presente en 2 perfiles</a:t>
              </a:r>
              <a:endParaRPr lang="es-ES" sz="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738064" y="6429748"/>
              <a:ext cx="2753816" cy="104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_tradnl" sz="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Medida presente en todos los perfiles consultados</a:t>
              </a:r>
              <a:endParaRPr lang="es-ES" sz="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738064" y="6573764"/>
              <a:ext cx="2753816" cy="104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_tradnl" sz="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Medida presente en 3 perfiles</a:t>
              </a:r>
              <a:endParaRPr lang="es-ES" sz="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Flecha derecha 32"/>
            <p:cNvSpPr/>
            <p:nvPr/>
          </p:nvSpPr>
          <p:spPr>
            <a:xfrm>
              <a:off x="467544" y="6381328"/>
              <a:ext cx="216024" cy="144016"/>
            </a:xfrm>
            <a:prstGeom prst="rightArrow">
              <a:avLst/>
            </a:prstGeom>
            <a:solidFill>
              <a:srgbClr val="08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Flecha derecha 33"/>
            <p:cNvSpPr/>
            <p:nvPr/>
          </p:nvSpPr>
          <p:spPr>
            <a:xfrm>
              <a:off x="467544" y="6713984"/>
              <a:ext cx="216024" cy="144016"/>
            </a:xfrm>
            <a:prstGeom prst="right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Flecha derecha 34"/>
            <p:cNvSpPr/>
            <p:nvPr/>
          </p:nvSpPr>
          <p:spPr>
            <a:xfrm>
              <a:off x="467544" y="6551804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6" name="Flecha derecha 35"/>
          <p:cNvSpPr/>
          <p:nvPr/>
        </p:nvSpPr>
        <p:spPr>
          <a:xfrm>
            <a:off x="-36512" y="2531829"/>
            <a:ext cx="360040" cy="384043"/>
          </a:xfrm>
          <a:prstGeom prst="rightArrow">
            <a:avLst/>
          </a:prstGeom>
          <a:solidFill>
            <a:srgbClr val="08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 derecha 36"/>
          <p:cNvSpPr/>
          <p:nvPr/>
        </p:nvSpPr>
        <p:spPr>
          <a:xfrm>
            <a:off x="-36512" y="4653136"/>
            <a:ext cx="360040" cy="384043"/>
          </a:xfrm>
          <a:prstGeom prst="rightArrow">
            <a:avLst/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Flecha derecha 37"/>
          <p:cNvSpPr/>
          <p:nvPr/>
        </p:nvSpPr>
        <p:spPr>
          <a:xfrm>
            <a:off x="-36512" y="5373216"/>
            <a:ext cx="360040" cy="384043"/>
          </a:xfrm>
          <a:prstGeom prst="rightArrow">
            <a:avLst/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 derecha 38"/>
          <p:cNvSpPr/>
          <p:nvPr/>
        </p:nvSpPr>
        <p:spPr>
          <a:xfrm>
            <a:off x="-36512" y="3933056"/>
            <a:ext cx="360040" cy="3840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lecha derecha 39"/>
          <p:cNvSpPr/>
          <p:nvPr/>
        </p:nvSpPr>
        <p:spPr>
          <a:xfrm>
            <a:off x="4572000" y="2531829"/>
            <a:ext cx="360040" cy="384043"/>
          </a:xfrm>
          <a:prstGeom prst="rightArrow">
            <a:avLst/>
          </a:prstGeom>
          <a:solidFill>
            <a:srgbClr val="08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 derecha 40"/>
          <p:cNvSpPr/>
          <p:nvPr/>
        </p:nvSpPr>
        <p:spPr>
          <a:xfrm>
            <a:off x="4572000" y="3212976"/>
            <a:ext cx="360040" cy="384043"/>
          </a:xfrm>
          <a:prstGeom prst="rightArrow">
            <a:avLst/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 derecha 41"/>
          <p:cNvSpPr/>
          <p:nvPr/>
        </p:nvSpPr>
        <p:spPr>
          <a:xfrm>
            <a:off x="4572000" y="3933056"/>
            <a:ext cx="360040" cy="3840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echa derecha 42"/>
          <p:cNvSpPr/>
          <p:nvPr/>
        </p:nvSpPr>
        <p:spPr>
          <a:xfrm>
            <a:off x="4572000" y="4653136"/>
            <a:ext cx="360040" cy="384043"/>
          </a:xfrm>
          <a:prstGeom prst="rightArrow">
            <a:avLst/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2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0" y="6291795"/>
            <a:ext cx="9144000" cy="17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827584" y="1517590"/>
            <a:ext cx="7488832" cy="288000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sz="2000" b="1" dirty="0" smtClean="0">
                <a:solidFill>
                  <a:srgbClr val="FFFFFF"/>
                </a:solidFill>
              </a:rPr>
              <a:t>LA SOCIEDAD</a:t>
            </a:r>
            <a:endParaRPr lang="es-E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81514"/>
              </p:ext>
            </p:extLst>
          </p:nvPr>
        </p:nvGraphicFramePr>
        <p:xfrm>
          <a:off x="828080" y="1882269"/>
          <a:ext cx="7488336" cy="4067014"/>
        </p:xfrm>
        <a:graphic>
          <a:graphicData uri="http://schemas.openxmlformats.org/drawingml/2006/table">
            <a:tbl>
              <a:tblPr/>
              <a:tblGrid>
                <a:gridCol w="873260"/>
                <a:gridCol w="5726526"/>
                <a:gridCol w="888550"/>
              </a:tblGrid>
              <a:tr h="42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6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 </a:t>
                      </a:r>
                    </a:p>
                  </a:txBody>
                  <a:tcPr marL="90000" marR="90000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6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</a:t>
                      </a:r>
                    </a:p>
                  </a:txBody>
                  <a:tcPr marL="90000" marR="90000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8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90000" marR="90000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28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1º</a:t>
                      </a:r>
                    </a:p>
                  </a:txBody>
                  <a:tcPr marL="90000" marR="90000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Igualdad de derechos y prestaciones sanitarias en todo el territorio nacional</a:t>
                      </a:r>
                      <a:endParaRPr lang="es-E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2000" marR="72000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9,38</a:t>
                      </a:r>
                      <a:endParaRPr kumimoji="0" lang="es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28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2º</a:t>
                      </a:r>
                    </a:p>
                  </a:txBody>
                  <a:tcPr marL="90000" marR="90000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Que se cree una tarjeta sanitaria única que contenga el historial del paciente y se pueda utilizar en todo el SNS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000" marR="72000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9,32</a:t>
                      </a:r>
                      <a:endParaRPr kumimoji="0" lang="es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433" marR="4433" marT="4433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28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3º</a:t>
                      </a:r>
                    </a:p>
                  </a:txBody>
                  <a:tcPr marL="90000" marR="90000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Que se establezca un formato </a:t>
                      </a:r>
                      <a:r>
                        <a:rPr lang="es-ES" sz="13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monodosis</a:t>
                      </a:r>
                      <a:r>
                        <a:rPr lang="es-E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para todos los tratamientos</a:t>
                      </a:r>
                      <a:endParaRPr lang="es-E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2000" marR="72000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8,72</a:t>
                      </a:r>
                      <a:endParaRPr kumimoji="0" lang="es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815" marR="4815" marT="481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28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100" b="0" i="1" u="none" strike="noStrike" kern="1200" dirty="0" smtClean="0"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4º</a:t>
                      </a:r>
                    </a:p>
                  </a:txBody>
                  <a:tcPr marL="90000" marR="90000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Reducir los cargos políticos y los asesores de las Consejerías de Sanidad</a:t>
                      </a:r>
                    </a:p>
                  </a:txBody>
                  <a:tcPr marL="72000" marR="72000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8,71</a:t>
                      </a:r>
                      <a:endParaRPr kumimoji="0" lang="es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815" marR="4815" marT="481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28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5º</a:t>
                      </a:r>
                    </a:p>
                  </a:txBody>
                  <a:tcPr marL="90000" marR="90000" marT="17999" marB="17999" anchor="ctr" horzOverflow="overflow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Que se realicen campañas de comunicación a nivel nacional que conciencien al ciudadano para hacer un buen uso del sistema sanitario.</a:t>
                      </a:r>
                    </a:p>
                  </a:txBody>
                  <a:tcPr marL="72000" marR="72000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8,56</a:t>
                      </a:r>
                      <a:endParaRPr kumimoji="0" lang="es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815" marR="4815" marT="481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63013" y="273422"/>
            <a:ext cx="8901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ts val="1800"/>
              </a:spcAft>
            </a:pP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TOP FIVE DE MEDIDAS</a:t>
            </a:r>
          </a:p>
          <a:p>
            <a:pPr eaLnBrk="1" fontAlgn="base" hangingPunct="1">
              <a:spcAft>
                <a:spcPct val="0"/>
              </a:spcAft>
            </a:pPr>
            <a:r>
              <a:rPr lang="es-ES" sz="27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Las 5 </a:t>
            </a:r>
            <a:r>
              <a:rPr lang="es-ES" sz="27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medidas </a:t>
            </a:r>
            <a:r>
              <a:rPr lang="es-ES" sz="27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más adecuadas para </a:t>
            </a:r>
            <a:r>
              <a:rPr lang="es-ES" sz="27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s-ES" sz="27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sostenibilidad del SNS</a:t>
            </a:r>
          </a:p>
        </p:txBody>
      </p:sp>
      <p:cxnSp>
        <p:nvCxnSpPr>
          <p:cNvPr id="54" name="Conector recto 53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lecha derecha 54"/>
          <p:cNvSpPr/>
          <p:nvPr/>
        </p:nvSpPr>
        <p:spPr>
          <a:xfrm>
            <a:off x="611560" y="2492896"/>
            <a:ext cx="360040" cy="384043"/>
          </a:xfrm>
          <a:prstGeom prst="rightArrow">
            <a:avLst/>
          </a:prstGeom>
          <a:solidFill>
            <a:srgbClr val="08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Flecha derecha 55"/>
          <p:cNvSpPr/>
          <p:nvPr/>
        </p:nvSpPr>
        <p:spPr>
          <a:xfrm>
            <a:off x="611560" y="3942128"/>
            <a:ext cx="360040" cy="384043"/>
          </a:xfrm>
          <a:prstGeom prst="rightArrow">
            <a:avLst/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Flecha derecha 56"/>
          <p:cNvSpPr/>
          <p:nvPr/>
        </p:nvSpPr>
        <p:spPr>
          <a:xfrm>
            <a:off x="611560" y="3212976"/>
            <a:ext cx="360040" cy="3840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8" name="Agrupar 57"/>
          <p:cNvGrpSpPr/>
          <p:nvPr/>
        </p:nvGrpSpPr>
        <p:grpSpPr>
          <a:xfrm>
            <a:off x="467544" y="6237312"/>
            <a:ext cx="3024336" cy="476672"/>
            <a:chOff x="467544" y="6381328"/>
            <a:chExt cx="3024336" cy="476672"/>
          </a:xfrm>
        </p:grpSpPr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738064" y="6708732"/>
              <a:ext cx="2753816" cy="104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_tradnl" sz="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Medida presente en 2 perfiles</a:t>
              </a:r>
              <a:endParaRPr lang="es-ES" sz="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738064" y="6429748"/>
              <a:ext cx="2753816" cy="104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_tradnl" sz="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Medida presente en todos los perfiles consultados</a:t>
              </a:r>
              <a:endParaRPr lang="es-ES" sz="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738064" y="6573764"/>
              <a:ext cx="2753816" cy="104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_tradnl" sz="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Medida presente en 3 perfiles</a:t>
              </a:r>
              <a:endParaRPr lang="es-ES" sz="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1" name="Flecha derecha 70"/>
            <p:cNvSpPr/>
            <p:nvPr/>
          </p:nvSpPr>
          <p:spPr>
            <a:xfrm>
              <a:off x="467544" y="6381328"/>
              <a:ext cx="216024" cy="144016"/>
            </a:xfrm>
            <a:prstGeom prst="rightArrow">
              <a:avLst/>
            </a:prstGeom>
            <a:solidFill>
              <a:srgbClr val="08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Flecha derecha 72"/>
            <p:cNvSpPr/>
            <p:nvPr/>
          </p:nvSpPr>
          <p:spPr>
            <a:xfrm>
              <a:off x="467544" y="6713984"/>
              <a:ext cx="216024" cy="144016"/>
            </a:xfrm>
            <a:prstGeom prst="right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Flecha derecha 73"/>
            <p:cNvSpPr/>
            <p:nvPr/>
          </p:nvSpPr>
          <p:spPr>
            <a:xfrm>
              <a:off x="467544" y="6551804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76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6291795"/>
            <a:ext cx="9144000" cy="17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5496" y="316851"/>
            <a:ext cx="7633027" cy="73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40000"/>
              </a:lnSpc>
              <a:spcAft>
                <a:spcPct val="0"/>
              </a:spcAft>
            </a:pPr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GRADO DE ADECUACIÓN DE LAS MEDIDAS</a:t>
            </a:r>
          </a:p>
          <a:p>
            <a:pPr eaLnBrk="1" fontAlgn="base" hangingPunct="1">
              <a:lnSpc>
                <a:spcPct val="140000"/>
              </a:lnSpc>
              <a:spcAft>
                <a:spcPct val="0"/>
              </a:spcAft>
            </a:pP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Ranking por </a:t>
            </a: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bloques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16016" y="1409540"/>
            <a:ext cx="2160239" cy="287968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sz="2000" b="1" dirty="0" smtClean="0">
                <a:solidFill>
                  <a:srgbClr val="FFFFFF"/>
                </a:solidFill>
              </a:rPr>
              <a:t>LOS ENFERMEROS</a:t>
            </a:r>
            <a:endParaRPr lang="es-ES" sz="2000" b="1" dirty="0">
              <a:ln>
                <a:solidFill>
                  <a:srgbClr val="4F81BD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2433194" y="1409508"/>
            <a:ext cx="2138806" cy="287968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_tradnl" sz="2000" b="1" dirty="0" smtClean="0">
                <a:solidFill>
                  <a:srgbClr val="FFFFFF"/>
                </a:solidFill>
              </a:rPr>
              <a:t>LOS MÉDICOS</a:t>
            </a:r>
            <a:endParaRPr lang="es-ES" sz="2000" b="1" dirty="0">
              <a:ln>
                <a:solidFill>
                  <a:srgbClr val="4F81BD"/>
                </a:solidFill>
              </a:ln>
              <a:solidFill>
                <a:srgbClr val="FFFFFF"/>
              </a:solidFill>
            </a:endParaRPr>
          </a:p>
        </p:txBody>
      </p:sp>
      <p:graphicFrame>
        <p:nvGraphicFramePr>
          <p:cNvPr id="54" name="5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01656"/>
              </p:ext>
            </p:extLst>
          </p:nvPr>
        </p:nvGraphicFramePr>
        <p:xfrm>
          <a:off x="105181" y="1841556"/>
          <a:ext cx="2234571" cy="4307692"/>
        </p:xfrm>
        <a:graphic>
          <a:graphicData uri="http://schemas.openxmlformats.org/drawingml/2006/table">
            <a:tbl>
              <a:tblPr/>
              <a:tblGrid>
                <a:gridCol w="355385"/>
                <a:gridCol w="1428133"/>
                <a:gridCol w="451053"/>
              </a:tblGrid>
              <a:tr h="401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endParaRPr lang="es-ES" sz="800" b="0" kern="1200" dirty="0" smtClean="0">
                        <a:ln>
                          <a:solidFill>
                            <a:srgbClr val="4BACC6"/>
                          </a:solidFill>
                        </a:ln>
                        <a:solidFill>
                          <a:srgbClr val="4BACC6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2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Bloques de Medidas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8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 estructurales de ordenación y gobernanza del Sistema </a:t>
                      </a:r>
                      <a:endParaRPr kumimoji="0" lang="es-E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8,02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2º</a:t>
                      </a:r>
                      <a:endParaRPr kumimoji="0" lang="es-ES" sz="10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Medidas en materia de infraestructuras sanitarias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Medidas de calidad, eficiencia y racionalización de la gestión sanitaria</a:t>
                      </a: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Medidas de finaciación económica complementaria</a:t>
                      </a:r>
                      <a:endParaRPr kumimoji="0" lang="es-E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 de concienciación y educación del paciente </a:t>
                      </a: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6,95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 sobre medicamentos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sp>
        <p:nvSpPr>
          <p:cNvPr id="55" name="54 CuadroTexto"/>
          <p:cNvSpPr txBox="1"/>
          <p:nvPr/>
        </p:nvSpPr>
        <p:spPr>
          <a:xfrm>
            <a:off x="107504" y="1409540"/>
            <a:ext cx="2232248" cy="287968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sz="2000" b="1" dirty="0" smtClean="0">
                <a:solidFill>
                  <a:srgbClr val="FFFFFF"/>
                </a:solidFill>
              </a:rPr>
              <a:t>LOS EXPERTOS*</a:t>
            </a:r>
            <a:endParaRPr lang="es-ES" sz="2000" b="1" dirty="0">
              <a:ln>
                <a:solidFill>
                  <a:srgbClr val="4F81BD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07504" y="6670316"/>
            <a:ext cx="3672408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* El Ranking de Expertos se ha elaborado en base a la pregunta de Adecuación (P.1) </a:t>
            </a:r>
            <a:endParaRPr lang="es-ES" sz="800" b="1" i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948264" y="1409508"/>
            <a:ext cx="2088232" cy="287968"/>
          </a:xfrm>
          <a:prstGeom prst="rect">
            <a:avLst/>
          </a:prstGeom>
          <a:solidFill>
            <a:srgbClr val="5599C9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sz="2000" b="1" dirty="0" smtClean="0">
                <a:solidFill>
                  <a:srgbClr val="FFFFFF"/>
                </a:solidFill>
              </a:rPr>
              <a:t>LA SOCIEDAD</a:t>
            </a:r>
            <a:endParaRPr lang="es-ES" sz="2000" b="1" dirty="0">
              <a:ln>
                <a:solidFill>
                  <a:srgbClr val="4F81BD"/>
                </a:solidFill>
              </a:ln>
              <a:solidFill>
                <a:srgbClr val="FFFFFF"/>
              </a:solidFill>
            </a:endParaRPr>
          </a:p>
        </p:txBody>
      </p:sp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44706"/>
              </p:ext>
            </p:extLst>
          </p:nvPr>
        </p:nvGraphicFramePr>
        <p:xfrm>
          <a:off x="6953719" y="1854345"/>
          <a:ext cx="2082777" cy="4310959"/>
        </p:xfrm>
        <a:graphic>
          <a:graphicData uri="http://schemas.openxmlformats.org/drawingml/2006/table">
            <a:tbl>
              <a:tblPr/>
              <a:tblGrid>
                <a:gridCol w="263866"/>
                <a:gridCol w="1386863"/>
                <a:gridCol w="432048"/>
              </a:tblGrid>
              <a:tr h="381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8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</a:txBody>
                  <a:tcPr marL="58500" marR="58500" marT="54000" marB="54000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2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Bloques de Medidas</a:t>
                      </a:r>
                    </a:p>
                  </a:txBody>
                  <a:tcPr marL="58500" marR="58500" marT="54000" marB="54000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8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58500" marR="58500" marT="54000" marB="54000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 de concienciación y educación del paciente </a:t>
                      </a: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7,63</a:t>
                      </a: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2º</a:t>
                      </a:r>
                      <a:endParaRPr kumimoji="0" lang="es-ES" sz="10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 estructurales de ordenación y gobernanza del Sistema </a:t>
                      </a: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7,29</a:t>
                      </a: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Medidas de calidad, eficiencia y racionalización de la gestión sanitaria</a:t>
                      </a: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6,25</a:t>
                      </a: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 sobre medicamentos</a:t>
                      </a:r>
                      <a:endParaRPr kumimoji="0" lang="es-E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6,08</a:t>
                      </a: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Medidas de finaciación económica complementaria</a:t>
                      </a:r>
                      <a:endParaRPr kumimoji="0" lang="es-E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4,17</a:t>
                      </a: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Medidas en materia de infraestructuras sanitarias</a:t>
                      </a: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3,41</a:t>
                      </a: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4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57376"/>
              </p:ext>
            </p:extLst>
          </p:nvPr>
        </p:nvGraphicFramePr>
        <p:xfrm>
          <a:off x="4716256" y="1841556"/>
          <a:ext cx="2160000" cy="4307836"/>
        </p:xfrm>
        <a:graphic>
          <a:graphicData uri="http://schemas.openxmlformats.org/drawingml/2006/table">
            <a:tbl>
              <a:tblPr/>
              <a:tblGrid>
                <a:gridCol w="360000"/>
                <a:gridCol w="1368000"/>
                <a:gridCol w="432000"/>
              </a:tblGrid>
              <a:tr h="401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endParaRPr lang="es-ES" sz="800" b="0" kern="1200" dirty="0" smtClean="0">
                        <a:ln>
                          <a:solidFill>
                            <a:srgbClr val="4BACC6"/>
                          </a:solidFill>
                        </a:ln>
                        <a:solidFill>
                          <a:srgbClr val="4BACC6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2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Bloques de Medidas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8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 estructurales de ordenación y gobernanza del Sistema </a:t>
                      </a:r>
                      <a:endParaRPr kumimoji="0" lang="es-E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8,61</a:t>
                      </a: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2º</a:t>
                      </a:r>
                      <a:endParaRPr kumimoji="0" lang="es-ES" sz="10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 de concienciación y educación del paciente </a:t>
                      </a: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7,94</a:t>
                      </a:r>
                      <a:endParaRPr kumimoji="0" lang="es-E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 sobre medicamentos</a:t>
                      </a:r>
                      <a:endParaRPr kumimoji="0" lang="es-E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7,48</a:t>
                      </a: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Medidas en materia de infraestructuras sanitarias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7,42</a:t>
                      </a:r>
                      <a:endParaRPr lang="es-ES" sz="12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Medidas de calidad, eficiencia y racionalización de la gestión sanitaria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7,40</a:t>
                      </a:r>
                      <a:endParaRPr lang="es-ES" sz="12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Medidas de finaciación económica complementaria</a:t>
                      </a:r>
                      <a:endParaRPr kumimoji="0" lang="es-E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7,39</a:t>
                      </a:r>
                      <a:endParaRPr lang="es-ES" sz="12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500" marR="585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4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28952"/>
              </p:ext>
            </p:extLst>
          </p:nvPr>
        </p:nvGraphicFramePr>
        <p:xfrm>
          <a:off x="2431712" y="1841524"/>
          <a:ext cx="2160240" cy="4307836"/>
        </p:xfrm>
        <a:graphic>
          <a:graphicData uri="http://schemas.openxmlformats.org/drawingml/2006/table">
            <a:tbl>
              <a:tblPr/>
              <a:tblGrid>
                <a:gridCol w="360040"/>
                <a:gridCol w="1368152"/>
                <a:gridCol w="432048"/>
              </a:tblGrid>
              <a:tr h="401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endParaRPr lang="es-ES" sz="800" b="0" kern="1200" dirty="0" smtClean="0">
                        <a:ln>
                          <a:solidFill>
                            <a:srgbClr val="4BACC6"/>
                          </a:solidFill>
                        </a:ln>
                        <a:solidFill>
                          <a:srgbClr val="4BACC6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2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Bloques de Medidas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8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83077" marR="83077" marT="17999" marB="17999" anchor="ctr" horzOverflow="overflow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 estructurales de ordenación y gobernanza del Sistema </a:t>
                      </a:r>
                      <a:endParaRPr kumimoji="0" lang="es-E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8,65</a:t>
                      </a:r>
                    </a:p>
                  </a:txBody>
                  <a:tcPr marL="54000" marR="540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2º</a:t>
                      </a:r>
                      <a:endParaRPr kumimoji="0" lang="es-ES" sz="10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 de concienciación y educación del paciente </a:t>
                      </a: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7,95</a:t>
                      </a:r>
                      <a:endParaRPr kumimoji="0" lang="es-E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4000" marR="540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6462" marR="66462" marT="18000" marB="18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Medidas de finaciación económica complementaria</a:t>
                      </a:r>
                      <a:endParaRPr kumimoji="0" lang="es-E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7,71</a:t>
                      </a:r>
                    </a:p>
                  </a:txBody>
                  <a:tcPr marL="54000" marR="540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Medidas de calidad, eficiencia y racionalización de la gestión sanitaria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7,59</a:t>
                      </a:r>
                      <a:endParaRPr lang="es-ES" sz="12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Medidas en materia de infraestructuras sanitarias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7,51</a:t>
                      </a:r>
                      <a:endParaRPr lang="es-ES" sz="12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6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6º</a:t>
                      </a:r>
                      <a:endParaRPr kumimoji="0" lang="es-ES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 sobre medicamentos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0800" marB="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7,24</a:t>
                      </a:r>
                      <a:endParaRPr lang="es-ES" sz="12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54000" marB="54000" anchor="ctr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cxnSp>
        <p:nvCxnSpPr>
          <p:cNvPr id="44" name="Conector recto 43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1600" y="1991173"/>
            <a:ext cx="7200800" cy="495108"/>
          </a:xfrm>
          <a:prstGeom prst="rect">
            <a:avLst/>
          </a:prstGeom>
          <a:solidFill>
            <a:srgbClr val="1F497D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POR RESPONSABILIDAD Y COMPROMISO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¿Por qué hemos abordado el trabajo?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10" name="9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13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16" name="Conector recto 15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575479" y="2636912"/>
            <a:ext cx="7596921" cy="3600400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574871" y="1991084"/>
            <a:ext cx="489825" cy="489825"/>
          </a:xfrm>
          <a:prstGeom prst="rect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s-ES_tradn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971600" y="5104272"/>
            <a:ext cx="6840760" cy="1008112"/>
          </a:xfrm>
          <a:prstGeom prst="rect">
            <a:avLst/>
          </a:prstGeom>
          <a:solidFill>
            <a:srgbClr val="1F497D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1043608" y="2643533"/>
            <a:ext cx="6984776" cy="3449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Medicina y Enfermería son las profesiones que vertebran el SNS y agrupan a 500.000 profesionales. Nuestra responsabilidad y nuestra vocación es hacer todo lo posible para contribuir a garantizar la sostenibilidad del Sistema.</a:t>
            </a:r>
          </a:p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Entendemos que cualquier propuesta de viabilidad debe hacerse con la participación de los profesionales de la salud que hacen posible día a día la atención sanitaria. </a:t>
            </a:r>
          </a:p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Las propuestas que </a:t>
            </a:r>
            <a:r>
              <a:rPr lang="es-ES_tradnl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presentamos hoy son </a:t>
            </a:r>
            <a:r>
              <a:rPr lang="es-ES_tradnl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 reflejo y la demostración de nuestro </a:t>
            </a:r>
            <a:r>
              <a:rPr lang="es-ES_tradnl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compromiso con el Sistema y de nuestra apuesta por su continuidad.</a:t>
            </a:r>
            <a:endParaRPr lang="es-ES_tradnl" b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RESUMEN DE RESULTADOS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915816" y="4040988"/>
            <a:ext cx="594844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6813" indent="-271463">
              <a:buFont typeface="Arial"/>
              <a:buChar char="•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Resultados por bloques</a:t>
            </a:r>
          </a:p>
          <a:p>
            <a:pPr marL="1166813" indent="-271463">
              <a:buFont typeface="Arial"/>
              <a:buChar char="•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Las medidas mejor y peor valoradas</a:t>
            </a:r>
          </a:p>
          <a:p>
            <a:pPr marL="1166813" indent="-271463">
              <a:buFont typeface="Arial"/>
              <a:buChar char="•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Las mejores medidas para cada </a:t>
            </a:r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público</a:t>
            </a:r>
            <a:endParaRPr lang="es-ES" b="1" dirty="0">
              <a:solidFill>
                <a:schemeClr val="bg1">
                  <a:lumMod val="75000"/>
                </a:schemeClr>
              </a:solidFill>
            </a:endParaRPr>
          </a:p>
          <a:p>
            <a:pPr marL="1166813" indent="-271463">
              <a:buFont typeface="Arial"/>
              <a:buChar char="•"/>
            </a:pPr>
            <a:r>
              <a:rPr lang="es-ES" sz="2000" b="1" dirty="0">
                <a:solidFill>
                  <a:srgbClr val="1F497D"/>
                </a:solidFill>
              </a:rPr>
              <a:t>Valoración de los expertos:</a:t>
            </a:r>
            <a:endParaRPr lang="es-ES" sz="2000" b="1" dirty="0" smtClean="0">
              <a:solidFill>
                <a:srgbClr val="1F497D"/>
              </a:solidFill>
            </a:endParaRPr>
          </a:p>
          <a:p>
            <a:pPr marL="1695450" lvl="1" indent="-342900">
              <a:buFont typeface="Lucida Grande"/>
              <a:buChar char="-"/>
            </a:pPr>
            <a:r>
              <a:rPr lang="es-ES" sz="1700" b="1" dirty="0">
                <a:solidFill>
                  <a:srgbClr val="1F497D"/>
                </a:solidFill>
              </a:rPr>
              <a:t>Sobre las 10 medidas que pueden generar más ahorro</a:t>
            </a:r>
          </a:p>
          <a:p>
            <a:pPr marL="1695450" lvl="1" indent="-342900">
              <a:buFont typeface="Lucida Grande"/>
              <a:buChar char="-"/>
            </a:pPr>
            <a:r>
              <a:rPr lang="es-ES" sz="1700" b="1" dirty="0" smtClean="0">
                <a:solidFill>
                  <a:srgbClr val="1F497D"/>
                </a:solidFill>
              </a:rPr>
              <a:t>Sobre las 10 medidas más prioritarias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2959342" y="2618830"/>
            <a:ext cx="5939341" cy="5041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3.1. </a:t>
            </a: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2959343" y="3428920"/>
            <a:ext cx="5939340" cy="504136"/>
          </a:xfrm>
          <a:prstGeom prst="rect">
            <a:avLst/>
          </a:prstGeom>
          <a:solidFill>
            <a:srgbClr val="1F497D"/>
          </a:solidFill>
          <a:ln w="28575"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3.2. P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rincipales resultados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RESUMEN DE RESULTADOS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915816" y="4040988"/>
            <a:ext cx="594844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6813" indent="-271463">
              <a:buFont typeface="Arial"/>
              <a:buChar char="•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Resultados por bloques</a:t>
            </a:r>
          </a:p>
          <a:p>
            <a:pPr marL="1166813" indent="-271463">
              <a:buFont typeface="Arial"/>
              <a:buChar char="•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Las medidas mejor y peor valoradas</a:t>
            </a:r>
          </a:p>
          <a:p>
            <a:pPr marL="1166813" indent="-271463">
              <a:buFont typeface="Arial"/>
              <a:buChar char="•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Las mejores medidas para cada </a:t>
            </a:r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público</a:t>
            </a:r>
            <a:endParaRPr lang="es-ES" b="1" dirty="0">
              <a:solidFill>
                <a:schemeClr val="bg1">
                  <a:lumMod val="75000"/>
                </a:schemeClr>
              </a:solidFill>
            </a:endParaRPr>
          </a:p>
          <a:p>
            <a:pPr marL="1166813" indent="-271463">
              <a:buFont typeface="Arial"/>
              <a:buChar char="•"/>
            </a:pPr>
            <a:r>
              <a:rPr lang="es-ES" sz="2000" b="1" dirty="0">
                <a:solidFill>
                  <a:srgbClr val="1F497D"/>
                </a:solidFill>
              </a:rPr>
              <a:t>Valoración de los expertos:</a:t>
            </a:r>
            <a:endParaRPr lang="es-ES" sz="2000" b="1" dirty="0" smtClean="0">
              <a:solidFill>
                <a:srgbClr val="1F497D"/>
              </a:solidFill>
            </a:endParaRPr>
          </a:p>
          <a:p>
            <a:pPr marL="1695450" lvl="1" indent="-342900">
              <a:buFont typeface="Lucida Grande"/>
              <a:buChar char="-"/>
            </a:pPr>
            <a:r>
              <a:rPr lang="es-ES" sz="1700" b="1" dirty="0">
                <a:solidFill>
                  <a:srgbClr val="1F497D"/>
                </a:solidFill>
              </a:rPr>
              <a:t>Sobre las 10 medidas que pueden generar más ahorro</a:t>
            </a:r>
          </a:p>
          <a:p>
            <a:pPr marL="1695450" lvl="1" indent="-342900">
              <a:buFont typeface="Lucida Grande"/>
              <a:buChar char="-"/>
            </a:pPr>
            <a:r>
              <a:rPr lang="es-ES" sz="1700" b="1" dirty="0" smtClean="0">
                <a:solidFill>
                  <a:schemeClr val="bg1">
                    <a:lumMod val="75000"/>
                  </a:schemeClr>
                </a:solidFill>
              </a:rPr>
              <a:t>Sobre las 10 medidas más prioritarias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2959342" y="2618830"/>
            <a:ext cx="5939341" cy="5041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3.1. </a:t>
            </a: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2959343" y="3428920"/>
            <a:ext cx="5939340" cy="504136"/>
          </a:xfrm>
          <a:prstGeom prst="rect">
            <a:avLst/>
          </a:prstGeom>
          <a:solidFill>
            <a:srgbClr val="1F497D"/>
          </a:solidFill>
          <a:ln w="28575"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3.2. P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rincipales resultados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68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70" name="69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1" name="70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2" name="71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3" name="72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4" name="73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1183"/>
              </p:ext>
            </p:extLst>
          </p:nvPr>
        </p:nvGraphicFramePr>
        <p:xfrm>
          <a:off x="392189" y="1223969"/>
          <a:ext cx="8500292" cy="4581295"/>
        </p:xfrm>
        <a:graphic>
          <a:graphicData uri="http://schemas.openxmlformats.org/drawingml/2006/table">
            <a:tbl>
              <a:tblPr/>
              <a:tblGrid>
                <a:gridCol w="567080"/>
                <a:gridCol w="6421043"/>
                <a:gridCol w="720080"/>
                <a:gridCol w="792089"/>
              </a:tblGrid>
              <a:tr h="342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endParaRPr lang="es-ES" sz="1600" b="0" kern="1200" dirty="0" smtClean="0">
                        <a:ln>
                          <a:solidFill>
                            <a:srgbClr val="4BACC6"/>
                          </a:solidFill>
                        </a:ln>
                        <a:solidFill>
                          <a:srgbClr val="4BACC6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6000" marR="36000" marT="7200" marB="72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endParaRPr lang="es-ES" sz="1600" b="0" kern="1200" dirty="0" smtClean="0">
                        <a:ln>
                          <a:solidFill>
                            <a:srgbClr val="4BACC6"/>
                          </a:solidFill>
                        </a:ln>
                        <a:solidFill>
                          <a:srgbClr val="4BACC6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1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 de ahorro*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endParaRPr lang="es-ES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9000" marR="39000" marT="7200" marB="720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445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0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6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1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Escenario 1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1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Escenario 2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58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1º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Implantación de un sistema de compras centralizado para medicamentos, productos sanitarios y tecnología sanitaria, con criterios homogéneos aprobados por el Consejo Interterritorial.</a:t>
                      </a:r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6000" marR="36000" marT="7200" marB="72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BDB"/>
                    </a:solidFill>
                  </a:tcPr>
                </a:tc>
              </a:tr>
              <a:tr h="758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2º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Armonización de competencias entre</a:t>
                      </a:r>
                      <a:r>
                        <a:rPr lang="es-E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administraciones sanitarias</a:t>
                      </a:r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(régimen de colaboración marco con las administraciones regionales y supresión de duplicidades y solapamientos).</a:t>
                      </a:r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6000" marR="36000" marT="7200" marB="72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BDB"/>
                    </a:solidFill>
                  </a:tcPr>
                </a:tc>
              </a:tr>
              <a:tr h="758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3º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Agencia Estatal Única de Calidad, Alta Inspección y Acreditación del Sistema (Supresión de agencias regionales) </a:t>
                      </a:r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6000" marR="36000" marT="7200" marB="72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BDB"/>
                    </a:solidFill>
                  </a:tcPr>
                </a:tc>
              </a:tr>
              <a:tr h="758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4º</a:t>
                      </a:r>
                      <a:endParaRPr kumimoji="0" lang="es-ES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Eliminación por Ley de las peonadas</a:t>
                      </a:r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6000" marR="36000" marT="7200" marB="72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BDB"/>
                    </a:solidFill>
                  </a:tcPr>
                </a:tc>
              </a:tr>
              <a:tr h="758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º</a:t>
                      </a:r>
                      <a:endParaRPr kumimoji="0" lang="es-ES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Cobro de las prestaciones sanitarias a extranjeros y a terceros</a:t>
                      </a:r>
                    </a:p>
                  </a:txBody>
                  <a:tcPr marL="36000" marR="36000" marT="7200" marB="72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BDB"/>
                    </a:solidFill>
                  </a:tcPr>
                </a:tc>
              </a:tr>
            </a:tbl>
          </a:graphicData>
        </a:graphic>
      </p:graphicFrame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395536" y="5949280"/>
            <a:ext cx="5092448" cy="57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*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Atendiendo a las desviaciones de las respuestas, se han calculado dos escenarios de ahorro. </a:t>
            </a:r>
            <a:b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</a:b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El </a:t>
            </a:r>
            <a:r>
              <a: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Escenario 1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 se obtiene sumando a la media el error típico con un 95,5% </a:t>
            </a:r>
            <a:b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</a:b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de nivel de confianza y </a:t>
            </a:r>
            <a:r>
              <a: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Escenario 2,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 restando a la media el mismo error.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sp>
        <p:nvSpPr>
          <p:cNvPr id="39" name="Rectangle 52"/>
          <p:cNvSpPr>
            <a:spLocks noChangeArrowheads="1"/>
          </p:cNvSpPr>
          <p:nvPr/>
        </p:nvSpPr>
        <p:spPr bwMode="auto">
          <a:xfrm>
            <a:off x="55319" y="188640"/>
            <a:ext cx="9033362" cy="8644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RANKING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GENERAL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DE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MEDIDAS. EXPERTOS.</a:t>
            </a:r>
            <a:br>
              <a:rPr lang="es-ES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Las 10 </a:t>
            </a: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edidas que pueden generar más ahorro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5" name="Conector recto 74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72360"/>
              </p:ext>
            </p:extLst>
          </p:nvPr>
        </p:nvGraphicFramePr>
        <p:xfrm>
          <a:off x="392189" y="1295979"/>
          <a:ext cx="8500292" cy="4581293"/>
        </p:xfrm>
        <a:graphic>
          <a:graphicData uri="http://schemas.openxmlformats.org/drawingml/2006/table">
            <a:tbl>
              <a:tblPr/>
              <a:tblGrid>
                <a:gridCol w="567080"/>
                <a:gridCol w="6421043"/>
                <a:gridCol w="720080"/>
                <a:gridCol w="792089"/>
              </a:tblGrid>
              <a:tr h="408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endParaRPr lang="es-ES" sz="1600" b="0" kern="1200" dirty="0" smtClean="0">
                        <a:ln>
                          <a:solidFill>
                            <a:srgbClr val="4BACC6"/>
                          </a:solidFill>
                        </a:ln>
                        <a:solidFill>
                          <a:srgbClr val="4BACC6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6000" marR="36000" marT="7200" marB="72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endParaRPr lang="es-ES" sz="1600" b="0" kern="1200" dirty="0" smtClean="0">
                        <a:ln>
                          <a:solidFill>
                            <a:srgbClr val="4BACC6"/>
                          </a:solidFill>
                        </a:ln>
                        <a:solidFill>
                          <a:srgbClr val="4BACC6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1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 de ahorro*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endParaRPr lang="es-ES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9000" marR="39000" marT="7200" marB="720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531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0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6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1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Escenario 1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1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Escenario 2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28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6º</a:t>
                      </a:r>
                      <a:endParaRPr kumimoji="0" lang="es-ES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Política agresiva en materia de medicamentos genéricos</a:t>
                      </a:r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6000" marR="36000" marT="7200" marB="72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BDB"/>
                    </a:solidFill>
                  </a:tcPr>
                </a:tc>
              </a:tr>
              <a:tr h="728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7º</a:t>
                      </a:r>
                      <a:endParaRPr kumimoji="0" lang="es-ES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Ajustar las dosis de medicamentos al tratamiento prescrito </a:t>
                      </a:r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6000" marR="36000" marT="7200" marB="72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BDB"/>
                    </a:solidFill>
                  </a:tcPr>
                </a:tc>
              </a:tr>
              <a:tr h="728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8º</a:t>
                      </a:r>
                      <a:endParaRPr kumimoji="0" lang="es-ES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Garantizar la continuidad asistencial: área única y coordinación entre los diferentes niveles de asistencia</a:t>
                      </a:r>
                    </a:p>
                  </a:txBody>
                  <a:tcPr marL="36000" marR="36000" marT="7200" marB="72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BDB"/>
                    </a:solidFill>
                  </a:tcPr>
                </a:tc>
              </a:tr>
              <a:tr h="728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9º</a:t>
                      </a:r>
                      <a:endParaRPr kumimoji="0" lang="es-ES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Receta electrónica única para el Sistema Nacional de Salud.</a:t>
                      </a:r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6000" marR="36000" marT="7200" marB="72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BDB"/>
                    </a:solidFill>
                  </a:tcPr>
                </a:tc>
              </a:tr>
              <a:tr h="728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10º</a:t>
                      </a:r>
                      <a:endParaRPr kumimoji="0" lang="es-ES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5599C9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Desarrollar y potenciar los centros asistenciales de media y larga estancia con el objeto de disminuir la estancia en los centros asistenciales de agudos</a:t>
                      </a:r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6000" marR="36000" marT="7200" marB="72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BDB"/>
                    </a:solidFill>
                  </a:tcPr>
                </a:tc>
              </a:tr>
            </a:tbl>
          </a:graphicData>
        </a:graphic>
      </p:graphicFrame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62000" y="6552032"/>
            <a:ext cx="230188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200" b="1" dirty="0">
                <a:solidFill>
                  <a:prstClr val="white"/>
                </a:solidFill>
                <a:cs typeface="Calibri" pitchFamily="34" charset="0"/>
              </a:rPr>
              <a:t>P.1</a:t>
            </a:r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395536" y="5949280"/>
            <a:ext cx="5092448" cy="57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*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Atendiendo a las desviaciones de las respuestas, se han calculado dos escenarios de ahorro. </a:t>
            </a:r>
            <a:b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</a:b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El </a:t>
            </a:r>
            <a:r>
              <a: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Escenario 1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 se obtiene sumando a la media el error típico con un 95,5% </a:t>
            </a:r>
            <a:b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</a:b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de nivel de confianza y </a:t>
            </a:r>
            <a:r>
              <a: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Escenario 2,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 restando a la media el mismo error.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sp>
        <p:nvSpPr>
          <p:cNvPr id="39" name="Rectangle 52"/>
          <p:cNvSpPr>
            <a:spLocks noChangeArrowheads="1"/>
          </p:cNvSpPr>
          <p:nvPr/>
        </p:nvSpPr>
        <p:spPr bwMode="auto">
          <a:xfrm>
            <a:off x="55319" y="155565"/>
            <a:ext cx="9033362" cy="8644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RANKING GENERAL DE MEDIDAS. EXPERTOS.</a:t>
            </a:r>
            <a:br>
              <a:rPr lang="es-ES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Las 10 </a:t>
            </a: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edidas que pueden generar más ahorro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9" name="68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70" name="69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1" name="70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2" name="71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3" name="72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4" name="73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75" name="Conector recto 74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9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RESUMEN DE RESULTADOS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915816" y="4040988"/>
            <a:ext cx="594844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6813" indent="-271463">
              <a:buFont typeface="Arial"/>
              <a:buChar char="•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Resultados por bloques</a:t>
            </a:r>
          </a:p>
          <a:p>
            <a:pPr marL="1166813" indent="-271463">
              <a:buFont typeface="Arial"/>
              <a:buChar char="•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Las medidas mejor y peor valoradas</a:t>
            </a:r>
          </a:p>
          <a:p>
            <a:pPr marL="1166813" indent="-271463">
              <a:buFont typeface="Arial"/>
              <a:buChar char="•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Las mejores medidas para cada </a:t>
            </a:r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público</a:t>
            </a:r>
            <a:endParaRPr lang="es-ES" b="1" dirty="0">
              <a:solidFill>
                <a:schemeClr val="bg1">
                  <a:lumMod val="75000"/>
                </a:schemeClr>
              </a:solidFill>
            </a:endParaRPr>
          </a:p>
          <a:p>
            <a:pPr marL="1166813" indent="-271463">
              <a:buFont typeface="Arial"/>
              <a:buChar char="•"/>
            </a:pPr>
            <a:r>
              <a:rPr lang="es-ES" sz="2000" b="1" dirty="0">
                <a:solidFill>
                  <a:srgbClr val="1F497D"/>
                </a:solidFill>
              </a:rPr>
              <a:t>Valoración de los expertos:</a:t>
            </a:r>
            <a:endParaRPr lang="es-ES" sz="2000" b="1" dirty="0" smtClean="0">
              <a:solidFill>
                <a:srgbClr val="1F497D"/>
              </a:solidFill>
            </a:endParaRPr>
          </a:p>
          <a:p>
            <a:pPr marL="1695450" lvl="1" indent="-342900">
              <a:buFont typeface="Lucida Grande"/>
              <a:buChar char="-"/>
            </a:pPr>
            <a:r>
              <a:rPr lang="es-ES" sz="1700" b="1" dirty="0">
                <a:solidFill>
                  <a:schemeClr val="bg1">
                    <a:lumMod val="75000"/>
                  </a:schemeClr>
                </a:solidFill>
              </a:rPr>
              <a:t>Sobre las 10 medidas que pueden generar más ahorro</a:t>
            </a:r>
          </a:p>
          <a:p>
            <a:pPr marL="1695450" lvl="1" indent="-342900">
              <a:buFont typeface="Lucida Grande"/>
              <a:buChar char="-"/>
            </a:pPr>
            <a:r>
              <a:rPr lang="es-ES" sz="1700" b="1" dirty="0" smtClean="0">
                <a:solidFill>
                  <a:srgbClr val="1F497D"/>
                </a:solidFill>
              </a:rPr>
              <a:t>Sobre las 10 medidas más prioritarias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2959342" y="2618830"/>
            <a:ext cx="5939341" cy="5041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3.1. </a:t>
            </a: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Inventario de medidas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2959343" y="3428920"/>
            <a:ext cx="5939340" cy="504136"/>
          </a:xfrm>
          <a:prstGeom prst="rect">
            <a:avLst/>
          </a:prstGeom>
          <a:solidFill>
            <a:srgbClr val="1F497D"/>
          </a:solidFill>
          <a:ln w="28575"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3.2. P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rincipales resultados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55319" y="155565"/>
            <a:ext cx="9033362" cy="8644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RANKING GENERAL DE MEDIDAS. EXPERTOS.</a:t>
            </a:r>
            <a:br>
              <a:rPr lang="es-ES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Las 10 </a:t>
            </a: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edidas más prioritarias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16" name="15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16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495437"/>
              </p:ext>
            </p:extLst>
          </p:nvPr>
        </p:nvGraphicFramePr>
        <p:xfrm>
          <a:off x="161339" y="1556795"/>
          <a:ext cx="8803150" cy="4608509"/>
        </p:xfrm>
        <a:graphic>
          <a:graphicData uri="http://schemas.openxmlformats.org/drawingml/2006/table">
            <a:tbl>
              <a:tblPr/>
              <a:tblGrid>
                <a:gridCol w="683012"/>
                <a:gridCol w="7329683"/>
                <a:gridCol w="790455"/>
              </a:tblGrid>
              <a:tr h="58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0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</a:t>
                      </a:r>
                      <a:r>
                        <a:rPr lang="es-ES" sz="8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</a:txBody>
                  <a:tcPr marL="97500" marR="97500" marT="17999" marB="17999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6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</a:t>
                      </a:r>
                    </a:p>
                  </a:txBody>
                  <a:tcPr marL="97500" marR="97500" marT="17999" marB="17999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1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97500" marR="97500" marT="17999" marB="17999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4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1º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Igualdad </a:t>
                      </a:r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 derechos y garantía de accesibilidad del paciente en todo el territorio nacional.</a:t>
                      </a:r>
                    </a:p>
                  </a:txBody>
                  <a:tcPr marL="78000" marR="78000" marT="18000" marB="180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8,91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2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2º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Implantación </a:t>
                      </a:r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 un sistema de compras centralizado para medicamentos, productos sanitarios y tecnología sanitaria, con criterios homogéneos aprobados por el Consejo Interterritorial.</a:t>
                      </a:r>
                    </a:p>
                  </a:txBody>
                  <a:tcPr marL="78000" marR="78000" marT="18000" marB="180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8,73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2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3º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Dotar </a:t>
                      </a:r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al Consejo Interterritorial del Sistema Nacional de Salud de eficacia jurídica y ejecutividad a sus decisiones </a:t>
                      </a:r>
                    </a:p>
                  </a:txBody>
                  <a:tcPr marL="78000" marR="78000" marT="18000" marB="180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8,61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2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4º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Campañas </a:t>
                      </a:r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 difusión nacional de las medidas de concienciación y educación de paciente</a:t>
                      </a:r>
                    </a:p>
                  </a:txBody>
                  <a:tcPr marL="78000" marR="78000" marT="18000" marB="180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8,45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82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5º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Tarjeta </a:t>
                      </a:r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sanitaria única e inteligente para el Sistema Nacional de Salud.</a:t>
                      </a:r>
                    </a:p>
                  </a:txBody>
                  <a:tcPr marL="78000" marR="78000" marT="18000" marB="180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8,41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cxnSp>
        <p:nvCxnSpPr>
          <p:cNvPr id="10" name="Conector recto 9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25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55319" y="162180"/>
            <a:ext cx="9033362" cy="8644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1200" dirty="0">
                <a:solidFill>
                  <a:schemeClr val="bg1"/>
                </a:solidFill>
                <a:latin typeface="Calibri" pitchFamily="34" charset="0"/>
              </a:rPr>
              <a:t>RANKING GENERAL DE MEDIDAS. EXPERTOS.</a:t>
            </a:r>
            <a:br>
              <a:rPr lang="es-ES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Las 10 </a:t>
            </a: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edidas más prioritarias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16" name="15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16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644983"/>
              </p:ext>
            </p:extLst>
          </p:nvPr>
        </p:nvGraphicFramePr>
        <p:xfrm>
          <a:off x="161338" y="1628802"/>
          <a:ext cx="8875158" cy="4536502"/>
        </p:xfrm>
        <a:graphic>
          <a:graphicData uri="http://schemas.openxmlformats.org/drawingml/2006/table">
            <a:tbl>
              <a:tblPr/>
              <a:tblGrid>
                <a:gridCol w="688599"/>
                <a:gridCol w="7389638"/>
                <a:gridCol w="796921"/>
              </a:tblGrid>
              <a:tr h="631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0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Ranking</a:t>
                      </a:r>
                      <a:r>
                        <a:rPr lang="es-ES" sz="8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5599C9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</a:txBody>
                  <a:tcPr marL="97500" marR="97500" marT="17999" marB="17999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</a:pPr>
                      <a:r>
                        <a:rPr lang="es-ES" sz="1600" b="0" kern="1200" dirty="0" smtClean="0">
                          <a:ln>
                            <a:solidFill>
                              <a:srgbClr val="4BACC6"/>
                            </a:solidFill>
                          </a:ln>
                          <a:solidFill>
                            <a:srgbClr val="4BACC6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</a:t>
                      </a:r>
                    </a:p>
                  </a:txBody>
                  <a:tcPr marL="97500" marR="97500" marT="17999" marB="17999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Bright" pitchFamily="18" charset="0"/>
                        <a:buNone/>
                        <a:tabLst/>
                        <a:defRPr/>
                      </a:pPr>
                      <a:r>
                        <a:rPr lang="es-ES" sz="11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Media</a:t>
                      </a:r>
                    </a:p>
                  </a:txBody>
                  <a:tcPr marL="97500" marR="97500" marT="17999" marB="17999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10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6º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Cobro </a:t>
                      </a:r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 las prestaciones sanitarias a extranjeros y a terceros</a:t>
                      </a:r>
                    </a:p>
                  </a:txBody>
                  <a:tcPr marL="78000" marR="78000" marT="18000" marB="180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8,39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98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7º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Receta </a:t>
                      </a:r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electrónica única para el Sistema Nacional de Salud.</a:t>
                      </a:r>
                    </a:p>
                  </a:txBody>
                  <a:tcPr marL="78000" marR="78000" marT="18000" marB="180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8,25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98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8º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Compromiso </a:t>
                      </a:r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 la limitación de gastos a los presupuestos asignados a las administraciones regionales y centros asistenciales</a:t>
                      </a:r>
                    </a:p>
                  </a:txBody>
                  <a:tcPr marL="78000" marR="78000" marT="18000" marB="180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8,21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98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9º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Armonización </a:t>
                      </a:r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 competencias de las administraciones sanitarias (régimen de colaboración marco con las administraciones regionales y supresión de duplicidades y solapamientos).</a:t>
                      </a:r>
                    </a:p>
                  </a:txBody>
                  <a:tcPr marL="78000" marR="78000" marT="18000" marB="180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8,12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  <a:tr h="798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99C9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10º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Desarrollar </a:t>
                      </a:r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 potenciar los centros asistenciales de media y larga estancia con el objeto de disminuir la estancia en los centros asistenciales de agudos</a:t>
                      </a:r>
                    </a:p>
                  </a:txBody>
                  <a:tcPr marL="78000" marR="78000" marT="18000" marB="180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8,10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C9"/>
                    </a:solidFill>
                  </a:tcPr>
                </a:tc>
              </a:tr>
            </a:tbl>
          </a:graphicData>
        </a:graphic>
      </p:graphicFrame>
      <p:cxnSp>
        <p:nvCxnSpPr>
          <p:cNvPr id="10" name="Conector recto 9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3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 SENTIDO Y LOS MOTIVOS DEL TRABAJO REALIZADO</a:t>
            </a: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972480" y="2510898"/>
            <a:ext cx="7259193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ENFOQUE METODOLÓGICO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972480" y="3320988"/>
            <a:ext cx="6599267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RESUMEN DE RESULTADOS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972480" y="4131078"/>
            <a:ext cx="593934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PRINCIPALES CONCLUSIONES</a:t>
            </a: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972480" y="4941168"/>
            <a:ext cx="5279413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243377" y="251089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243377" y="332098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243377" y="413107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243377" y="494116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81779" y="558205"/>
            <a:ext cx="9033362" cy="772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3600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Índice</a:t>
            </a:r>
            <a:endParaRPr lang="es-ES_tradnl" sz="3600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0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449702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435767"/>
            <a:ext cx="6696744" cy="2516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u="sng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Las medidas que más consenso y aceptación suscitan (I):</a:t>
            </a:r>
          </a:p>
          <a:p>
            <a:pPr marL="800100" lvl="1" indent="-342900"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La igualdad de derechos y garantía de accesibilidad del paciente en todo el territorio nacional</a:t>
            </a:r>
            <a:endParaRPr lang="es-ES_tradnl" sz="2000" dirty="0">
              <a:solidFill>
                <a:srgbClr val="5599C9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La tarjeta sanitaria única e inteligente para el Sistema Nacional de Salud</a:t>
            </a: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1979712" y="1510437"/>
            <a:ext cx="6624736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Igualdad y equidad. Las más aceptadas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2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0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449702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920517"/>
            <a:ext cx="6408712" cy="15466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u="sng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Las medidas que más consenso y aceptación suscitan (II):</a:t>
            </a:r>
          </a:p>
          <a:p>
            <a:pPr marL="342900" indent="-342900"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</a:rPr>
              <a:t>Evidencian la necesidad de abordar reformas políticas que puedan cambiar significativamente estos ámbitos.</a:t>
            </a: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1979712" y="1510437"/>
            <a:ext cx="5832648" cy="1141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Ordenación y gobernanza. Las más aceptadas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1600" y="1988840"/>
            <a:ext cx="7200800" cy="495108"/>
          </a:xfrm>
          <a:prstGeom prst="rect">
            <a:avLst/>
          </a:prstGeom>
          <a:solidFill>
            <a:srgbClr val="1F497D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POR RACIONALIDAD</a:t>
            </a: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1115616" y="2769258"/>
            <a:ext cx="6480720" cy="23879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Cuando los posicionamientos se extreman, creemos que la mejor opción es racionalizar y buscar vías de consenso </a:t>
            </a:r>
            <a:r>
              <a:rPr lang="es-ES_tradnl" b="1" dirty="0" smtClean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desde el profesionalismo y la independencia, </a:t>
            </a: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que permitan reformar el Sistema para superar los problemas, ineficiencias e inequidades que se han ido generando.</a:t>
            </a:r>
          </a:p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 solución no es "cargarse" el Sistema ni mantenerlo por encima de la realidad: 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¿Por qué hemos abordado el trabajo?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10" name="9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13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16" name="Conector recto 15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574871" y="1991084"/>
            <a:ext cx="489825" cy="489825"/>
          </a:xfrm>
          <a:prstGeom prst="rect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s-ES_tradn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578485" y="2708920"/>
            <a:ext cx="7596921" cy="3600400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971600" y="5229200"/>
            <a:ext cx="6840760" cy="772107"/>
          </a:xfrm>
          <a:prstGeom prst="rect">
            <a:avLst/>
          </a:prstGeom>
          <a:solidFill>
            <a:srgbClr val="1F497D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1115616" y="5229200"/>
            <a:ext cx="6480720" cy="772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Hay que reformarlo </a:t>
            </a:r>
            <a:r>
              <a:rPr lang="es-ES_tradnl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para preservar sus principios y </a:t>
            </a:r>
            <a:r>
              <a:rPr lang="es-ES_tradnl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esencia, garantizando su sostenibilidad.</a:t>
            </a:r>
            <a:endParaRPr lang="es-ES_tradnl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0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449702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1979712" y="1510437"/>
            <a:ext cx="6696744" cy="1141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Medidas peor valoradas con aceptación mínima (I)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2081786" y="5157192"/>
            <a:ext cx="6594670" cy="7000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636912"/>
            <a:ext cx="6912768" cy="33317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marL="342900" indent="-342900" defTabSz="6667500" eaLnBrk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</a:rPr>
              <a:t>La colaboración público-privada</a:t>
            </a:r>
          </a:p>
          <a:p>
            <a:pPr marL="342900" indent="-342900" defTabSz="6667500" eaLnBrk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</a:rPr>
              <a:t>La centralización y externalización de los servicios sanitarios de radiodiagnóstico, laboratorio y esterilización</a:t>
            </a:r>
          </a:p>
          <a:p>
            <a:pPr marL="342900" indent="-342900" defTabSz="6667500" eaLnBrk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</a:rPr>
              <a:t>La centralización y externalización de todos los servicios no asistenciales </a:t>
            </a:r>
          </a:p>
          <a:p>
            <a:pPr marL="179388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rgbClr val="FFFFFF"/>
                </a:solidFill>
                <a:latin typeface="Calibri" pitchFamily="34" charset="0"/>
              </a:rPr>
              <a:t>Medidas que hay que explorar, pero que requieren de la participación y el consenso de los profesionales.</a:t>
            </a:r>
          </a:p>
        </p:txBody>
      </p:sp>
    </p:spTree>
    <p:extLst>
      <p:ext uri="{BB962C8B-B14F-4D97-AF65-F5344CB8AC3E}">
        <p14:creationId xmlns:p14="http://schemas.microsoft.com/office/powerpoint/2010/main" val="4302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0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449702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1979712" y="1510437"/>
            <a:ext cx="6696744" cy="1141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Medidas peor valoradas con aceptación mínima (II)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2081786" y="4941168"/>
            <a:ext cx="6594670" cy="7000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3183932"/>
            <a:ext cx="6408712" cy="2495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marL="342900" indent="-342900"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</a:rPr>
              <a:t>El co-pago de jubilados</a:t>
            </a:r>
          </a:p>
          <a:p>
            <a:pPr marL="342900" indent="-342900"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</a:rPr>
              <a:t>La congelación de nuevas infraestructuras sanitarias</a:t>
            </a:r>
          </a:p>
          <a:p>
            <a:pPr marL="342900" indent="-342900" defTabSz="6667500" eaLnBrk="0" hangingPunct="0">
              <a:spcBef>
                <a:spcPts val="1200"/>
              </a:spcBef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endParaRPr lang="es-ES" sz="2000" dirty="0">
              <a:solidFill>
                <a:srgbClr val="5599C9"/>
              </a:solidFill>
              <a:latin typeface="Calibri" pitchFamily="34" charset="0"/>
            </a:endParaRPr>
          </a:p>
          <a:p>
            <a:pPr marL="271463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rgbClr val="FFFFFF"/>
                </a:solidFill>
                <a:latin typeface="Calibri" pitchFamily="34" charset="0"/>
              </a:rPr>
              <a:t>El valor de gratuidad y la necesidad de inversión </a:t>
            </a:r>
            <a:r>
              <a:rPr lang="es-ES" sz="2000" dirty="0">
                <a:solidFill>
                  <a:srgbClr val="FFFFFF"/>
                </a:solidFill>
                <a:latin typeface="Calibri" pitchFamily="34" charset="0"/>
              </a:rPr>
              <a:t>son constantes en todo el estudio.</a:t>
            </a:r>
          </a:p>
        </p:txBody>
      </p:sp>
    </p:spTree>
    <p:extLst>
      <p:ext uri="{BB962C8B-B14F-4D97-AF65-F5344CB8AC3E}">
        <p14:creationId xmlns:p14="http://schemas.microsoft.com/office/powerpoint/2010/main" val="25314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0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449702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1979712" y="1510437"/>
            <a:ext cx="6912768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Medidas urgentes a juicio de los expertos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2081786" y="5249181"/>
            <a:ext cx="6594670" cy="7000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547664" y="2224845"/>
            <a:ext cx="6768752" cy="3603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marL="800100" lvl="1" indent="-342900" defTabSz="6667500" eaLnBrk="0" hangingPunct="0"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Igualdad de derechos y garantía de accesibilidad del paciente en todo el territorio nacional.</a:t>
            </a:r>
            <a:endParaRPr lang="es-ES" dirty="0">
              <a:solidFill>
                <a:srgbClr val="5599C9"/>
              </a:solidFill>
              <a:latin typeface="Calibri" pitchFamily="34" charset="0"/>
            </a:endParaRPr>
          </a:p>
          <a:p>
            <a:pPr marL="800100" lvl="1" indent="-342900" defTabSz="6667500" eaLnBrk="0" hangingPunct="0"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Implantación de un sistema de compras centralizado para medicamentos, productos sanitarios y tecnología sanitaria, con criterios homogéneos aprobados por el Consejo Interterritorial.</a:t>
            </a:r>
          </a:p>
          <a:p>
            <a:pPr marL="800100" lvl="1" indent="-342900" defTabSz="6667500" eaLnBrk="0" hangingPunct="0"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u="sng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Dotar al Sistema Nacional de Salud de una herramienta de gobernanza con eficacia jurídica ejecutiva en sus decisiones.</a:t>
            </a:r>
          </a:p>
          <a:p>
            <a:pPr marL="800100" lvl="1" indent="-342900" defTabSz="6667500" eaLnBrk="0" hangingPunct="0"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endParaRPr lang="es-ES" b="1" dirty="0">
              <a:solidFill>
                <a:srgbClr val="5599C9"/>
              </a:solidFill>
              <a:latin typeface="Calibri" pitchFamily="34" charset="0"/>
              <a:cs typeface="Calibri" pitchFamily="34" charset="0"/>
            </a:endParaRPr>
          </a:p>
          <a:p>
            <a:pPr lvl="1" defTabSz="6667500" eaLnBrk="0" hangingPunct="0">
              <a:spcBef>
                <a:spcPts val="6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Compatibilidad entre descentralización y sostenibilidad.</a:t>
            </a:r>
          </a:p>
        </p:txBody>
      </p:sp>
    </p:spTree>
    <p:extLst>
      <p:ext uri="{BB962C8B-B14F-4D97-AF65-F5344CB8AC3E}">
        <p14:creationId xmlns:p14="http://schemas.microsoft.com/office/powerpoint/2010/main" val="34289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0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449702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564904"/>
            <a:ext cx="6624736" cy="28855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marL="342900" indent="-342900"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</a:rPr>
              <a:t>Receta electrónica única para el Sistema Nacional de Salud</a:t>
            </a:r>
          </a:p>
          <a:p>
            <a:pPr marL="342900" indent="-342900"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</a:rPr>
              <a:t>Igualdad de derechos de los profesionales en el territorio nacional y derecho a la movilidad dentro del Sistema Nacional de Salud</a:t>
            </a:r>
            <a:endParaRPr lang="es-ES" sz="2000" dirty="0">
              <a:solidFill>
                <a:srgbClr val="5599C9"/>
              </a:solidFill>
              <a:latin typeface="Calibri" pitchFamily="34" charset="0"/>
            </a:endParaRPr>
          </a:p>
          <a:p>
            <a:pPr marL="342900" indent="-342900"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</a:rPr>
              <a:t>Fondo de cohesión y compensación como garante de la financiación de la atención sanitaria interterritorial</a:t>
            </a: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1979712" y="1510437"/>
            <a:ext cx="5832648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Homogeneidad y cohesión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0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449702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1979712" y="1510437"/>
            <a:ext cx="5832648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Modelo de gestión politizada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2081786" y="5130732"/>
            <a:ext cx="6594670" cy="7000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204864"/>
            <a:ext cx="6768752" cy="36375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</a:rPr>
              <a:t>Es cuestionado por los profesionales y los expertos.</a:t>
            </a:r>
          </a:p>
          <a:p>
            <a:pPr marL="342900" indent="-163513" defTabSz="6667500" eaLnBrk="0" hangingPunct="0">
              <a:lnSpc>
                <a:spcPct val="90000"/>
              </a:lnSpc>
              <a:spcBef>
                <a:spcPts val="600"/>
              </a:spcBef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dirty="0">
                <a:solidFill>
                  <a:srgbClr val="5599C9"/>
                </a:solidFill>
                <a:latin typeface="Calibri" pitchFamily="34" charset="0"/>
              </a:rPr>
              <a:t>El aligeramiento y racionalización de estructuras gerenciales</a:t>
            </a:r>
          </a:p>
          <a:p>
            <a:pPr marL="342900" indent="-163513" defTabSz="6667500" eaLnBrk="0" hangingPunct="0">
              <a:lnSpc>
                <a:spcPct val="90000"/>
              </a:lnSpc>
              <a:spcBef>
                <a:spcPts val="600"/>
              </a:spcBef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dirty="0">
                <a:solidFill>
                  <a:srgbClr val="5599C9"/>
                </a:solidFill>
                <a:latin typeface="Calibri" pitchFamily="34" charset="0"/>
              </a:rPr>
              <a:t>Un nuevo sistema retributivo para los equipos directivos</a:t>
            </a:r>
          </a:p>
          <a:p>
            <a:pPr marL="342900" indent="-163513" defTabSz="6667500" eaLnBrk="0" hangingPunct="0">
              <a:lnSpc>
                <a:spcPct val="90000"/>
              </a:lnSpc>
              <a:spcBef>
                <a:spcPts val="600"/>
              </a:spcBef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dirty="0">
                <a:solidFill>
                  <a:srgbClr val="5599C9"/>
                </a:solidFill>
                <a:latin typeface="Calibri" pitchFamily="34" charset="0"/>
              </a:rPr>
              <a:t>La selección de los jefes de servicio por méritos de manera competitiva</a:t>
            </a:r>
          </a:p>
          <a:p>
            <a:pPr marL="342900" indent="-163513" defTabSz="6667500" eaLnBrk="0" hangingPunct="0">
              <a:lnSpc>
                <a:spcPct val="90000"/>
              </a:lnSpc>
              <a:spcBef>
                <a:spcPts val="600"/>
              </a:spcBef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dirty="0">
                <a:solidFill>
                  <a:srgbClr val="5599C9"/>
                </a:solidFill>
                <a:latin typeface="Calibri" pitchFamily="34" charset="0"/>
              </a:rPr>
              <a:t>La creación del estatuto jurídico del directivo y cargo público sanitario. </a:t>
            </a:r>
          </a:p>
          <a:p>
            <a:pPr marL="342900" indent="-342900" defTabSz="6667500" eaLnBrk="0" hangingPunct="0">
              <a:spcBef>
                <a:spcPts val="1200"/>
              </a:spcBef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endParaRPr lang="es-ES" sz="1900" dirty="0">
              <a:solidFill>
                <a:srgbClr val="5599C9"/>
              </a:solidFill>
              <a:latin typeface="Calibri" pitchFamily="34" charset="0"/>
            </a:endParaRPr>
          </a:p>
          <a:p>
            <a:pPr marL="85725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1900" b="1" dirty="0">
                <a:solidFill>
                  <a:schemeClr val="bg1"/>
                </a:solidFill>
                <a:latin typeface="Calibri" pitchFamily="34" charset="0"/>
              </a:rPr>
              <a:t>Son las medidas demandadas para un nuevo modelo directivo y de gestión para lograr eficacia y transparencia en los resultados.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70402" y="2734015"/>
            <a:ext cx="6606054" cy="194421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4860032" y="4725144"/>
            <a:ext cx="936104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75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0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449702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1979712" y="1510437"/>
            <a:ext cx="6696744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Niveles de ahorro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52"/>
          <p:cNvSpPr>
            <a:spLocks noChangeArrowheads="1"/>
          </p:cNvSpPr>
          <p:nvPr/>
        </p:nvSpPr>
        <p:spPr bwMode="auto">
          <a:xfrm>
            <a:off x="2081786" y="4149080"/>
            <a:ext cx="6594670" cy="7000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507585"/>
            <a:ext cx="6768752" cy="2372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</a:rPr>
              <a:t>Los expertos estiman que abordando las reformas estructurales necesarias se contribuiría de forma fundamental al sostenimiento del SNS.</a:t>
            </a:r>
          </a:p>
          <a:p>
            <a:pPr defTabSz="6667500" eaLnBrk="0" hangingPunct="0"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" sz="2000" dirty="0">
              <a:solidFill>
                <a:srgbClr val="5599C9"/>
              </a:solidFill>
              <a:latin typeface="Calibri" pitchFamily="34" charset="0"/>
            </a:endParaRPr>
          </a:p>
          <a:p>
            <a:pPr marL="271463" lvl="1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rgbClr val="FFFFFF"/>
                </a:solidFill>
                <a:latin typeface="Calibri" pitchFamily="34" charset="0"/>
              </a:rPr>
              <a:t>…De las medidas propuestas… más de 30 superan el 15% de ahorro medio.</a:t>
            </a:r>
          </a:p>
        </p:txBody>
      </p:sp>
    </p:spTree>
    <p:extLst>
      <p:ext uri="{BB962C8B-B14F-4D97-AF65-F5344CB8AC3E}">
        <p14:creationId xmlns:p14="http://schemas.microsoft.com/office/powerpoint/2010/main" val="239396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0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449702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1979712" y="1510437"/>
            <a:ext cx="6696744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Corresponsabilidad en el ahorro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2081786" y="4083687"/>
            <a:ext cx="6594670" cy="134817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487710"/>
            <a:ext cx="6840760" cy="28855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u="sng" dirty="0">
                <a:solidFill>
                  <a:srgbClr val="5599C9"/>
                </a:solidFill>
                <a:latin typeface="Calibri" pitchFamily="34" charset="0"/>
              </a:rPr>
              <a:t>Las ineficiencias identificadas por el estudio evidencian la potencialidad del ahorro existente. </a:t>
            </a:r>
          </a:p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" sz="2000" dirty="0">
              <a:solidFill>
                <a:srgbClr val="5599C9"/>
              </a:solidFill>
              <a:latin typeface="Calibri" pitchFamily="34" charset="0"/>
            </a:endParaRPr>
          </a:p>
          <a:p>
            <a:pPr marL="357188"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dirty="0">
                <a:solidFill>
                  <a:srgbClr val="FFFFFF"/>
                </a:solidFill>
                <a:latin typeface="Calibri" pitchFamily="34" charset="0"/>
              </a:rPr>
              <a:t>El reto de todos es </a:t>
            </a:r>
            <a:r>
              <a:rPr lang="es-ES" sz="2000" b="1" dirty="0">
                <a:solidFill>
                  <a:srgbClr val="FFFFFF"/>
                </a:solidFill>
                <a:latin typeface="Calibri" pitchFamily="34" charset="0"/>
              </a:rPr>
              <a:t>abordar las reformas necesarias, </a:t>
            </a:r>
            <a:r>
              <a:rPr lang="es-ES" sz="2000" b="1" dirty="0" err="1">
                <a:solidFill>
                  <a:srgbClr val="FFFFFF"/>
                </a:solidFill>
                <a:latin typeface="Calibri" pitchFamily="34" charset="0"/>
              </a:rPr>
              <a:t>tangibilizar</a:t>
            </a:r>
            <a:r>
              <a:rPr lang="es-ES" sz="2000" b="1" dirty="0">
                <a:solidFill>
                  <a:srgbClr val="FFFFFF"/>
                </a:solidFill>
                <a:latin typeface="Calibri" pitchFamily="34" charset="0"/>
              </a:rPr>
              <a:t> los ahorros y optimizar el Sistema sin cuestionar sus principios y su esencia.</a:t>
            </a:r>
          </a:p>
        </p:txBody>
      </p:sp>
    </p:spTree>
    <p:extLst>
      <p:ext uri="{BB962C8B-B14F-4D97-AF65-F5344CB8AC3E}">
        <p14:creationId xmlns:p14="http://schemas.microsoft.com/office/powerpoint/2010/main" val="2540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0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449702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851270"/>
            <a:ext cx="6408712" cy="16851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Los ciudadanos admiten su corresponsabilidad en el ahorro </a:t>
            </a: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y aceptan, mayoritariamente, medidas de concienciación así como punitivas por parte de los pacientes.</a:t>
            </a: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1979712" y="1510437"/>
            <a:ext cx="6696744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Corresponsabilidad de los ciudadanos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0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449702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11ª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851269"/>
            <a:ext cx="6408712" cy="16851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u="sng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Para la mayoría de los ciudadanos las reformas deberían ser lideradas por los profesionales de la salud</a:t>
            </a: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, lo que viene a reforzar la petición de </a:t>
            </a: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autonomía y responsabilidad </a:t>
            </a: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que demandan tanto los profesionales como los expertos.</a:t>
            </a: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1979712" y="1510437"/>
            <a:ext cx="5832648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Liderazgo en las reformas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0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449702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276872"/>
            <a:ext cx="6408712" cy="35420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El Sistema Nacional de Salud logra un </a:t>
            </a: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alto reconocimiento por parte de los expertos, los profesionales y los ciudadanos.</a:t>
            </a:r>
            <a:endParaRPr lang="es-ES" sz="2000" dirty="0">
              <a:solidFill>
                <a:srgbClr val="5599C9"/>
              </a:solidFill>
              <a:latin typeface="Calibri" pitchFamily="34" charset="0"/>
              <a:cs typeface="Calibri" pitchFamily="34" charset="0"/>
            </a:endParaRPr>
          </a:p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Los cambios y mejoras propuestas inciden en:</a:t>
            </a:r>
          </a:p>
          <a:p>
            <a:pPr marL="800100" lvl="1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su </a:t>
            </a: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reforzamiento, </a:t>
            </a:r>
          </a:p>
          <a:p>
            <a:pPr marL="800100" lvl="1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la búsqueda de la eficiencia </a:t>
            </a:r>
          </a:p>
          <a:p>
            <a:pPr marL="800100" lvl="1" indent="-342900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la mejora de su gobernabilidad</a:t>
            </a: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1979712" y="1510437"/>
            <a:ext cx="5832648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Conclusión final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 SENTIDO Y LOS MOTIVOS DEL TRABAJO REALIZADO</a:t>
            </a: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2952513" y="2636832"/>
            <a:ext cx="5939341" cy="4681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1.1. ¿Por qué hemos abordado el trabajo?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2952514" y="3446922"/>
            <a:ext cx="5939340" cy="468132"/>
          </a:xfrm>
          <a:prstGeom prst="rect">
            <a:avLst/>
          </a:prstGeom>
          <a:solidFill>
            <a:schemeClr val="tx2"/>
          </a:solidFill>
          <a:ln w="28575"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1.2. Principales problemas del Sistema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2952513" y="4257012"/>
            <a:ext cx="5939340" cy="4681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1.3. Factores que amenazan su sostenibilidad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s-ES_tradn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6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972480" y="1700808"/>
            <a:ext cx="79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 SENTIDO Y LOS MOTIVOS DEL TRABAJO REALIZADO</a:t>
            </a: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972480" y="2510898"/>
            <a:ext cx="7259193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ENFOQUE METODOLÓGICO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972480" y="3320988"/>
            <a:ext cx="6599267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RESUMEN DE RESULTADOS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972480" y="4131078"/>
            <a:ext cx="593934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PRINCIPALES CONCLUSIONES</a:t>
            </a: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972480" y="4941168"/>
            <a:ext cx="5279413" cy="720000"/>
          </a:xfrm>
          <a:prstGeom prst="rect">
            <a:avLst/>
          </a:prstGeom>
          <a:solidFill>
            <a:srgbClr val="5599C9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43377" y="170080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243377" y="251089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243377" y="332098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243377" y="4131078"/>
            <a:ext cx="720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243377" y="4941168"/>
            <a:ext cx="720000" cy="7200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81779" y="558205"/>
            <a:ext cx="9033362" cy="772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sz="3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Índice</a:t>
            </a:r>
            <a:endParaRPr lang="es-ES_tradnl" sz="3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3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467544" y="2060848"/>
            <a:ext cx="7776864" cy="21109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800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Es imprescindible y urgente un </a:t>
            </a:r>
          </a:p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4000" b="1" dirty="0" smtClean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PACTO DE ESTADO POR LA SANIDAD</a:t>
            </a:r>
            <a:endParaRPr lang="es-ES" sz="3200" dirty="0" smtClean="0">
              <a:solidFill>
                <a:srgbClr val="5599C9"/>
              </a:solidFill>
              <a:latin typeface="Calibri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7 Grupo"/>
          <p:cNvGrpSpPr/>
          <p:nvPr/>
        </p:nvGrpSpPr>
        <p:grpSpPr>
          <a:xfrm>
            <a:off x="66676" y="6567636"/>
            <a:ext cx="1224124" cy="245740"/>
            <a:chOff x="66676" y="6567636"/>
            <a:chExt cx="1224124" cy="245740"/>
          </a:xfrm>
        </p:grpSpPr>
        <p:sp>
          <p:nvSpPr>
            <p:cNvPr id="17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12 Elipse"/>
            <p:cNvSpPr/>
            <p:nvPr/>
          </p:nvSpPr>
          <p:spPr>
            <a:xfrm>
              <a:off x="1045060" y="6567636"/>
              <a:ext cx="245740" cy="24574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575479" y="1916832"/>
            <a:ext cx="7596921" cy="352839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10" y="4484638"/>
            <a:ext cx="2342894" cy="1921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0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2"/>
          <p:cNvSpPr>
            <a:spLocks noChangeArrowheads="1"/>
          </p:cNvSpPr>
          <p:nvPr/>
        </p:nvSpPr>
        <p:spPr bwMode="auto">
          <a:xfrm>
            <a:off x="755576" y="4915087"/>
            <a:ext cx="7200800" cy="12369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899592" y="2325690"/>
            <a:ext cx="7272808" cy="38396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Porque todas las alternativas para la suficiencia y la sostenibilidad deben articularse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desde el diálogo y el consenso político, institucional, profesional y social </a:t>
            </a:r>
            <a:r>
              <a:rPr lang="es-ES" sz="2000" b="1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-no sólo político-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que debería contemplar la reforma del SNS para los próximos años de cara a </a:t>
            </a:r>
            <a:r>
              <a:rPr lang="es-ES" sz="20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preservar y mantener tanto sus principios, su esencia y su sostenibilidad.</a:t>
            </a:r>
          </a:p>
          <a:p>
            <a:pPr defTabSz="6667500" eaLnBrk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Esto aún no ha ocurrido a pesar de las insistentes y reiteradas peticiones que desde el mundo profesional sanitario venimos realizando.</a:t>
            </a:r>
          </a:p>
        </p:txBody>
      </p:sp>
      <p:grpSp>
        <p:nvGrpSpPr>
          <p:cNvPr id="19" name="7 Grupo"/>
          <p:cNvGrpSpPr/>
          <p:nvPr/>
        </p:nvGrpSpPr>
        <p:grpSpPr>
          <a:xfrm>
            <a:off x="66676" y="6567636"/>
            <a:ext cx="1224124" cy="245740"/>
            <a:chOff x="66676" y="6567636"/>
            <a:chExt cx="1224124" cy="245740"/>
          </a:xfrm>
        </p:grpSpPr>
        <p:sp>
          <p:nvSpPr>
            <p:cNvPr id="20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12 Elipse"/>
            <p:cNvSpPr/>
            <p:nvPr/>
          </p:nvSpPr>
          <p:spPr>
            <a:xfrm>
              <a:off x="1045060" y="6567636"/>
              <a:ext cx="245740" cy="24574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Pacto de Estado por la Sanidad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52"/>
          <p:cNvSpPr>
            <a:spLocks noChangeArrowheads="1"/>
          </p:cNvSpPr>
          <p:nvPr/>
        </p:nvSpPr>
        <p:spPr bwMode="auto">
          <a:xfrm>
            <a:off x="575479" y="2419956"/>
            <a:ext cx="7596921" cy="396137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539552" y="1772816"/>
            <a:ext cx="7632848" cy="495108"/>
          </a:xfrm>
          <a:prstGeom prst="rect">
            <a:avLst/>
          </a:prstGeom>
          <a:solidFill>
            <a:srgbClr val="1F497D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¿POR QUÉ?</a:t>
            </a:r>
            <a:endParaRPr lang="es-ES_tradnl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Pacto de Estado por la Sanidad</a:t>
            </a:r>
            <a:endParaRPr lang="es-ES" sz="3000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7 Grupo"/>
          <p:cNvGrpSpPr/>
          <p:nvPr/>
        </p:nvGrpSpPr>
        <p:grpSpPr>
          <a:xfrm>
            <a:off x="66676" y="6567636"/>
            <a:ext cx="1224124" cy="245740"/>
            <a:chOff x="66676" y="6567636"/>
            <a:chExt cx="1224124" cy="245740"/>
          </a:xfrm>
        </p:grpSpPr>
        <p:sp>
          <p:nvSpPr>
            <p:cNvPr id="17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12 Elipse"/>
            <p:cNvSpPr/>
            <p:nvPr/>
          </p:nvSpPr>
          <p:spPr>
            <a:xfrm>
              <a:off x="1045060" y="6567636"/>
              <a:ext cx="245740" cy="24574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575479" y="2419957"/>
            <a:ext cx="7596921" cy="3384376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539552" y="1772816"/>
            <a:ext cx="7632848" cy="495108"/>
          </a:xfrm>
          <a:prstGeom prst="rect">
            <a:avLst/>
          </a:prstGeom>
          <a:solidFill>
            <a:srgbClr val="1F497D"/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_tradnl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¿QUIÉNES DEBEN SER LOS ACTORES?</a:t>
            </a:r>
            <a:endParaRPr lang="es-ES_tradnl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1043608" y="2707352"/>
            <a:ext cx="6768752" cy="2680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342900" indent="-342900"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Los partidos políticos / grupos parlamentarios</a:t>
            </a:r>
          </a:p>
          <a:p>
            <a:pPr marL="342900" indent="-342900"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Las administraciones sanitarias</a:t>
            </a:r>
          </a:p>
          <a:p>
            <a:pPr marL="342900" indent="-342900"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Los profesionales</a:t>
            </a:r>
          </a:p>
          <a:p>
            <a:pPr marL="342900" indent="-342900"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Los gestores sanitarios</a:t>
            </a:r>
          </a:p>
          <a:p>
            <a:pPr marL="342900" indent="-342900" algn="l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Los pacientes</a:t>
            </a:r>
          </a:p>
        </p:txBody>
      </p:sp>
    </p:spTree>
    <p:extLst>
      <p:ext uri="{BB962C8B-B14F-4D97-AF65-F5344CB8AC3E}">
        <p14:creationId xmlns:p14="http://schemas.microsoft.com/office/powerpoint/2010/main" val="14747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rgbClr val="CCE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1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570030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540553"/>
            <a:ext cx="6408712" cy="33317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Que implique una apuesta por un Sistema Nacional de Salud muy valorado por los ciudadanos y los profesionales, y de prestigio internacional, que no puede perder sus principios y su esencia: </a:t>
            </a:r>
          </a:p>
          <a:p>
            <a:pPr marL="800100" lvl="1" indent="-342900" defTabSz="6667500" eaLnBrk="0" hangingPunct="0">
              <a:lnSpc>
                <a:spcPct val="110000"/>
              </a:lnSpc>
              <a:spcBef>
                <a:spcPts val="1200"/>
              </a:spcBef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Universal</a:t>
            </a:r>
          </a:p>
          <a:p>
            <a:pPr marL="800100" lvl="1" indent="-342900" defTabSz="6667500" eaLnBrk="0" hangingPunct="0">
              <a:lnSpc>
                <a:spcPct val="110000"/>
              </a:lnSpc>
              <a:spcBef>
                <a:spcPts val="1200"/>
              </a:spcBef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Público</a:t>
            </a:r>
          </a:p>
          <a:p>
            <a:pPr marL="800100" lvl="1" indent="-342900" defTabSz="6667500" eaLnBrk="0" hangingPunct="0">
              <a:lnSpc>
                <a:spcPct val="110000"/>
              </a:lnSpc>
              <a:spcBef>
                <a:spcPts val="1200"/>
              </a:spcBef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Financiado mediante impuestos </a:t>
            </a:r>
          </a:p>
        </p:txBody>
      </p:sp>
      <p:grpSp>
        <p:nvGrpSpPr>
          <p:cNvPr id="19" name="7 Grupo"/>
          <p:cNvGrpSpPr/>
          <p:nvPr/>
        </p:nvGrpSpPr>
        <p:grpSpPr>
          <a:xfrm>
            <a:off x="66676" y="6567636"/>
            <a:ext cx="1224124" cy="245740"/>
            <a:chOff x="66676" y="6567636"/>
            <a:chExt cx="1224124" cy="245740"/>
          </a:xfrm>
        </p:grpSpPr>
        <p:sp>
          <p:nvSpPr>
            <p:cNvPr id="20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12 Elipse"/>
            <p:cNvSpPr/>
            <p:nvPr/>
          </p:nvSpPr>
          <p:spPr>
            <a:xfrm>
              <a:off x="1045060" y="6567636"/>
              <a:ext cx="245740" cy="24574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1979712" y="1667508"/>
            <a:ext cx="6912768" cy="895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Pacto por la sanidad:</a:t>
            </a:r>
          </a:p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2400" b="1" i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3684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rgbClr val="CCE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1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570030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631145"/>
            <a:ext cx="6408712" cy="25931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rgbClr val="5599C9"/>
                </a:solidFill>
                <a:latin typeface="Calibri" pitchFamily="34" charset="0"/>
              </a:rPr>
              <a:t>Que garantice la igualdad y equidad </a:t>
            </a:r>
            <a:r>
              <a:rPr lang="es-ES" sz="2000" dirty="0">
                <a:solidFill>
                  <a:srgbClr val="5599C9"/>
                </a:solidFill>
                <a:latin typeface="Calibri" pitchFamily="34" charset="0"/>
              </a:rPr>
              <a:t>en todo el territorio del Estado español mediante </a:t>
            </a:r>
            <a:r>
              <a:rPr lang="es-ES" sz="2000" b="1" dirty="0">
                <a:solidFill>
                  <a:srgbClr val="5599C9"/>
                </a:solidFill>
                <a:latin typeface="Calibri" pitchFamily="34" charset="0"/>
              </a:rPr>
              <a:t>una financiación: </a:t>
            </a:r>
          </a:p>
          <a:p>
            <a:pPr marL="800100" lvl="1" indent="-342900" defTabSz="6667500" eaLnBrk="0" hangingPunct="0">
              <a:lnSpc>
                <a:spcPct val="110000"/>
              </a:lnSpc>
              <a:spcBef>
                <a:spcPts val="1200"/>
              </a:spcBef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b="1" dirty="0">
                <a:solidFill>
                  <a:srgbClr val="5599C9"/>
                </a:solidFill>
                <a:latin typeface="Calibri" pitchFamily="34" charset="0"/>
              </a:rPr>
              <a:t>Realista </a:t>
            </a:r>
          </a:p>
          <a:p>
            <a:pPr marL="800100" lvl="1" indent="-342900" defTabSz="6667500" eaLnBrk="0" hangingPunct="0">
              <a:lnSpc>
                <a:spcPct val="110000"/>
              </a:lnSpc>
              <a:spcBef>
                <a:spcPts val="1200"/>
              </a:spcBef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b="1" dirty="0">
                <a:solidFill>
                  <a:srgbClr val="5599C9"/>
                </a:solidFill>
                <a:latin typeface="Calibri" pitchFamily="34" charset="0"/>
              </a:rPr>
              <a:t>Estable </a:t>
            </a:r>
          </a:p>
          <a:p>
            <a:pPr marL="800100" lvl="1" indent="-342900" defTabSz="6667500" eaLnBrk="0" hangingPunct="0">
              <a:lnSpc>
                <a:spcPct val="110000"/>
              </a:lnSpc>
              <a:spcBef>
                <a:spcPts val="1200"/>
              </a:spcBef>
              <a:buClr>
                <a:srgbClr val="5599C9"/>
              </a:buClr>
              <a:buFont typeface="Arial"/>
              <a:buChar char="•"/>
              <a:tabLst>
                <a:tab pos="5378450" algn="r"/>
              </a:tabLst>
            </a:pPr>
            <a:r>
              <a:rPr lang="es-ES" sz="2000" b="1" dirty="0">
                <a:solidFill>
                  <a:srgbClr val="5599C9"/>
                </a:solidFill>
                <a:latin typeface="Calibri" pitchFamily="34" charset="0"/>
              </a:rPr>
              <a:t>Finalista</a:t>
            </a:r>
            <a:endParaRPr lang="es-ES" sz="2000" dirty="0">
              <a:solidFill>
                <a:srgbClr val="5599C9"/>
              </a:solidFill>
              <a:latin typeface="Calibri" pitchFamily="34" charset="0"/>
            </a:endParaRPr>
          </a:p>
        </p:txBody>
      </p:sp>
      <p:grpSp>
        <p:nvGrpSpPr>
          <p:cNvPr id="19" name="7 Grupo"/>
          <p:cNvGrpSpPr/>
          <p:nvPr/>
        </p:nvGrpSpPr>
        <p:grpSpPr>
          <a:xfrm>
            <a:off x="66676" y="6567636"/>
            <a:ext cx="1224124" cy="245740"/>
            <a:chOff x="66676" y="6567636"/>
            <a:chExt cx="1224124" cy="245740"/>
          </a:xfrm>
        </p:grpSpPr>
        <p:sp>
          <p:nvSpPr>
            <p:cNvPr id="20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12 Elipse"/>
            <p:cNvSpPr/>
            <p:nvPr/>
          </p:nvSpPr>
          <p:spPr>
            <a:xfrm>
              <a:off x="1045060" y="6567636"/>
              <a:ext cx="245740" cy="24574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1979712" y="1667508"/>
            <a:ext cx="6912768" cy="895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Pacto por la sanidad:</a:t>
            </a:r>
          </a:p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2400" b="1" i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10466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6676" y="6567636"/>
            <a:ext cx="1224124" cy="245740"/>
            <a:chOff x="66676" y="6567636"/>
            <a:chExt cx="1224124" cy="24574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45740" cy="24574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rgbClr val="CCE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1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Elipse"/>
          <p:cNvSpPr/>
          <p:nvPr/>
        </p:nvSpPr>
        <p:spPr>
          <a:xfrm>
            <a:off x="570030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1979712" y="1667508"/>
            <a:ext cx="6912768" cy="895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Pacto por la sanidad:</a:t>
            </a:r>
          </a:p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2400" b="1" i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2081786" y="5314438"/>
            <a:ext cx="659467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108000" tIns="108000" rIns="108000" bIns="108000" anchor="t">
            <a:no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0658" y="2559150"/>
            <a:ext cx="6849814" cy="34954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1900" dirty="0">
                <a:solidFill>
                  <a:srgbClr val="5599C9"/>
                </a:solidFill>
                <a:latin typeface="Calibri" pitchFamily="34" charset="0"/>
              </a:rPr>
              <a:t>Que desde los positivos resultados en salud que ha generado la actual descentralización del SNS se garanticen los principios inspiradores del mismo </a:t>
            </a:r>
            <a:r>
              <a:rPr lang="es-ES" sz="1900" u="sng" dirty="0">
                <a:solidFill>
                  <a:srgbClr val="5599C9"/>
                </a:solidFill>
                <a:latin typeface="Calibri" pitchFamily="34" charset="0"/>
              </a:rPr>
              <a:t>mediante un sistema de gobernanza eficaz.</a:t>
            </a:r>
          </a:p>
          <a:p>
            <a:pPr defTabSz="6667500" eaLnBrk="0" hangingPunct="0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1900" dirty="0">
                <a:solidFill>
                  <a:srgbClr val="5599C9"/>
                </a:solidFill>
                <a:latin typeface="Calibri" pitchFamily="34" charset="0"/>
              </a:rPr>
              <a:t>Para ello proponemos la creación por ley orgánica de la         </a:t>
            </a:r>
            <a:r>
              <a:rPr lang="es-ES" sz="1900" b="1" dirty="0">
                <a:solidFill>
                  <a:srgbClr val="5599C9"/>
                </a:solidFill>
                <a:latin typeface="Calibri" pitchFamily="34" charset="0"/>
              </a:rPr>
              <a:t>Agencia del Sistema Nacional de Salud</a:t>
            </a:r>
            <a:r>
              <a:rPr lang="es-ES" sz="1900" dirty="0">
                <a:solidFill>
                  <a:srgbClr val="5599C9"/>
                </a:solidFill>
                <a:latin typeface="Calibri" pitchFamily="34" charset="0"/>
              </a:rPr>
              <a:t>, con capacidad ejecutiva y en cuyo órgano de gobierno participen las autoridades sanitarias, los profesionales y los pacientes.</a:t>
            </a:r>
          </a:p>
          <a:p>
            <a:pPr marL="357188" defTabSz="6667500" eaLnBrk="0" hangingPunct="0">
              <a:spcBef>
                <a:spcPts val="1200"/>
              </a:spcBef>
              <a:spcAft>
                <a:spcPts val="4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En </a:t>
            </a:r>
            <a:r>
              <a:rPr lang="es-ES" sz="2000" b="1" dirty="0">
                <a:solidFill>
                  <a:schemeClr val="bg1"/>
                </a:solidFill>
                <a:latin typeface="Calibri" pitchFamily="34" charset="0"/>
              </a:rPr>
              <a:t>la gobernanza del sistema residen gran parte de las     claves de su sostenibilidad.</a:t>
            </a:r>
          </a:p>
        </p:txBody>
      </p:sp>
    </p:spTree>
    <p:extLst>
      <p:ext uri="{BB962C8B-B14F-4D97-AF65-F5344CB8AC3E}">
        <p14:creationId xmlns:p14="http://schemas.microsoft.com/office/powerpoint/2010/main" val="37264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rgbClr val="CCE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1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solidFill>
                <a:srgbClr val="5599C9"/>
              </a:solidFill>
            </a:endParaRPr>
          </a:p>
        </p:txBody>
      </p:sp>
      <p:sp>
        <p:nvSpPr>
          <p:cNvPr id="17" name="3 Elipse"/>
          <p:cNvSpPr/>
          <p:nvPr/>
        </p:nvSpPr>
        <p:spPr>
          <a:xfrm>
            <a:off x="570030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851272"/>
            <a:ext cx="6408712" cy="16851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Que aborde urgentemente </a:t>
            </a: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las reformas estructurales necesarias </a:t>
            </a: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para </a:t>
            </a: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reducir las bolsas de ineficiencias detectadas y generar los ahorros </a:t>
            </a: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que puedan mejorar significativamente la sostenibilidad interna del SNS.</a:t>
            </a:r>
          </a:p>
        </p:txBody>
      </p:sp>
      <p:grpSp>
        <p:nvGrpSpPr>
          <p:cNvPr id="19" name="7 Grupo"/>
          <p:cNvGrpSpPr/>
          <p:nvPr/>
        </p:nvGrpSpPr>
        <p:grpSpPr>
          <a:xfrm>
            <a:off x="66676" y="6567636"/>
            <a:ext cx="1224124" cy="245740"/>
            <a:chOff x="66676" y="6567636"/>
            <a:chExt cx="1224124" cy="245740"/>
          </a:xfrm>
        </p:grpSpPr>
        <p:sp>
          <p:nvSpPr>
            <p:cNvPr id="20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12 Elipse"/>
            <p:cNvSpPr/>
            <p:nvPr/>
          </p:nvSpPr>
          <p:spPr>
            <a:xfrm>
              <a:off x="1045060" y="6567636"/>
              <a:ext cx="245740" cy="24574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1979712" y="1667508"/>
            <a:ext cx="6912768" cy="895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Pacto por la sanidad:</a:t>
            </a:r>
          </a:p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2400" b="1" i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349075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rgbClr val="CCE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1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solidFill>
                <a:srgbClr val="5599C9"/>
              </a:solidFill>
            </a:endParaRPr>
          </a:p>
        </p:txBody>
      </p:sp>
      <p:sp>
        <p:nvSpPr>
          <p:cNvPr id="17" name="3 Elipse"/>
          <p:cNvSpPr/>
          <p:nvPr/>
        </p:nvSpPr>
        <p:spPr>
          <a:xfrm>
            <a:off x="570030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3220603"/>
            <a:ext cx="6408712" cy="9465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</a:rPr>
              <a:t>Que </a:t>
            </a:r>
            <a:r>
              <a:rPr lang="es-ES" sz="2000" b="1" dirty="0">
                <a:solidFill>
                  <a:srgbClr val="5599C9"/>
                </a:solidFill>
                <a:latin typeface="Calibri" pitchFamily="34" charset="0"/>
              </a:rPr>
              <a:t>integre </a:t>
            </a:r>
            <a:r>
              <a:rPr lang="es-ES" sz="2000" dirty="0">
                <a:solidFill>
                  <a:srgbClr val="5599C9"/>
                </a:solidFill>
                <a:latin typeface="Calibri" pitchFamily="34" charset="0"/>
              </a:rPr>
              <a:t>a nivel estatal agencias y servicios que no tiene sentido reproducir en 17 CC.AA.</a:t>
            </a:r>
          </a:p>
        </p:txBody>
      </p:sp>
      <p:grpSp>
        <p:nvGrpSpPr>
          <p:cNvPr id="19" name="7 Grupo"/>
          <p:cNvGrpSpPr/>
          <p:nvPr/>
        </p:nvGrpSpPr>
        <p:grpSpPr>
          <a:xfrm>
            <a:off x="66676" y="6567636"/>
            <a:ext cx="1224124" cy="245740"/>
            <a:chOff x="66676" y="6567636"/>
            <a:chExt cx="1224124" cy="245740"/>
          </a:xfrm>
        </p:grpSpPr>
        <p:sp>
          <p:nvSpPr>
            <p:cNvPr id="20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12 Elipse"/>
            <p:cNvSpPr/>
            <p:nvPr/>
          </p:nvSpPr>
          <p:spPr>
            <a:xfrm>
              <a:off x="1045060" y="6567636"/>
              <a:ext cx="245740" cy="24574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1979712" y="1667508"/>
            <a:ext cx="6912768" cy="895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Pacto por la sanidad:</a:t>
            </a:r>
          </a:p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2400" b="1" i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7542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rgbClr val="CCE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1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solidFill>
                <a:srgbClr val="5599C9"/>
              </a:solidFill>
            </a:endParaRPr>
          </a:p>
        </p:txBody>
      </p:sp>
      <p:sp>
        <p:nvSpPr>
          <p:cNvPr id="17" name="3 Elipse"/>
          <p:cNvSpPr/>
          <p:nvPr/>
        </p:nvSpPr>
        <p:spPr>
          <a:xfrm>
            <a:off x="570030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851272"/>
            <a:ext cx="6408712" cy="16851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Que financie selectivamente lo que añada valor </a:t>
            </a: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(tecnologías, medicamentos, servicios, etc.); otorgando un papel real, relevante y decisivo a los dictámenes e informes de la Agencia del Sistema Nacional de Salud.</a:t>
            </a:r>
          </a:p>
        </p:txBody>
      </p:sp>
      <p:grpSp>
        <p:nvGrpSpPr>
          <p:cNvPr id="19" name="7 Grupo"/>
          <p:cNvGrpSpPr/>
          <p:nvPr/>
        </p:nvGrpSpPr>
        <p:grpSpPr>
          <a:xfrm>
            <a:off x="66676" y="6567636"/>
            <a:ext cx="1224124" cy="245740"/>
            <a:chOff x="66676" y="6567636"/>
            <a:chExt cx="1224124" cy="245740"/>
          </a:xfrm>
        </p:grpSpPr>
        <p:sp>
          <p:nvSpPr>
            <p:cNvPr id="20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12 Elipse"/>
            <p:cNvSpPr/>
            <p:nvPr/>
          </p:nvSpPr>
          <p:spPr>
            <a:xfrm>
              <a:off x="1045060" y="6567636"/>
              <a:ext cx="245740" cy="24574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1979712" y="1667508"/>
            <a:ext cx="6912768" cy="895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Pacto por la sanidad:</a:t>
            </a:r>
          </a:p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2400" b="1" i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12359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827584" y="1412776"/>
            <a:ext cx="7560840" cy="48347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marL="342900" indent="-342900" defTabSz="6667500" eaLnBrk="0" hangingPunct="0">
              <a:spcBef>
                <a:spcPts val="1200"/>
              </a:spcBef>
              <a:spcAft>
                <a:spcPts val="24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descentralización ha derivado en 17 Sistemas Sanitarios de Salud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24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sz="2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s-ES" sz="2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crisis económica ha evidenciado la </a:t>
            </a:r>
            <a:r>
              <a:rPr lang="es-ES" sz="2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insuficiencia financiera del </a:t>
            </a:r>
            <a:r>
              <a:rPr lang="es-ES" sz="2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SNS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24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sz="2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La imposibilidad de gobernanza del SNS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24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sz="2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El déficit económico como norma y no como excepción</a:t>
            </a:r>
          </a:p>
          <a:p>
            <a:pPr marL="342900" indent="-342900" defTabSz="6667500" eaLnBrk="0" hangingPunct="0">
              <a:spcBef>
                <a:spcPts val="1200"/>
              </a:spcBef>
              <a:spcAft>
                <a:spcPts val="2400"/>
              </a:spcAft>
              <a:buClr>
                <a:srgbClr val="5599C9"/>
              </a:buClr>
              <a:buFont typeface="+mj-lt"/>
              <a:buAutoNum type="arabicPeriod"/>
              <a:tabLst>
                <a:tab pos="5378450" algn="r"/>
              </a:tabLst>
            </a:pPr>
            <a:r>
              <a:rPr lang="es-ES" sz="2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Dicho </a:t>
            </a:r>
            <a:r>
              <a:rPr lang="es-ES" sz="2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déficit </a:t>
            </a:r>
            <a:r>
              <a:rPr lang="es-ES" sz="2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crónico del </a:t>
            </a:r>
            <a:r>
              <a:rPr lang="es-ES" sz="2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Sistema </a:t>
            </a:r>
            <a:r>
              <a:rPr lang="es-ES" sz="2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requiere, desde hace tiempo, por parte del Estado y las CCAA </a:t>
            </a:r>
            <a:r>
              <a:rPr lang="es-ES" sz="2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medidas estructurales de fondo y </a:t>
            </a:r>
            <a:r>
              <a:rPr lang="es-ES" sz="2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no sólo  “medidas </a:t>
            </a:r>
            <a:r>
              <a:rPr lang="es-ES" sz="2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coyunturales”</a:t>
            </a: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55319" y="558205"/>
            <a:ext cx="9033362" cy="67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Principales problemas del Sistema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66676" y="6567636"/>
            <a:ext cx="1194384" cy="216000"/>
            <a:chOff x="66676" y="6567636"/>
            <a:chExt cx="1194384" cy="216000"/>
          </a:xfrm>
        </p:grpSpPr>
        <p:sp>
          <p:nvSpPr>
            <p:cNvPr id="9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1045060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14" name="Conector recto 13"/>
          <p:cNvCxnSpPr/>
          <p:nvPr/>
        </p:nvCxnSpPr>
        <p:spPr>
          <a:xfrm>
            <a:off x="179512" y="1170292"/>
            <a:ext cx="896448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575479" y="1484784"/>
            <a:ext cx="7884953" cy="864096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52"/>
          <p:cNvSpPr>
            <a:spLocks noChangeArrowheads="1"/>
          </p:cNvSpPr>
          <p:nvPr/>
        </p:nvSpPr>
        <p:spPr bwMode="auto">
          <a:xfrm>
            <a:off x="575479" y="2552056"/>
            <a:ext cx="7884953" cy="747129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575479" y="3515209"/>
            <a:ext cx="7884953" cy="64807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575479" y="4320527"/>
            <a:ext cx="7884953" cy="64807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575479" y="5145690"/>
            <a:ext cx="7884953" cy="1091622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noAutofit/>
          </a:bodyPr>
          <a:lstStyle/>
          <a:p>
            <a:pPr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rgbClr val="CCE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1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solidFill>
                <a:srgbClr val="5599C9"/>
              </a:solidFill>
            </a:endParaRPr>
          </a:p>
        </p:txBody>
      </p:sp>
      <p:sp>
        <p:nvSpPr>
          <p:cNvPr id="17" name="3 Elipse"/>
          <p:cNvSpPr/>
          <p:nvPr/>
        </p:nvSpPr>
        <p:spPr>
          <a:xfrm>
            <a:off x="570030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2666607"/>
            <a:ext cx="6408712" cy="20545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Que disponga de un sistema de información interoperable, capaz de federar los existentes,</a:t>
            </a: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 que permita disponer de la mejor evidencia para tomar decisiones y que </a:t>
            </a:r>
            <a:r>
              <a:rPr lang="es-ES" sz="2000" b="1" u="sng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garantice los derechos y seguridad del paciente en cualquier situación</a:t>
            </a:r>
            <a:r>
              <a:rPr lang="es-ES" sz="2000" u="sng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sz="2000" u="sng" dirty="0">
              <a:solidFill>
                <a:srgbClr val="5599C9"/>
              </a:solidFill>
            </a:endParaRPr>
          </a:p>
        </p:txBody>
      </p:sp>
      <p:grpSp>
        <p:nvGrpSpPr>
          <p:cNvPr id="19" name="7 Grupo"/>
          <p:cNvGrpSpPr/>
          <p:nvPr/>
        </p:nvGrpSpPr>
        <p:grpSpPr>
          <a:xfrm>
            <a:off x="66676" y="6567636"/>
            <a:ext cx="1224124" cy="245740"/>
            <a:chOff x="66676" y="6567636"/>
            <a:chExt cx="1224124" cy="245740"/>
          </a:xfrm>
        </p:grpSpPr>
        <p:sp>
          <p:nvSpPr>
            <p:cNvPr id="20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12 Elipse"/>
            <p:cNvSpPr/>
            <p:nvPr/>
          </p:nvSpPr>
          <p:spPr>
            <a:xfrm>
              <a:off x="1045060" y="6567636"/>
              <a:ext cx="245740" cy="24574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1979712" y="1667508"/>
            <a:ext cx="6912768" cy="895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Pacto por la sanidad:</a:t>
            </a:r>
          </a:p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2400" b="1" i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40572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rgbClr val="CCE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1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solidFill>
                <a:srgbClr val="5599C9"/>
              </a:solidFill>
            </a:endParaRPr>
          </a:p>
        </p:txBody>
      </p:sp>
      <p:sp>
        <p:nvSpPr>
          <p:cNvPr id="17" name="3 Elipse"/>
          <p:cNvSpPr/>
          <p:nvPr/>
        </p:nvSpPr>
        <p:spPr>
          <a:xfrm>
            <a:off x="570030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3035939"/>
            <a:ext cx="6408712" cy="13158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Que </a:t>
            </a: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implique y corresponsabilice a los pacientes </a:t>
            </a: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junto a los profesionales en </a:t>
            </a: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el mejor uso de los recursos diagnósticos y terapéuticos.</a:t>
            </a:r>
          </a:p>
        </p:txBody>
      </p:sp>
      <p:grpSp>
        <p:nvGrpSpPr>
          <p:cNvPr id="19" name="7 Grupo"/>
          <p:cNvGrpSpPr/>
          <p:nvPr/>
        </p:nvGrpSpPr>
        <p:grpSpPr>
          <a:xfrm>
            <a:off x="66676" y="6567636"/>
            <a:ext cx="1224124" cy="245740"/>
            <a:chOff x="66676" y="6567636"/>
            <a:chExt cx="1224124" cy="245740"/>
          </a:xfrm>
        </p:grpSpPr>
        <p:sp>
          <p:nvSpPr>
            <p:cNvPr id="20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12 Elipse"/>
            <p:cNvSpPr/>
            <p:nvPr/>
          </p:nvSpPr>
          <p:spPr>
            <a:xfrm>
              <a:off x="1045060" y="6567636"/>
              <a:ext cx="245740" cy="24574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1979712" y="1667508"/>
            <a:ext cx="6912768" cy="895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Pacto por la sanidad:</a:t>
            </a:r>
          </a:p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2400" b="1" i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19047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Rectángulo redondeado"/>
          <p:cNvSpPr/>
          <p:nvPr/>
        </p:nvSpPr>
        <p:spPr>
          <a:xfrm rot="16200000">
            <a:off x="2090477" y="-611048"/>
            <a:ext cx="4994203" cy="8609805"/>
          </a:xfrm>
          <a:prstGeom prst="roundRect">
            <a:avLst>
              <a:gd name="adj" fmla="val 5193"/>
            </a:avLst>
          </a:prstGeom>
          <a:solidFill>
            <a:srgbClr val="CCE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5 Redondear rectángulo de esquina del mismo lado"/>
          <p:cNvSpPr/>
          <p:nvPr/>
        </p:nvSpPr>
        <p:spPr>
          <a:xfrm rot="16200000" flipV="1">
            <a:off x="2403371" y="-298154"/>
            <a:ext cx="4994203" cy="7984016"/>
          </a:xfrm>
          <a:prstGeom prst="round2SameRect">
            <a:avLst>
              <a:gd name="adj1" fmla="val 5265"/>
              <a:gd name="adj2" fmla="val 44018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solidFill>
                <a:srgbClr val="5599C9"/>
              </a:solidFill>
            </a:endParaRPr>
          </a:p>
        </p:txBody>
      </p:sp>
      <p:sp>
        <p:nvSpPr>
          <p:cNvPr id="17" name="3 Elipse"/>
          <p:cNvSpPr/>
          <p:nvPr/>
        </p:nvSpPr>
        <p:spPr>
          <a:xfrm>
            <a:off x="570030" y="1366421"/>
            <a:ext cx="1193658" cy="1152128"/>
          </a:xfrm>
          <a:prstGeom prst="ellipse">
            <a:avLst/>
          </a:prstGeom>
          <a:solidFill>
            <a:srgbClr val="5599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600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lvl="0" algn="ctr">
              <a:buClr>
                <a:srgbClr val="009494"/>
              </a:buClr>
            </a:pPr>
            <a:r>
              <a:rPr lang="es-E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9ª</a:t>
            </a:r>
            <a:endParaRPr lang="es-ES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1979712" y="3035939"/>
            <a:ext cx="6408712" cy="13158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defTabSz="66675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Que cualquier </a:t>
            </a:r>
            <a:r>
              <a:rPr lang="es-ES" sz="2000" b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avance en la colaboración público-privada </a:t>
            </a:r>
            <a:r>
              <a:rPr lang="es-ES" sz="2000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debe contar </a:t>
            </a:r>
            <a:r>
              <a:rPr lang="es-ES" sz="2000" b="1" u="sng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con el suficiente consenso profesional y social</a:t>
            </a:r>
            <a:r>
              <a:rPr lang="es-ES" sz="2000" u="sng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sz="2000" u="sng" dirty="0">
              <a:solidFill>
                <a:srgbClr val="5599C9"/>
              </a:solidFill>
            </a:endParaRPr>
          </a:p>
        </p:txBody>
      </p:sp>
      <p:grpSp>
        <p:nvGrpSpPr>
          <p:cNvPr id="19" name="7 Grupo"/>
          <p:cNvGrpSpPr/>
          <p:nvPr/>
        </p:nvGrpSpPr>
        <p:grpSpPr>
          <a:xfrm>
            <a:off x="66676" y="6567636"/>
            <a:ext cx="1224124" cy="245740"/>
            <a:chOff x="66676" y="6567636"/>
            <a:chExt cx="1224124" cy="245740"/>
          </a:xfrm>
        </p:grpSpPr>
        <p:sp>
          <p:nvSpPr>
            <p:cNvPr id="20" name="8 Elipse"/>
            <p:cNvSpPr/>
            <p:nvPr/>
          </p:nvSpPr>
          <p:spPr>
            <a:xfrm>
              <a:off x="66676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9 Elipse"/>
            <p:cNvSpPr/>
            <p:nvPr/>
          </p:nvSpPr>
          <p:spPr>
            <a:xfrm>
              <a:off x="311272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10 Elipse"/>
            <p:cNvSpPr/>
            <p:nvPr/>
          </p:nvSpPr>
          <p:spPr>
            <a:xfrm>
              <a:off x="555868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11 Elipse"/>
            <p:cNvSpPr/>
            <p:nvPr/>
          </p:nvSpPr>
          <p:spPr>
            <a:xfrm>
              <a:off x="800464" y="6567636"/>
              <a:ext cx="216000" cy="2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12 Elipse"/>
            <p:cNvSpPr/>
            <p:nvPr/>
          </p:nvSpPr>
          <p:spPr>
            <a:xfrm>
              <a:off x="1045060" y="6567636"/>
              <a:ext cx="245740" cy="24574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1979712" y="1667508"/>
            <a:ext cx="6912768" cy="895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t">
            <a:spAutoFit/>
          </a:bodyPr>
          <a:lstStyle/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3000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Pacto por la sanidad:</a:t>
            </a:r>
          </a:p>
          <a:p>
            <a:pPr defTabSz="6667500" eaLnBrk="0" hangingPunct="0">
              <a:lnSpc>
                <a:spcPct val="60000"/>
              </a:lnSpc>
              <a:spcBef>
                <a:spcPts val="1200"/>
              </a:spcBef>
              <a:buClr>
                <a:srgbClr val="5599C9"/>
              </a:buClr>
              <a:tabLst>
                <a:tab pos="5378450" algn="r"/>
              </a:tabLst>
            </a:pPr>
            <a:r>
              <a:rPr lang="es-ES" sz="2400" b="1" i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Recomendaciones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24215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899592" y="2936794"/>
            <a:ext cx="7416824" cy="1572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108000" rIns="108000" bIns="108000" anchor="ctr">
            <a:spAutoFit/>
          </a:bodyPr>
          <a:lstStyle/>
          <a:p>
            <a:pPr algn="ctr" defTabSz="6667500" eaLnBrk="0" hangingPunct="0">
              <a:spcBef>
                <a:spcPts val="1200"/>
              </a:spcBef>
              <a:spcAft>
                <a:spcPts val="600"/>
              </a:spcAft>
              <a:buClr>
                <a:srgbClr val="5599C9"/>
              </a:buClr>
              <a:tabLst>
                <a:tab pos="5378450" algn="r"/>
              </a:tabLst>
            </a:pPr>
            <a:r>
              <a:rPr lang="es-ES" sz="4400" b="1" i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La sanidad no es un ejercicio de poder</a:t>
            </a:r>
            <a:r>
              <a:rPr lang="es-ES" sz="4400" b="1" i="1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4400" b="1" i="1" smtClean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es un </a:t>
            </a:r>
            <a:r>
              <a:rPr lang="es-ES" sz="4400" b="1" i="1" dirty="0" smtClean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servicio</a:t>
            </a:r>
            <a:r>
              <a:rPr lang="es-ES" sz="4400" b="1" i="1" dirty="0">
                <a:solidFill>
                  <a:srgbClr val="5599C9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sz="4400" b="1" i="1" u="sng" dirty="0">
              <a:solidFill>
                <a:srgbClr val="5599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8291</TotalTime>
  <Words>6012</Words>
  <Application>Microsoft Office PowerPoint</Application>
  <PresentationFormat>Presentación en pantalla (4:3)</PresentationFormat>
  <Paragraphs>982</Paragraphs>
  <Slides>93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93</vt:i4>
      </vt:variant>
    </vt:vector>
  </HeadingPairs>
  <TitlesOfParts>
    <vt:vector size="94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Análisis e Investigación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Yolanda del Val</dc:creator>
  <cp:lastModifiedBy>Iñigo Lapetra</cp:lastModifiedBy>
  <cp:revision>1350</cp:revision>
  <cp:lastPrinted>2013-03-26T11:40:51Z</cp:lastPrinted>
  <dcterms:created xsi:type="dcterms:W3CDTF">2012-07-17T10:43:45Z</dcterms:created>
  <dcterms:modified xsi:type="dcterms:W3CDTF">2013-04-04T07:55:07Z</dcterms:modified>
</cp:coreProperties>
</file>