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2"/>
  </p:notesMasterIdLst>
  <p:sldIdLst>
    <p:sldId id="442" r:id="rId2"/>
    <p:sldId id="441" r:id="rId3"/>
    <p:sldId id="469" r:id="rId4"/>
    <p:sldId id="473" r:id="rId5"/>
    <p:sldId id="502" r:id="rId6"/>
    <p:sldId id="436" r:id="rId7"/>
    <p:sldId id="349" r:id="rId8"/>
    <p:sldId id="482" r:id="rId9"/>
    <p:sldId id="483" r:id="rId10"/>
    <p:sldId id="437" r:id="rId11"/>
    <p:sldId id="426" r:id="rId12"/>
    <p:sldId id="463" r:id="rId13"/>
    <p:sldId id="464" r:id="rId14"/>
    <p:sldId id="438" r:id="rId15"/>
    <p:sldId id="480" r:id="rId16"/>
    <p:sldId id="481" r:id="rId17"/>
    <p:sldId id="431" r:id="rId18"/>
    <p:sldId id="440" r:id="rId19"/>
    <p:sldId id="429" r:id="rId20"/>
    <p:sldId id="484" r:id="rId21"/>
    <p:sldId id="453" r:id="rId22"/>
    <p:sldId id="462" r:id="rId23"/>
    <p:sldId id="461" r:id="rId24"/>
    <p:sldId id="454" r:id="rId25"/>
    <p:sldId id="456" r:id="rId26"/>
    <p:sldId id="457" r:id="rId27"/>
    <p:sldId id="443" r:id="rId28"/>
    <p:sldId id="447" r:id="rId29"/>
    <p:sldId id="450" r:id="rId30"/>
    <p:sldId id="451" r:id="rId31"/>
    <p:sldId id="458" r:id="rId32"/>
    <p:sldId id="460" r:id="rId33"/>
    <p:sldId id="466" r:id="rId34"/>
    <p:sldId id="452" r:id="rId35"/>
    <p:sldId id="474" r:id="rId36"/>
    <p:sldId id="475" r:id="rId37"/>
    <p:sldId id="476" r:id="rId38"/>
    <p:sldId id="477" r:id="rId39"/>
    <p:sldId id="478" r:id="rId40"/>
    <p:sldId id="479" r:id="rId4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86121" autoAdjust="0"/>
  </p:normalViewPr>
  <p:slideViewPr>
    <p:cSldViewPr>
      <p:cViewPr varScale="1">
        <p:scale>
          <a:sx n="67" d="100"/>
          <a:sy n="67" d="100"/>
        </p:scale>
        <p:origin x="564" y="36"/>
      </p:cViewPr>
      <p:guideLst>
        <p:guide orient="horz" pos="2160"/>
        <p:guide pos="3840"/>
      </p:guideLst>
    </p:cSldViewPr>
  </p:slideViewPr>
  <p:notesTextViewPr>
    <p:cViewPr>
      <p:scale>
        <a:sx n="1" d="1"/>
        <a:sy n="1" d="1"/>
      </p:scale>
      <p:origin x="0" y="0"/>
    </p:cViewPr>
  </p:notesTextViewPr>
  <p:sorterViewPr>
    <p:cViewPr>
      <p:scale>
        <a:sx n="100" d="100"/>
        <a:sy n="100" d="100"/>
      </p:scale>
      <p:origin x="0" y="-125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8CD8A-3A62-4082-A47F-132CF51A9260}" type="datetimeFigureOut">
              <a:rPr lang="es-ES" smtClean="0"/>
              <a:t>01/06/2022</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9DC1A9-D6CB-460C-8113-3CAB7E99741E}" type="slidenum">
              <a:rPr lang="es-ES" smtClean="0"/>
              <a:t>‹Nº›</a:t>
            </a:fld>
            <a:endParaRPr lang="es-ES"/>
          </a:p>
        </p:txBody>
      </p:sp>
    </p:spTree>
    <p:extLst>
      <p:ext uri="{BB962C8B-B14F-4D97-AF65-F5344CB8AC3E}">
        <p14:creationId xmlns:p14="http://schemas.microsoft.com/office/powerpoint/2010/main" val="3973419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55464BFE-DB9A-4491-8799-19285F75DA7E}" type="slidenum">
              <a:rPr lang="en-US" altLang="en-US" smtClean="0"/>
              <a:pPr/>
              <a:t>6</a:t>
            </a:fld>
            <a:endParaRPr lang="en-US" altLang="en-US"/>
          </a:p>
        </p:txBody>
      </p:sp>
    </p:spTree>
    <p:extLst>
      <p:ext uri="{BB962C8B-B14F-4D97-AF65-F5344CB8AC3E}">
        <p14:creationId xmlns:p14="http://schemas.microsoft.com/office/powerpoint/2010/main" val="323878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9BD0EC6-3550-467D-B385-577F4AF4D422}" type="slidenum">
              <a:rPr lang="en-US" altLang="en-US" smtClean="0"/>
              <a:pPr/>
              <a:t>10</a:t>
            </a:fld>
            <a:endParaRPr lang="en-US" altLang="en-US"/>
          </a:p>
        </p:txBody>
      </p:sp>
    </p:spTree>
    <p:extLst>
      <p:ext uri="{BB962C8B-B14F-4D97-AF65-F5344CB8AC3E}">
        <p14:creationId xmlns:p14="http://schemas.microsoft.com/office/powerpoint/2010/main" val="3435867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8306F5B-2991-4E83-8BBD-7F23A7FD4578}" type="slidenum">
              <a:rPr lang="en-US" altLang="en-US" smtClean="0"/>
              <a:pPr/>
              <a:t>14</a:t>
            </a:fld>
            <a:endParaRPr lang="en-US" altLang="en-US"/>
          </a:p>
        </p:txBody>
      </p:sp>
    </p:spTree>
    <p:extLst>
      <p:ext uri="{BB962C8B-B14F-4D97-AF65-F5344CB8AC3E}">
        <p14:creationId xmlns:p14="http://schemas.microsoft.com/office/powerpoint/2010/main" val="4010781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8EEA2856-63E1-4820-9EFB-66CCB7CC678B}" type="slidenum">
              <a:rPr lang="en-US" altLang="en-US" smtClean="0"/>
              <a:pPr/>
              <a:t>18</a:t>
            </a:fld>
            <a:endParaRPr lang="en-US" altLang="en-US"/>
          </a:p>
        </p:txBody>
      </p:sp>
    </p:spTree>
    <p:extLst>
      <p:ext uri="{BB962C8B-B14F-4D97-AF65-F5344CB8AC3E}">
        <p14:creationId xmlns:p14="http://schemas.microsoft.com/office/powerpoint/2010/main" val="2863861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4F6262B-5A90-4D4B-AC31-26E5798E4AEC}" type="slidenum">
              <a:rPr lang="en-US" altLang="en-US" smtClean="0"/>
              <a:pPr/>
              <a:t>27</a:t>
            </a:fld>
            <a:endParaRPr lang="en-US" altLang="en-US"/>
          </a:p>
        </p:txBody>
      </p:sp>
    </p:spTree>
    <p:extLst>
      <p:ext uri="{BB962C8B-B14F-4D97-AF65-F5344CB8AC3E}">
        <p14:creationId xmlns:p14="http://schemas.microsoft.com/office/powerpoint/2010/main" val="2090382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748176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163611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234231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347491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2949151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4167849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1558728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2281227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23833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38579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9D19FDF7-6A10-4EF5-BBF9-83CC0DC1650C}" type="datetimeFigureOut">
              <a:rPr lang="es-ES" smtClean="0"/>
              <a:t>01/06/2022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2C457A4-CC52-4CFE-9A7D-2D9716CAC2C9}" type="slidenum">
              <a:rPr lang="es-ES" smtClean="0"/>
              <a:t>‹Nº›</a:t>
            </a:fld>
            <a:endParaRPr lang="es-ES"/>
          </a:p>
        </p:txBody>
      </p:sp>
    </p:spTree>
    <p:extLst>
      <p:ext uri="{BB962C8B-B14F-4D97-AF65-F5344CB8AC3E}">
        <p14:creationId xmlns:p14="http://schemas.microsoft.com/office/powerpoint/2010/main" val="112478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9FDF7-6A10-4EF5-BBF9-83CC0DC1650C}" type="datetimeFigureOut">
              <a:rPr lang="es-ES" smtClean="0"/>
              <a:t>01/06/2022</a:t>
            </a:fld>
            <a:endParaRPr lang="es-ES"/>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457A4-CC52-4CFE-9A7D-2D9716CAC2C9}" type="slidenum">
              <a:rPr lang="es-ES" smtClean="0"/>
              <a:t>‹Nº›</a:t>
            </a:fld>
            <a:endParaRPr lang="es-ES"/>
          </a:p>
        </p:txBody>
      </p:sp>
    </p:spTree>
    <p:extLst>
      <p:ext uri="{BB962C8B-B14F-4D97-AF65-F5344CB8AC3E}">
        <p14:creationId xmlns:p14="http://schemas.microsoft.com/office/powerpoint/2010/main" val="56989635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olegiosmedicoscastillayleon.com/" TargetMode="External"/><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www.colegiosmedicoscastillayleon.co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www.colegiosmedicoscastillayleon.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colegiosmedicoscastillayleon.com/" TargetMode="Externa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www.colegiosmedicoscastillayleon.com/" TargetMode="Externa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hyperlink" Target="http://www.colegiosmedicoscastillayleon.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olegiosmedicoscastillayleon.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hyperlink" Target="http://www.colegiosmedicoscastillayleon.com/" TargetMode="Externa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hyperlink" Target="http://www.colegiosmedicoscastillayleon.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hyperlink" Target="http://www.colegiosmedicoscastillayleon.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colegiosmedicoscastillayleon.com/" TargetMode="External"/><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www.colegiosmedicoscastillayleon.com/"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1.png"/><Relationship Id="rId10" Type="http://schemas.openxmlformats.org/officeDocument/2006/relationships/hyperlink" Target="http://www.colegiosmedicoscastillayleon.com/" TargetMode="External"/><Relationship Id="rId4" Type="http://schemas.openxmlformats.org/officeDocument/2006/relationships/image" Target="../media/image26.png"/><Relationship Id="rId9" Type="http://schemas.microsoft.com/office/2007/relationships/hdphoto" Target="../media/hdphoto4.wdp"/></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1.jpeg"/><Relationship Id="rId9" Type="http://schemas.openxmlformats.org/officeDocument/2006/relationships/hyperlink" Target="http://www.colegiosmedicoscastillayleon.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colegiosmedicoscastillayleon.co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colegiosmedicoscastillayleon.com/"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colegiosmedicoscastillayleon.com/"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4.png"/><Relationship Id="rId7"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28.png"/><Relationship Id="rId4" Type="http://schemas.openxmlformats.org/officeDocument/2006/relationships/image" Target="../media/image1.jpeg"/><Relationship Id="rId9" Type="http://schemas.openxmlformats.org/officeDocument/2006/relationships/hyperlink" Target="http://www.colegiosmedicoscastillayleon.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hyperlink" Target="http://www.colegiosmedicoscastillayleon.com/" TargetMode="Externa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www.colegiosmedicoscastillayleon.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legiosmedicoscastillayleon.com/"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hyperlink" Target="http://www.colegiosmedicoscastillayleon.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colegiosmedicoscastillayleon.com/" TargetMode="Externa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www.colegiosmedicoscastillayleon.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colegiosmedicoscastillayle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855" y="5131575"/>
            <a:ext cx="1651113" cy="12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Imagen 2"/>
          <p:cNvPicPr>
            <a:picLocks noChangeAspect="1"/>
          </p:cNvPicPr>
          <p:nvPr/>
        </p:nvPicPr>
        <p:blipFill>
          <a:blip r:embed="rId3">
            <a:extLst>
              <a:ext uri="{28A0092B-C50C-407E-A947-70E740481C1C}">
                <a14:useLocalDpi xmlns:a14="http://schemas.microsoft.com/office/drawing/2010/main" val="0"/>
              </a:ext>
            </a:extLst>
          </a:blip>
          <a:srcRect t="19794" b="30061"/>
          <a:stretch>
            <a:fillRect/>
          </a:stretch>
        </p:blipFill>
        <p:spPr bwMode="auto">
          <a:xfrm>
            <a:off x="-11113" y="-6350"/>
            <a:ext cx="12201526"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9" name="Group 3"/>
          <p:cNvGrpSpPr>
            <a:grpSpLocks/>
          </p:cNvGrpSpPr>
          <p:nvPr/>
        </p:nvGrpSpPr>
        <p:grpSpPr bwMode="auto">
          <a:xfrm>
            <a:off x="5934988" y="5091113"/>
            <a:ext cx="5345588" cy="1374775"/>
            <a:chOff x="6321683" y="5043073"/>
            <a:chExt cx="7127450" cy="1833561"/>
          </a:xfrm>
        </p:grpSpPr>
        <p:grpSp>
          <p:nvGrpSpPr>
            <p:cNvPr id="4115" name="Group 84"/>
            <p:cNvGrpSpPr>
              <a:grpSpLocks/>
            </p:cNvGrpSpPr>
            <p:nvPr/>
          </p:nvGrpSpPr>
          <p:grpSpPr bwMode="auto">
            <a:xfrm>
              <a:off x="6515526" y="5167813"/>
              <a:ext cx="6933607" cy="1651654"/>
              <a:chOff x="6735866" y="5248768"/>
              <a:chExt cx="6933607" cy="1651654"/>
            </a:xfrm>
          </p:grpSpPr>
          <p:sp>
            <p:nvSpPr>
              <p:cNvPr id="27" name="Rectangle 70"/>
              <p:cNvSpPr/>
              <p:nvPr/>
            </p:nvSpPr>
            <p:spPr>
              <a:xfrm>
                <a:off x="6735866" y="5248768"/>
                <a:ext cx="6933607" cy="584944"/>
              </a:xfrm>
              <a:prstGeom prst="rect">
                <a:avLst/>
              </a:prstGeom>
              <a:noFill/>
            </p:spPr>
            <p:txBody>
              <a:bodyPr wrap="none" lIns="68580" tIns="34290" rIns="68580" bIns="34290">
                <a:spAutoFit/>
              </a:bodyPr>
              <a:lstStyle/>
              <a:p>
                <a:pPr>
                  <a:defRPr/>
                </a:pPr>
                <a:r>
                  <a:rPr lang="en-US" sz="2400" b="1" dirty="0">
                    <a:ln w="0">
                      <a:noFill/>
                    </a:ln>
                    <a:gradFill flip="none" rotWithShape="1">
                      <a:gsLst>
                        <a:gs pos="100000">
                          <a:srgbClr val="3CCBFA"/>
                        </a:gs>
                        <a:gs pos="0">
                          <a:srgbClr val="01B5F5"/>
                        </a:gs>
                      </a:gsLst>
                      <a:lin ang="0" scaled="0"/>
                      <a:tileRect/>
                    </a:gradFill>
                    <a:latin typeface="Open Sans" panose="020B0606030504020204" pitchFamily="34" charset="0"/>
                    <a:ea typeface="Open Sans" panose="020B0606030504020204" pitchFamily="34" charset="0"/>
                    <a:cs typeface="Open Sans" panose="020B0606030504020204" pitchFamily="34" charset="0"/>
                  </a:rPr>
                  <a:t>DEMOGRAFIA MÉDICA</a:t>
                </a:r>
                <a:r>
                  <a:rPr lang="en-US" sz="2400" b="1" dirty="0">
                    <a:ln w="0">
                      <a:noFill/>
                    </a:ln>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DE CASTILLA Y LEON</a:t>
                </a:r>
              </a:p>
            </p:txBody>
          </p:sp>
          <p:sp>
            <p:nvSpPr>
              <p:cNvPr id="28" name="Rectangle 71"/>
              <p:cNvSpPr/>
              <p:nvPr/>
            </p:nvSpPr>
            <p:spPr>
              <a:xfrm>
                <a:off x="6735866" y="5767479"/>
                <a:ext cx="4062053" cy="1132943"/>
              </a:xfrm>
              <a:prstGeom prst="rect">
                <a:avLst/>
              </a:prstGeom>
              <a:noFill/>
            </p:spPr>
            <p:txBody>
              <a:bodyPr wrap="none" lIns="68580" tIns="34290" rIns="68580" bIns="34290">
                <a:spAutoFit/>
              </a:bodyPr>
              <a:lstStyle/>
              <a:p>
                <a:pPr>
                  <a:lnSpc>
                    <a:spcPct val="150000"/>
                  </a:lnSpc>
                  <a:defRPr/>
                </a:pPr>
                <a:r>
                  <a:rPr lang="es-ES" dirty="0">
                    <a:ln w="0">
                      <a:noFill/>
                    </a:ln>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Grupo de Trabajo</a:t>
                </a:r>
              </a:p>
              <a:p>
                <a:pPr>
                  <a:lnSpc>
                    <a:spcPct val="150000"/>
                  </a:lnSpc>
                  <a:defRPr/>
                </a:pPr>
                <a:r>
                  <a:rPr lang="es-ES" dirty="0">
                    <a:ln w="0">
                      <a:noFill/>
                    </a:ln>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Análisis y Tendencias 2019 - 2022</a:t>
                </a:r>
              </a:p>
            </p:txBody>
          </p:sp>
        </p:grpSp>
        <p:cxnSp>
          <p:nvCxnSpPr>
            <p:cNvPr id="26" name="Straight Connector 23"/>
            <p:cNvCxnSpPr/>
            <p:nvPr/>
          </p:nvCxnSpPr>
          <p:spPr>
            <a:xfrm flipH="1">
              <a:off x="6321683" y="5043073"/>
              <a:ext cx="16933" cy="1833561"/>
            </a:xfrm>
            <a:prstGeom prst="line">
              <a:avLst/>
            </a:prstGeom>
            <a:ln w="12700">
              <a:solidFill>
                <a:srgbClr val="D9D9D9"/>
              </a:solidFill>
            </a:ln>
          </p:spPr>
          <p:style>
            <a:lnRef idx="1">
              <a:schemeClr val="accent1"/>
            </a:lnRef>
            <a:fillRef idx="0">
              <a:schemeClr val="accent1"/>
            </a:fillRef>
            <a:effectRef idx="0">
              <a:schemeClr val="accent1"/>
            </a:effectRef>
            <a:fontRef idx="minor">
              <a:schemeClr val="tx1"/>
            </a:fontRef>
          </p:style>
        </p:cxnSp>
      </p:grpSp>
      <p:sp>
        <p:nvSpPr>
          <p:cNvPr id="4100" name="Freeform 24"/>
          <p:cNvSpPr>
            <a:spLocks/>
          </p:cNvSpPr>
          <p:nvPr/>
        </p:nvSpPr>
        <p:spPr bwMode="auto">
          <a:xfrm>
            <a:off x="10090150" y="2797175"/>
            <a:ext cx="2101850" cy="2359025"/>
          </a:xfrm>
          <a:custGeom>
            <a:avLst/>
            <a:gdLst>
              <a:gd name="T0" fmla="*/ 2147698 w 2086833"/>
              <a:gd name="T1" fmla="*/ 0 h 2312943"/>
              <a:gd name="T2" fmla="*/ 2147698 w 2086833"/>
              <a:gd name="T3" fmla="*/ 2502011 h 2312943"/>
              <a:gd name="T4" fmla="*/ 0 w 2086833"/>
              <a:gd name="T5" fmla="*/ 1223366 h 2312943"/>
              <a:gd name="T6" fmla="*/ 1882139 w 2086833"/>
              <a:gd name="T7" fmla="*/ 151790 h 231294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86833" h="2312943">
                <a:moveTo>
                  <a:pt x="2086833" y="0"/>
                </a:moveTo>
                <a:lnTo>
                  <a:pt x="2086833" y="2312943"/>
                </a:lnTo>
                <a:lnTo>
                  <a:pt x="0" y="1130920"/>
                </a:lnTo>
                <a:lnTo>
                  <a:pt x="1828800" y="140320"/>
                </a:lnTo>
                <a:lnTo>
                  <a:pt x="2086833" y="0"/>
                </a:lnTo>
                <a:close/>
              </a:path>
            </a:pathLst>
          </a:custGeom>
          <a:solidFill>
            <a:srgbClr val="33C2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1" name="Freeform 9"/>
          <p:cNvSpPr>
            <a:spLocks/>
          </p:cNvSpPr>
          <p:nvPr/>
        </p:nvSpPr>
        <p:spPr bwMode="auto">
          <a:xfrm>
            <a:off x="10107613" y="1874838"/>
            <a:ext cx="1835150" cy="2078037"/>
          </a:xfrm>
          <a:custGeom>
            <a:avLst/>
            <a:gdLst>
              <a:gd name="T0" fmla="*/ 0 w 1154"/>
              <a:gd name="T1" fmla="*/ 0 h 1291"/>
              <a:gd name="T2" fmla="*/ 2147483646 w 1154"/>
              <a:gd name="T3" fmla="*/ 2147483646 h 1291"/>
              <a:gd name="T4" fmla="*/ 0 w 1154"/>
              <a:gd name="T5" fmla="*/ 2147483646 h 1291"/>
              <a:gd name="T6" fmla="*/ 0 w 1154"/>
              <a:gd name="T7" fmla="*/ 2147483646 h 1291"/>
              <a:gd name="T8" fmla="*/ 0 w 1154"/>
              <a:gd name="T9" fmla="*/ 0 h 12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4" h="1291">
                <a:moveTo>
                  <a:pt x="0" y="0"/>
                </a:moveTo>
                <a:lnTo>
                  <a:pt x="1154" y="667"/>
                </a:lnTo>
                <a:lnTo>
                  <a:pt x="0" y="1291"/>
                </a:lnTo>
                <a:lnTo>
                  <a:pt x="0" y="0"/>
                </a:lnTo>
                <a:close/>
              </a:path>
            </a:pathLst>
          </a:custGeom>
          <a:solidFill>
            <a:srgbClr val="55D2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 name="Freeform 10"/>
          <p:cNvSpPr>
            <a:spLocks/>
          </p:cNvSpPr>
          <p:nvPr/>
        </p:nvSpPr>
        <p:spPr bwMode="auto">
          <a:xfrm>
            <a:off x="8212138" y="2844800"/>
            <a:ext cx="1914525" cy="2124075"/>
          </a:xfrm>
          <a:custGeom>
            <a:avLst/>
            <a:gdLst>
              <a:gd name="T0" fmla="*/ 2147483646 w 1205"/>
              <a:gd name="T1" fmla="*/ 2147483646 h 1320"/>
              <a:gd name="T2" fmla="*/ 0 w 1205"/>
              <a:gd name="T3" fmla="*/ 2147483646 h 1320"/>
              <a:gd name="T4" fmla="*/ 0 w 1205"/>
              <a:gd name="T5" fmla="*/ 2147483646 h 1320"/>
              <a:gd name="T6" fmla="*/ 2147483646 w 1205"/>
              <a:gd name="T7" fmla="*/ 0 h 1320"/>
              <a:gd name="T8" fmla="*/ 2147483646 w 1205"/>
              <a:gd name="T9" fmla="*/ 2147483646 h 1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5" h="1320">
                <a:moveTo>
                  <a:pt x="1205" y="679"/>
                </a:moveTo>
                <a:lnTo>
                  <a:pt x="0" y="1320"/>
                </a:lnTo>
                <a:lnTo>
                  <a:pt x="0" y="14"/>
                </a:lnTo>
                <a:lnTo>
                  <a:pt x="30" y="0"/>
                </a:lnTo>
                <a:lnTo>
                  <a:pt x="1205" y="679"/>
                </a:lnTo>
                <a:close/>
              </a:path>
            </a:pathLst>
          </a:custGeom>
          <a:solidFill>
            <a:srgbClr val="7EDA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3" name="Freeform 11"/>
          <p:cNvSpPr>
            <a:spLocks/>
          </p:cNvSpPr>
          <p:nvPr/>
        </p:nvSpPr>
        <p:spPr bwMode="auto">
          <a:xfrm>
            <a:off x="8240713" y="1874838"/>
            <a:ext cx="1866900" cy="2078037"/>
          </a:xfrm>
          <a:custGeom>
            <a:avLst/>
            <a:gdLst>
              <a:gd name="T0" fmla="*/ 2147483646 w 1175"/>
              <a:gd name="T1" fmla="*/ 0 h 1291"/>
              <a:gd name="T2" fmla="*/ 2147483646 w 1175"/>
              <a:gd name="T3" fmla="*/ 2147483646 h 1291"/>
              <a:gd name="T4" fmla="*/ 2147483646 w 1175"/>
              <a:gd name="T5" fmla="*/ 2147483646 h 1291"/>
              <a:gd name="T6" fmla="*/ 0 w 1175"/>
              <a:gd name="T7" fmla="*/ 2147483646 h 1291"/>
              <a:gd name="T8" fmla="*/ 2147483646 w 1175"/>
              <a:gd name="T9" fmla="*/ 0 h 1291"/>
              <a:gd name="T10" fmla="*/ 2147483646 w 1175"/>
              <a:gd name="T11" fmla="*/ 0 h 12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75" h="1291">
                <a:moveTo>
                  <a:pt x="1175" y="0"/>
                </a:moveTo>
                <a:lnTo>
                  <a:pt x="1175" y="1291"/>
                </a:lnTo>
                <a:lnTo>
                  <a:pt x="1173" y="1291"/>
                </a:lnTo>
                <a:lnTo>
                  <a:pt x="0" y="610"/>
                </a:lnTo>
                <a:lnTo>
                  <a:pt x="1175" y="0"/>
                </a:lnTo>
                <a:close/>
              </a:path>
            </a:pathLst>
          </a:custGeom>
          <a:solidFill>
            <a:srgbClr val="29C5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12"/>
          <p:cNvSpPr>
            <a:spLocks/>
          </p:cNvSpPr>
          <p:nvPr/>
        </p:nvSpPr>
        <p:spPr bwMode="auto">
          <a:xfrm>
            <a:off x="6135688" y="2824163"/>
            <a:ext cx="2076450" cy="2124075"/>
          </a:xfrm>
          <a:custGeom>
            <a:avLst/>
            <a:gdLst>
              <a:gd name="T0" fmla="*/ 2147483646 w 1306"/>
              <a:gd name="T1" fmla="*/ 0 h 1320"/>
              <a:gd name="T2" fmla="*/ 2147483646 w 1306"/>
              <a:gd name="T3" fmla="*/ 2147483646 h 1320"/>
              <a:gd name="T4" fmla="*/ 0 w 1306"/>
              <a:gd name="T5" fmla="*/ 2147483646 h 1320"/>
              <a:gd name="T6" fmla="*/ 2147483646 w 1306"/>
              <a:gd name="T7" fmla="*/ 0 h 13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06" h="1320">
                <a:moveTo>
                  <a:pt x="1306" y="0"/>
                </a:moveTo>
                <a:lnTo>
                  <a:pt x="1306" y="1320"/>
                </a:lnTo>
                <a:lnTo>
                  <a:pt x="0" y="682"/>
                </a:lnTo>
                <a:lnTo>
                  <a:pt x="1306" y="0"/>
                </a:lnTo>
                <a:close/>
              </a:path>
            </a:pathLst>
          </a:custGeom>
          <a:solidFill>
            <a:srgbClr val="3CCB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2"/>
          <p:cNvSpPr/>
          <p:nvPr/>
        </p:nvSpPr>
        <p:spPr>
          <a:xfrm>
            <a:off x="0" y="0"/>
            <a:ext cx="6648450" cy="4841875"/>
          </a:xfrm>
          <a:custGeom>
            <a:avLst/>
            <a:gdLst>
              <a:gd name="connsiteX0" fmla="*/ 0 w 6648038"/>
              <a:gd name="connsiteY0" fmla="*/ 0 h 4841115"/>
              <a:gd name="connsiteX1" fmla="*/ 1162864 w 6648038"/>
              <a:gd name="connsiteY1" fmla="*/ 0 h 4841115"/>
              <a:gd name="connsiteX2" fmla="*/ 6648038 w 6648038"/>
              <a:gd name="connsiteY2" fmla="*/ 3223965 h 4841115"/>
              <a:gd name="connsiteX3" fmla="*/ 3570444 w 6648038"/>
              <a:gd name="connsiteY3" fmla="*/ 4841115 h 4841115"/>
              <a:gd name="connsiteX4" fmla="*/ 0 w 6648038"/>
              <a:gd name="connsiteY4" fmla="*/ 2862839 h 484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8038" h="4841115">
                <a:moveTo>
                  <a:pt x="0" y="0"/>
                </a:moveTo>
                <a:lnTo>
                  <a:pt x="1162864" y="0"/>
                </a:lnTo>
                <a:lnTo>
                  <a:pt x="6648038" y="3223965"/>
                </a:lnTo>
                <a:lnTo>
                  <a:pt x="3570444" y="4841115"/>
                </a:lnTo>
                <a:lnTo>
                  <a:pt x="0" y="2862839"/>
                </a:lnTo>
                <a:close/>
              </a:path>
            </a:pathLst>
          </a:custGeom>
          <a:gradFill flip="none" rotWithShape="1">
            <a:gsLst>
              <a:gs pos="0">
                <a:srgbClr val="04BEFE">
                  <a:alpha val="52000"/>
                </a:srgbClr>
              </a:gs>
              <a:gs pos="100000">
                <a:srgbClr val="4498EC">
                  <a:alpha val="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106" name="Freeform 44"/>
          <p:cNvSpPr>
            <a:spLocks/>
          </p:cNvSpPr>
          <p:nvPr/>
        </p:nvSpPr>
        <p:spPr bwMode="auto">
          <a:xfrm>
            <a:off x="0" y="1219200"/>
            <a:ext cx="4933950" cy="4524375"/>
          </a:xfrm>
          <a:custGeom>
            <a:avLst/>
            <a:gdLst>
              <a:gd name="T0" fmla="*/ 0 w 4927653"/>
              <a:gd name="T1" fmla="*/ 0 h 4464186"/>
              <a:gd name="T2" fmla="*/ 4953322 w 4927653"/>
              <a:gd name="T3" fmla="*/ 3025323 h 4464186"/>
              <a:gd name="T4" fmla="*/ 4380440 w 4927653"/>
              <a:gd name="T5" fmla="*/ 3338561 h 4464186"/>
              <a:gd name="T6" fmla="*/ 2240513 w 4927653"/>
              <a:gd name="T7" fmla="*/ 4507762 h 4464186"/>
              <a:gd name="T8" fmla="*/ 1994765 w 4927653"/>
              <a:gd name="T9" fmla="*/ 4635068 h 4464186"/>
              <a:gd name="T10" fmla="*/ 1867104 w 4927653"/>
              <a:gd name="T11" fmla="*/ 4710445 h 4464186"/>
              <a:gd name="T12" fmla="*/ 0 w 4927653"/>
              <a:gd name="T13" fmla="*/ 3684444 h 44641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27653" h="4464186">
                <a:moveTo>
                  <a:pt x="0" y="0"/>
                </a:moveTo>
                <a:lnTo>
                  <a:pt x="4927653" y="2867161"/>
                </a:lnTo>
                <a:lnTo>
                  <a:pt x="4357741" y="3164023"/>
                </a:lnTo>
                <a:lnTo>
                  <a:pt x="2228903" y="4272099"/>
                </a:lnTo>
                <a:lnTo>
                  <a:pt x="1984428" y="4392749"/>
                </a:lnTo>
                <a:lnTo>
                  <a:pt x="1857428" y="4464186"/>
                </a:lnTo>
                <a:lnTo>
                  <a:pt x="0" y="3491824"/>
                </a:lnTo>
                <a:lnTo>
                  <a:pt x="0" y="0"/>
                </a:lnTo>
                <a:close/>
              </a:path>
            </a:pathLst>
          </a:custGeom>
          <a:solidFill>
            <a:srgbClr val="29C6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8"/>
          <p:cNvSpPr>
            <a:spLocks/>
          </p:cNvSpPr>
          <p:nvPr/>
        </p:nvSpPr>
        <p:spPr bwMode="auto">
          <a:xfrm>
            <a:off x="-1" y="1218886"/>
            <a:ext cx="4934380" cy="3207084"/>
          </a:xfrm>
          <a:custGeom>
            <a:avLst/>
            <a:gdLst>
              <a:gd name="connsiteX0" fmla="*/ 0 w 4927653"/>
              <a:gd name="connsiteY0" fmla="*/ 0 h 3164023"/>
              <a:gd name="connsiteX1" fmla="*/ 4927653 w 4927653"/>
              <a:gd name="connsiteY1" fmla="*/ 2867161 h 3164023"/>
              <a:gd name="connsiteX2" fmla="*/ 4357741 w 4927653"/>
              <a:gd name="connsiteY2" fmla="*/ 3164023 h 3164023"/>
              <a:gd name="connsiteX3" fmla="*/ 0 w 4927653"/>
              <a:gd name="connsiteY3" fmla="*/ 627164 h 3164023"/>
            </a:gdLst>
            <a:ahLst/>
            <a:cxnLst>
              <a:cxn ang="0">
                <a:pos x="connsiteX0" y="connsiteY0"/>
              </a:cxn>
              <a:cxn ang="0">
                <a:pos x="connsiteX1" y="connsiteY1"/>
              </a:cxn>
              <a:cxn ang="0">
                <a:pos x="connsiteX2" y="connsiteY2"/>
              </a:cxn>
              <a:cxn ang="0">
                <a:pos x="connsiteX3" y="connsiteY3"/>
              </a:cxn>
            </a:cxnLst>
            <a:rect l="l" t="t" r="r" b="b"/>
            <a:pathLst>
              <a:path w="4927653" h="3164023">
                <a:moveTo>
                  <a:pt x="0" y="0"/>
                </a:moveTo>
                <a:lnTo>
                  <a:pt x="4927653" y="2867161"/>
                </a:lnTo>
                <a:lnTo>
                  <a:pt x="4357741" y="3164023"/>
                </a:lnTo>
                <a:lnTo>
                  <a:pt x="0" y="627164"/>
                </a:lnTo>
                <a:close/>
              </a:path>
            </a:pathLst>
          </a:custGeom>
          <a:gradFill flip="none" rotWithShape="1">
            <a:gsLst>
              <a:gs pos="0">
                <a:srgbClr val="38CAFE"/>
              </a:gs>
              <a:gs pos="53000">
                <a:srgbClr val="A9E8FF">
                  <a:alpha val="4000"/>
                </a:srgbClr>
              </a:gs>
              <a:gs pos="100000">
                <a:srgbClr val="FFFFFF">
                  <a:alpha val="0"/>
                </a:srgbClr>
              </a:gs>
            </a:gsLst>
            <a:lin ang="2700000" scaled="1"/>
            <a:tileRect/>
          </a:gradFill>
          <a:ln>
            <a:noFill/>
          </a:ln>
        </p:spPr>
        <p:txBody>
          <a:bodyPr/>
          <a:lstStyle/>
          <a:p>
            <a:pPr>
              <a:defRPr/>
            </a:pPr>
            <a:endParaRPr lang="en-US"/>
          </a:p>
        </p:txBody>
      </p:sp>
      <p:sp>
        <p:nvSpPr>
          <p:cNvPr id="23" name="Freeform 22"/>
          <p:cNvSpPr/>
          <p:nvPr/>
        </p:nvSpPr>
        <p:spPr>
          <a:xfrm>
            <a:off x="0" y="1263650"/>
            <a:ext cx="12192000" cy="5202238"/>
          </a:xfrm>
          <a:custGeom>
            <a:avLst/>
            <a:gdLst>
              <a:gd name="connsiteX0" fmla="*/ 10215615 w 12175385"/>
              <a:gd name="connsiteY0" fmla="*/ 0 h 5132388"/>
              <a:gd name="connsiteX1" fmla="*/ 12175385 w 12175385"/>
              <a:gd name="connsiteY1" fmla="*/ 1133839 h 5132388"/>
              <a:gd name="connsiteX2" fmla="*/ 12175385 w 12175385"/>
              <a:gd name="connsiteY2" fmla="*/ 1914889 h 5132388"/>
              <a:gd name="connsiteX3" fmla="*/ 10215615 w 12175385"/>
              <a:gd name="connsiteY3" fmla="*/ 781050 h 5132388"/>
              <a:gd name="connsiteX4" fmla="*/ 1857428 w 12175385"/>
              <a:gd name="connsiteY4" fmla="*/ 5132388 h 5132388"/>
              <a:gd name="connsiteX5" fmla="*/ 0 w 12175385"/>
              <a:gd name="connsiteY5" fmla="*/ 4157340 h 5132388"/>
              <a:gd name="connsiteX6" fmla="*/ 0 w 12175385"/>
              <a:gd name="connsiteY6" fmla="*/ 3376290 h 5132388"/>
              <a:gd name="connsiteX7" fmla="*/ 1857428 w 12175385"/>
              <a:gd name="connsiteY7" fmla="*/ 4351338 h 513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75385" h="5132388">
                <a:moveTo>
                  <a:pt x="10215615" y="0"/>
                </a:moveTo>
                <a:lnTo>
                  <a:pt x="12175385" y="1133839"/>
                </a:lnTo>
                <a:lnTo>
                  <a:pt x="12175385" y="1914889"/>
                </a:lnTo>
                <a:lnTo>
                  <a:pt x="10215615" y="781050"/>
                </a:lnTo>
                <a:lnTo>
                  <a:pt x="1857428" y="5132388"/>
                </a:lnTo>
                <a:lnTo>
                  <a:pt x="0" y="4157340"/>
                </a:lnTo>
                <a:lnTo>
                  <a:pt x="0" y="3376290"/>
                </a:lnTo>
                <a:lnTo>
                  <a:pt x="1857428" y="4351338"/>
                </a:lnTo>
                <a:close/>
              </a:path>
            </a:pathLst>
          </a:custGeom>
          <a:solidFill>
            <a:srgbClr val="64E9FF"/>
          </a:solidFill>
          <a:ln>
            <a:noFill/>
          </a:ln>
          <a:effectLst>
            <a:outerShdw blurRad="76200" dist="50800" dir="5400000" algn="tl" rotWithShape="0">
              <a:schemeClr val="accent1">
                <a:lumMod val="75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Freeform 46"/>
          <p:cNvSpPr/>
          <p:nvPr/>
        </p:nvSpPr>
        <p:spPr>
          <a:xfrm>
            <a:off x="0" y="5470525"/>
            <a:ext cx="1863725" cy="1387475"/>
          </a:xfrm>
          <a:custGeom>
            <a:avLst/>
            <a:gdLst>
              <a:gd name="connsiteX0" fmla="*/ 0 w 1863609"/>
              <a:gd name="connsiteY0" fmla="*/ 0 h 1387792"/>
              <a:gd name="connsiteX1" fmla="*/ 1863609 w 1863609"/>
              <a:gd name="connsiteY1" fmla="*/ 990256 h 1387792"/>
              <a:gd name="connsiteX2" fmla="*/ 1113400 w 1863609"/>
              <a:gd name="connsiteY2" fmla="*/ 1387792 h 1387792"/>
              <a:gd name="connsiteX3" fmla="*/ 0 w 1863609"/>
              <a:gd name="connsiteY3" fmla="*/ 1387792 h 1387792"/>
            </a:gdLst>
            <a:ahLst/>
            <a:cxnLst>
              <a:cxn ang="0">
                <a:pos x="connsiteX0" y="connsiteY0"/>
              </a:cxn>
              <a:cxn ang="0">
                <a:pos x="connsiteX1" y="connsiteY1"/>
              </a:cxn>
              <a:cxn ang="0">
                <a:pos x="connsiteX2" y="connsiteY2"/>
              </a:cxn>
              <a:cxn ang="0">
                <a:pos x="connsiteX3" y="connsiteY3"/>
              </a:cxn>
            </a:cxnLst>
            <a:rect l="l" t="t" r="r" b="b"/>
            <a:pathLst>
              <a:path w="1863609" h="1387792">
                <a:moveTo>
                  <a:pt x="0" y="0"/>
                </a:moveTo>
                <a:lnTo>
                  <a:pt x="1863609" y="990256"/>
                </a:lnTo>
                <a:lnTo>
                  <a:pt x="1113400" y="1387792"/>
                </a:lnTo>
                <a:lnTo>
                  <a:pt x="0" y="1387792"/>
                </a:lnTo>
                <a:close/>
              </a:path>
            </a:pathLst>
          </a:custGeom>
          <a:solidFill>
            <a:srgbClr val="55D2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0" name="Rectangle 49"/>
          <p:cNvSpPr/>
          <p:nvPr/>
        </p:nvSpPr>
        <p:spPr>
          <a:xfrm>
            <a:off x="556157" y="3455550"/>
            <a:ext cx="3624262" cy="1292662"/>
          </a:xfrm>
          <a:prstGeom prst="rect">
            <a:avLst/>
          </a:prstGeom>
          <a:noFill/>
        </p:spPr>
        <p:txBody>
          <a:bodyPr wrap="square">
            <a:spAutoFit/>
          </a:bodyPr>
          <a:lstStyle/>
          <a:p>
            <a:pPr algn="ctr">
              <a:defRPr/>
            </a:pPr>
            <a:r>
              <a:rPr lang="es-ES" sz="2600" b="1" dirty="0">
                <a:solidFill>
                  <a:schemeClr val="bg1"/>
                </a:solidFill>
              </a:rPr>
              <a:t>CONSEJO DE COLEGIOS OFICIALES DE MEDICOS DE CASTILLA Y LEON</a:t>
            </a:r>
            <a:endParaRPr lang="en-US" sz="2600" spc="200" dirty="0">
              <a:ln w="0">
                <a:noFill/>
              </a:ln>
              <a:solidFill>
                <a:schemeClr val="bg1"/>
              </a:solidFill>
              <a:latin typeface="Impact" panose="020B0806030902050204" pitchFamily="34" charset="0"/>
            </a:endParaRPr>
          </a:p>
        </p:txBody>
      </p:sp>
      <p:sp>
        <p:nvSpPr>
          <p:cNvPr id="4113" name="Freeform 31"/>
          <p:cNvSpPr>
            <a:spLocks/>
          </p:cNvSpPr>
          <p:nvPr/>
        </p:nvSpPr>
        <p:spPr bwMode="auto">
          <a:xfrm>
            <a:off x="285418" y="3004369"/>
            <a:ext cx="863600" cy="1171575"/>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chemeClr val="bg1">
              <a:alpha val="85881"/>
            </a:schemeClr>
          </a:solidFill>
          <a:ln>
            <a:solidFill>
              <a:schemeClr val="bg1"/>
            </a:solidFill>
          </a:ln>
        </p:spPr>
        <p:txBody>
          <a:bodyPr/>
          <a:lstStyle/>
          <a:p>
            <a:endParaRPr lang="en-US">
              <a:ln>
                <a:solidFill>
                  <a:schemeClr val="bg1"/>
                </a:solidFill>
              </a:ln>
              <a:solidFill>
                <a:schemeClr val="bg1"/>
              </a:solidFill>
            </a:endParaRPr>
          </a:p>
        </p:txBody>
      </p:sp>
      <p:sp>
        <p:nvSpPr>
          <p:cNvPr id="6" name="Triángulo isósceles 5"/>
          <p:cNvSpPr/>
          <p:nvPr/>
        </p:nvSpPr>
        <p:spPr>
          <a:xfrm>
            <a:off x="9120188" y="3933825"/>
            <a:ext cx="1871662" cy="541338"/>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49650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Imagen 2"/>
          <p:cNvPicPr>
            <a:picLocks noChangeAspect="1"/>
          </p:cNvPicPr>
          <p:nvPr/>
        </p:nvPicPr>
        <p:blipFill rotWithShape="1">
          <a:blip r:embed="rId3">
            <a:extLst>
              <a:ext uri="{28A0092B-C50C-407E-A947-70E740481C1C}">
                <a14:useLocalDpi xmlns:a14="http://schemas.microsoft.com/office/drawing/2010/main" val="0"/>
              </a:ext>
            </a:extLst>
          </a:blip>
          <a:srcRect l="3318"/>
          <a:stretch/>
        </p:blipFill>
        <p:spPr bwMode="auto">
          <a:xfrm>
            <a:off x="-3874" y="9525"/>
            <a:ext cx="993951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Freeform 37"/>
          <p:cNvSpPr>
            <a:spLocks/>
          </p:cNvSpPr>
          <p:nvPr/>
        </p:nvSpPr>
        <p:spPr bwMode="auto">
          <a:xfrm>
            <a:off x="3805238" y="-9525"/>
            <a:ext cx="8402637" cy="6858000"/>
          </a:xfrm>
          <a:custGeom>
            <a:avLst/>
            <a:gdLst>
              <a:gd name="T0" fmla="*/ 5269659 w 8402861"/>
              <a:gd name="T1" fmla="*/ 0 h 6840324"/>
              <a:gd name="T2" fmla="*/ 8230563 w 8402861"/>
              <a:gd name="T3" fmla="*/ 0 h 6840324"/>
              <a:gd name="T4" fmla="*/ 8402189 w 8402861"/>
              <a:gd name="T5" fmla="*/ 0 h 6840324"/>
              <a:gd name="T6" fmla="*/ 8402189 w 8402861"/>
              <a:gd name="T7" fmla="*/ 6911304 h 6840324"/>
              <a:gd name="T8" fmla="*/ 0 w 8402861"/>
              <a:gd name="T9" fmla="*/ 6911304 h 6840324"/>
              <a:gd name="T10" fmla="*/ 137479 w 8402861"/>
              <a:gd name="T11" fmla="*/ 6891553 h 6840324"/>
              <a:gd name="T12" fmla="*/ 2811048 w 8402861"/>
              <a:gd name="T13" fmla="*/ 5414577 h 6840324"/>
              <a:gd name="T14" fmla="*/ 2820690 w 8402861"/>
              <a:gd name="T15" fmla="*/ 5404925 h 6840324"/>
              <a:gd name="T16" fmla="*/ 2955672 w 8402861"/>
              <a:gd name="T17" fmla="*/ 5279452 h 6840324"/>
              <a:gd name="T18" fmla="*/ 3023162 w 8402861"/>
              <a:gd name="T19" fmla="*/ 5211891 h 6840324"/>
              <a:gd name="T20" fmla="*/ 3090657 w 8402861"/>
              <a:gd name="T21" fmla="*/ 5134678 h 6840324"/>
              <a:gd name="T22" fmla="*/ 3264204 w 8402861"/>
              <a:gd name="T23" fmla="*/ 4941645 h 6840324"/>
              <a:gd name="T24" fmla="*/ 3293128 w 8402861"/>
              <a:gd name="T25" fmla="*/ 4903038 h 6840324"/>
              <a:gd name="T26" fmla="*/ 3350979 w 8402861"/>
              <a:gd name="T27" fmla="*/ 4845129 h 6840324"/>
              <a:gd name="T28" fmla="*/ 3408828 w 8402861"/>
              <a:gd name="T29" fmla="*/ 4767916 h 6840324"/>
              <a:gd name="T30" fmla="*/ 3466679 w 8402861"/>
              <a:gd name="T31" fmla="*/ 4690703 h 6840324"/>
              <a:gd name="T32" fmla="*/ 3678793 w 8402861"/>
              <a:gd name="T33" fmla="*/ 4410805 h 6840324"/>
              <a:gd name="T34" fmla="*/ 3717359 w 8402861"/>
              <a:gd name="T35" fmla="*/ 4352894 h 6840324"/>
              <a:gd name="T36" fmla="*/ 3765568 w 8402861"/>
              <a:gd name="T37" fmla="*/ 4294984 h 6840324"/>
              <a:gd name="T38" fmla="*/ 3804135 w 8402861"/>
              <a:gd name="T39" fmla="*/ 4227423 h 6840324"/>
              <a:gd name="T40" fmla="*/ 3852341 w 8402861"/>
              <a:gd name="T41" fmla="*/ 4159862 h 6840324"/>
              <a:gd name="T42" fmla="*/ 4228363 w 8402861"/>
              <a:gd name="T43" fmla="*/ 3551808 h 6840324"/>
              <a:gd name="T44" fmla="*/ 4257291 w 8402861"/>
              <a:gd name="T45" fmla="*/ 3493897 h 6840324"/>
              <a:gd name="T46" fmla="*/ 4440481 w 8402861"/>
              <a:gd name="T47" fmla="*/ 3146439 h 6840324"/>
              <a:gd name="T48" fmla="*/ 4507971 w 8402861"/>
              <a:gd name="T49" fmla="*/ 3011313 h 6840324"/>
              <a:gd name="T50" fmla="*/ 4633310 w 8402861"/>
              <a:gd name="T51" fmla="*/ 2731418 h 6840324"/>
              <a:gd name="T52" fmla="*/ 4652595 w 8402861"/>
              <a:gd name="T53" fmla="*/ 2683160 h 6840324"/>
              <a:gd name="T54" fmla="*/ 4691162 w 8402861"/>
              <a:gd name="T55" fmla="*/ 2586643 h 6840324"/>
              <a:gd name="T56" fmla="*/ 4720085 w 8402861"/>
              <a:gd name="T57" fmla="*/ 2519081 h 6840324"/>
              <a:gd name="T58" fmla="*/ 4806861 w 8402861"/>
              <a:gd name="T59" fmla="*/ 2297094 h 6840324"/>
              <a:gd name="T60" fmla="*/ 4835785 w 8402861"/>
              <a:gd name="T61" fmla="*/ 2229532 h 6840324"/>
              <a:gd name="T62" fmla="*/ 5018975 w 8402861"/>
              <a:gd name="T63" fmla="*/ 1650433 h 6840324"/>
              <a:gd name="T64" fmla="*/ 5038260 w 8402861"/>
              <a:gd name="T65" fmla="*/ 1582871 h 6840324"/>
              <a:gd name="T66" fmla="*/ 5057542 w 8402861"/>
              <a:gd name="T67" fmla="*/ 1515310 h 6840324"/>
              <a:gd name="T68" fmla="*/ 5086466 w 8402861"/>
              <a:gd name="T69" fmla="*/ 1370534 h 6840324"/>
              <a:gd name="T70" fmla="*/ 5105751 w 8402861"/>
              <a:gd name="T71" fmla="*/ 1293321 h 6840324"/>
              <a:gd name="T72" fmla="*/ 5182883 w 8402861"/>
              <a:gd name="T73" fmla="*/ 916906 h 6840324"/>
              <a:gd name="T74" fmla="*/ 5192526 w 8402861"/>
              <a:gd name="T75" fmla="*/ 830041 h 6840324"/>
              <a:gd name="T76" fmla="*/ 5211808 w 8402861"/>
              <a:gd name="T77" fmla="*/ 723875 h 6840324"/>
              <a:gd name="T78" fmla="*/ 5221450 w 8402861"/>
              <a:gd name="T79" fmla="*/ 656313 h 6840324"/>
              <a:gd name="T80" fmla="*/ 5231092 w 8402861"/>
              <a:gd name="T81" fmla="*/ 588751 h 6840324"/>
              <a:gd name="T82" fmla="*/ 5250375 w 8402861"/>
              <a:gd name="T83" fmla="*/ 443975 h 6840324"/>
              <a:gd name="T84" fmla="*/ 5250375 w 8402861"/>
              <a:gd name="T85" fmla="*/ 376415 h 6840324"/>
              <a:gd name="T86" fmla="*/ 5260017 w 8402861"/>
              <a:gd name="T87" fmla="*/ 328156 h 6840324"/>
              <a:gd name="T88" fmla="*/ 5260017 w 8402861"/>
              <a:gd name="T89" fmla="*/ 250943 h 6840324"/>
              <a:gd name="T90" fmla="*/ 5269659 w 8402861"/>
              <a:gd name="T91" fmla="*/ 164079 h 6840324"/>
              <a:gd name="T92" fmla="*/ 5269659 w 8402861"/>
              <a:gd name="T93" fmla="*/ 96516 h 6840324"/>
              <a:gd name="T94" fmla="*/ 5269659 w 8402861"/>
              <a:gd name="T95" fmla="*/ 28955 h 6840324"/>
              <a:gd name="T96" fmla="*/ 5269659 w 8402861"/>
              <a:gd name="T97" fmla="*/ 0 h 6840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02861"/>
              <a:gd name="T148" fmla="*/ 0 h 6840324"/>
              <a:gd name="T149" fmla="*/ 8402861 w 8402861"/>
              <a:gd name="T150" fmla="*/ 6840324 h 6840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02861" h="6840324">
                <a:moveTo>
                  <a:pt x="5270079" y="0"/>
                </a:moveTo>
                <a:cubicBezTo>
                  <a:pt x="6508221" y="0"/>
                  <a:pt x="7475519" y="0"/>
                  <a:pt x="8231220" y="0"/>
                </a:cubicBezTo>
                <a:lnTo>
                  <a:pt x="8402861" y="0"/>
                </a:lnTo>
                <a:lnTo>
                  <a:pt x="8402861" y="6840324"/>
                </a:lnTo>
                <a:lnTo>
                  <a:pt x="0" y="6840324"/>
                </a:lnTo>
                <a:lnTo>
                  <a:pt x="137491" y="6820776"/>
                </a:lnTo>
                <a:cubicBezTo>
                  <a:pt x="1130448" y="6653595"/>
                  <a:pt x="2042896" y="6111228"/>
                  <a:pt x="2811273" y="5358967"/>
                </a:cubicBezTo>
                <a:cubicBezTo>
                  <a:pt x="2820915" y="5349415"/>
                  <a:pt x="2820915" y="5349415"/>
                  <a:pt x="2820915" y="5349415"/>
                </a:cubicBezTo>
                <a:cubicBezTo>
                  <a:pt x="2869128" y="5311205"/>
                  <a:pt x="2907697" y="5272994"/>
                  <a:pt x="2955909" y="5225232"/>
                </a:cubicBezTo>
                <a:cubicBezTo>
                  <a:pt x="2975194" y="5206127"/>
                  <a:pt x="2994478" y="5177469"/>
                  <a:pt x="3023405" y="5158364"/>
                </a:cubicBezTo>
                <a:cubicBezTo>
                  <a:pt x="3042690" y="5129707"/>
                  <a:pt x="3061975" y="5110602"/>
                  <a:pt x="3090903" y="5081944"/>
                </a:cubicBezTo>
                <a:cubicBezTo>
                  <a:pt x="3148757" y="5024629"/>
                  <a:pt x="3206611" y="4957761"/>
                  <a:pt x="3264465" y="4890893"/>
                </a:cubicBezTo>
                <a:cubicBezTo>
                  <a:pt x="3274107" y="4881341"/>
                  <a:pt x="3283749" y="4871788"/>
                  <a:pt x="3293392" y="4852683"/>
                </a:cubicBezTo>
                <a:cubicBezTo>
                  <a:pt x="3312676" y="4833578"/>
                  <a:pt x="3331961" y="4814473"/>
                  <a:pt x="3351246" y="4795368"/>
                </a:cubicBezTo>
                <a:cubicBezTo>
                  <a:pt x="3370531" y="4766711"/>
                  <a:pt x="3389815" y="4738053"/>
                  <a:pt x="3409101" y="4718948"/>
                </a:cubicBezTo>
                <a:cubicBezTo>
                  <a:pt x="3428386" y="4690290"/>
                  <a:pt x="3447670" y="4671185"/>
                  <a:pt x="3466955" y="4642528"/>
                </a:cubicBezTo>
                <a:cubicBezTo>
                  <a:pt x="3534451" y="4556555"/>
                  <a:pt x="3611590" y="4461030"/>
                  <a:pt x="3679087" y="4365505"/>
                </a:cubicBezTo>
                <a:cubicBezTo>
                  <a:pt x="3688729" y="4346399"/>
                  <a:pt x="3708014" y="4327294"/>
                  <a:pt x="3717656" y="4308189"/>
                </a:cubicBezTo>
                <a:cubicBezTo>
                  <a:pt x="3736941" y="4289084"/>
                  <a:pt x="3746583" y="4269979"/>
                  <a:pt x="3765868" y="4250874"/>
                </a:cubicBezTo>
                <a:cubicBezTo>
                  <a:pt x="3775511" y="4222217"/>
                  <a:pt x="3794795" y="4203112"/>
                  <a:pt x="3804438" y="4184006"/>
                </a:cubicBezTo>
                <a:cubicBezTo>
                  <a:pt x="3823722" y="4164901"/>
                  <a:pt x="3833365" y="4145796"/>
                  <a:pt x="3852650" y="4117139"/>
                </a:cubicBezTo>
                <a:cubicBezTo>
                  <a:pt x="3987643" y="3926088"/>
                  <a:pt x="4112994" y="3715933"/>
                  <a:pt x="4228702" y="3515330"/>
                </a:cubicBezTo>
                <a:cubicBezTo>
                  <a:pt x="4238345" y="3496225"/>
                  <a:pt x="4247987" y="3477120"/>
                  <a:pt x="4257630" y="3458014"/>
                </a:cubicBezTo>
                <a:cubicBezTo>
                  <a:pt x="4325126" y="3343384"/>
                  <a:pt x="4382981" y="3238306"/>
                  <a:pt x="4440835" y="3114124"/>
                </a:cubicBezTo>
                <a:cubicBezTo>
                  <a:pt x="4460120" y="3075913"/>
                  <a:pt x="4489047" y="3028151"/>
                  <a:pt x="4508331" y="2980388"/>
                </a:cubicBezTo>
                <a:cubicBezTo>
                  <a:pt x="4546901" y="2884863"/>
                  <a:pt x="4595113" y="2798890"/>
                  <a:pt x="4633682" y="2703365"/>
                </a:cubicBezTo>
                <a:cubicBezTo>
                  <a:pt x="4643325" y="2684260"/>
                  <a:pt x="4652967" y="2665155"/>
                  <a:pt x="4652967" y="2655603"/>
                </a:cubicBezTo>
                <a:cubicBezTo>
                  <a:pt x="4672251" y="2617392"/>
                  <a:pt x="4681894" y="2588735"/>
                  <a:pt x="4691537" y="2560077"/>
                </a:cubicBezTo>
                <a:cubicBezTo>
                  <a:pt x="4701179" y="2540972"/>
                  <a:pt x="4710821" y="2512314"/>
                  <a:pt x="4720463" y="2493210"/>
                </a:cubicBezTo>
                <a:cubicBezTo>
                  <a:pt x="4749391" y="2416789"/>
                  <a:pt x="4778318" y="2349921"/>
                  <a:pt x="4807245" y="2273502"/>
                </a:cubicBezTo>
                <a:cubicBezTo>
                  <a:pt x="4816887" y="2254396"/>
                  <a:pt x="4826529" y="2225739"/>
                  <a:pt x="4836172" y="2206634"/>
                </a:cubicBezTo>
                <a:cubicBezTo>
                  <a:pt x="4903669" y="2015583"/>
                  <a:pt x="4961523" y="1824533"/>
                  <a:pt x="5019377" y="1633482"/>
                </a:cubicBezTo>
                <a:cubicBezTo>
                  <a:pt x="5019377" y="1614377"/>
                  <a:pt x="5029019" y="1585719"/>
                  <a:pt x="5038662" y="1566614"/>
                </a:cubicBezTo>
                <a:cubicBezTo>
                  <a:pt x="5038662" y="1547509"/>
                  <a:pt x="5048305" y="1518852"/>
                  <a:pt x="5057947" y="1499747"/>
                </a:cubicBezTo>
                <a:cubicBezTo>
                  <a:pt x="5067589" y="1451984"/>
                  <a:pt x="5077231" y="1404221"/>
                  <a:pt x="5086874" y="1356459"/>
                </a:cubicBezTo>
                <a:cubicBezTo>
                  <a:pt x="5096517" y="1327801"/>
                  <a:pt x="5106159" y="1308696"/>
                  <a:pt x="5106159" y="1280039"/>
                </a:cubicBezTo>
                <a:cubicBezTo>
                  <a:pt x="5135086" y="1155856"/>
                  <a:pt x="5164013" y="1031673"/>
                  <a:pt x="5183297" y="907490"/>
                </a:cubicBezTo>
                <a:cubicBezTo>
                  <a:pt x="5183297" y="878833"/>
                  <a:pt x="5192940" y="850175"/>
                  <a:pt x="5192940" y="821517"/>
                </a:cubicBezTo>
                <a:cubicBezTo>
                  <a:pt x="5202583" y="783307"/>
                  <a:pt x="5212225" y="754650"/>
                  <a:pt x="5212225" y="716440"/>
                </a:cubicBezTo>
                <a:cubicBezTo>
                  <a:pt x="5212225" y="697335"/>
                  <a:pt x="5221867" y="668677"/>
                  <a:pt x="5221867" y="649572"/>
                </a:cubicBezTo>
                <a:cubicBezTo>
                  <a:pt x="5221867" y="630467"/>
                  <a:pt x="5231509" y="601809"/>
                  <a:pt x="5231509" y="582704"/>
                </a:cubicBezTo>
                <a:cubicBezTo>
                  <a:pt x="5231509" y="534942"/>
                  <a:pt x="5241152" y="487179"/>
                  <a:pt x="5250795" y="439416"/>
                </a:cubicBezTo>
                <a:cubicBezTo>
                  <a:pt x="5250795" y="420311"/>
                  <a:pt x="5250795" y="391654"/>
                  <a:pt x="5250795" y="372549"/>
                </a:cubicBezTo>
                <a:cubicBezTo>
                  <a:pt x="5250795" y="353444"/>
                  <a:pt x="5250795" y="343891"/>
                  <a:pt x="5260437" y="324786"/>
                </a:cubicBezTo>
                <a:cubicBezTo>
                  <a:pt x="5260437" y="296128"/>
                  <a:pt x="5260437" y="267471"/>
                  <a:pt x="5260437" y="248366"/>
                </a:cubicBezTo>
                <a:cubicBezTo>
                  <a:pt x="5260437" y="219708"/>
                  <a:pt x="5270079" y="191051"/>
                  <a:pt x="5270079" y="162393"/>
                </a:cubicBezTo>
                <a:cubicBezTo>
                  <a:pt x="5270079" y="133735"/>
                  <a:pt x="5270079" y="114630"/>
                  <a:pt x="5270079" y="95525"/>
                </a:cubicBezTo>
                <a:cubicBezTo>
                  <a:pt x="5270079" y="76420"/>
                  <a:pt x="5270079" y="47763"/>
                  <a:pt x="5270079" y="28658"/>
                </a:cubicBezTo>
                <a:cubicBezTo>
                  <a:pt x="5270079" y="19105"/>
                  <a:pt x="5270079" y="9553"/>
                  <a:pt x="527007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        </a:t>
            </a:r>
          </a:p>
        </p:txBody>
      </p:sp>
      <p:grpSp>
        <p:nvGrpSpPr>
          <p:cNvPr id="21508" name="Group 35"/>
          <p:cNvGrpSpPr>
            <a:grpSpLocks/>
          </p:cNvGrpSpPr>
          <p:nvPr/>
        </p:nvGrpSpPr>
        <p:grpSpPr bwMode="auto">
          <a:xfrm>
            <a:off x="-77788" y="0"/>
            <a:ext cx="5151438" cy="4279900"/>
            <a:chOff x="-77788" y="-1"/>
            <a:chExt cx="4127500" cy="3429253"/>
          </a:xfrm>
        </p:grpSpPr>
        <p:sp>
          <p:nvSpPr>
            <p:cNvPr id="21526" name="Freeform 12"/>
            <p:cNvSpPr>
              <a:spLocks/>
            </p:cNvSpPr>
            <p:nvPr/>
          </p:nvSpPr>
          <p:spPr bwMode="auto">
            <a:xfrm>
              <a:off x="1282245" y="-1"/>
              <a:ext cx="2767467" cy="986298"/>
            </a:xfrm>
            <a:custGeom>
              <a:avLst/>
              <a:gdLst>
                <a:gd name="T0" fmla="*/ 2147483646 w 352"/>
                <a:gd name="T1" fmla="*/ 0 h 125"/>
                <a:gd name="T2" fmla="*/ 2147483646 w 352"/>
                <a:gd name="T3" fmla="*/ 2147483646 h 125"/>
                <a:gd name="T4" fmla="*/ 0 w 352"/>
                <a:gd name="T5" fmla="*/ 2147483646 h 125"/>
                <a:gd name="T6" fmla="*/ 0 w 352"/>
                <a:gd name="T7" fmla="*/ 2147483646 h 125"/>
                <a:gd name="T8" fmla="*/ 2147483646 w 352"/>
                <a:gd name="T9" fmla="*/ 2147483646 h 125"/>
                <a:gd name="T10" fmla="*/ 2147483646 w 352"/>
                <a:gd name="T11" fmla="*/ 0 h 125"/>
                <a:gd name="T12" fmla="*/ 2147483646 w 352"/>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25">
                  <a:moveTo>
                    <a:pt x="352" y="0"/>
                  </a:moveTo>
                  <a:cubicBezTo>
                    <a:pt x="240" y="22"/>
                    <a:pt x="120" y="64"/>
                    <a:pt x="32" y="108"/>
                  </a:cubicBezTo>
                  <a:cubicBezTo>
                    <a:pt x="21" y="114"/>
                    <a:pt x="10" y="119"/>
                    <a:pt x="0" y="125"/>
                  </a:cubicBezTo>
                  <a:cubicBezTo>
                    <a:pt x="0" y="125"/>
                    <a:pt x="0" y="125"/>
                    <a:pt x="0" y="125"/>
                  </a:cubicBezTo>
                  <a:cubicBezTo>
                    <a:pt x="13" y="108"/>
                    <a:pt x="27" y="92"/>
                    <a:pt x="41" y="78"/>
                  </a:cubicBezTo>
                  <a:cubicBezTo>
                    <a:pt x="76" y="42"/>
                    <a:pt x="114" y="15"/>
                    <a:pt x="136" y="0"/>
                  </a:cubicBezTo>
                  <a:lnTo>
                    <a:pt x="352" y="0"/>
                  </a:lnTo>
                  <a:close/>
                </a:path>
              </a:pathLst>
            </a:custGeom>
            <a:gradFill rotWithShape="1">
              <a:gsLst>
                <a:gs pos="0">
                  <a:srgbClr val="01A0D9"/>
                </a:gs>
                <a:gs pos="14000">
                  <a:srgbClr val="01A0D9"/>
                </a:gs>
                <a:gs pos="100000">
                  <a:srgbClr val="3EDCFC"/>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p:cNvSpPr>
              <a:spLocks/>
            </p:cNvSpPr>
            <p:nvPr/>
          </p:nvSpPr>
          <p:spPr bwMode="auto">
            <a:xfrm>
              <a:off x="-77788" y="606733"/>
              <a:ext cx="1902848" cy="2822519"/>
            </a:xfrm>
            <a:custGeom>
              <a:avLst/>
              <a:gdLst>
                <a:gd name="T0" fmla="*/ 242 w 242"/>
                <a:gd name="T1" fmla="*/ 1 h 358"/>
                <a:gd name="T2" fmla="*/ 0 w 242"/>
                <a:gd name="T3" fmla="*/ 358 h 358"/>
                <a:gd name="T4" fmla="*/ 0 w 242"/>
                <a:gd name="T5" fmla="*/ 0 h 358"/>
                <a:gd name="T6" fmla="*/ 242 w 242"/>
                <a:gd name="T7" fmla="*/ 1 h 358"/>
              </a:gdLst>
              <a:ahLst/>
              <a:cxnLst>
                <a:cxn ang="0">
                  <a:pos x="T0" y="T1"/>
                </a:cxn>
                <a:cxn ang="0">
                  <a:pos x="T2" y="T3"/>
                </a:cxn>
                <a:cxn ang="0">
                  <a:pos x="T4" y="T5"/>
                </a:cxn>
                <a:cxn ang="0">
                  <a:pos x="T6" y="T7"/>
                </a:cxn>
              </a:cxnLst>
              <a:rect l="0" t="0" r="r" b="b"/>
              <a:pathLst>
                <a:path w="242" h="358">
                  <a:moveTo>
                    <a:pt x="242" y="1"/>
                  </a:moveTo>
                  <a:cubicBezTo>
                    <a:pt x="156" y="64"/>
                    <a:pt x="47" y="199"/>
                    <a:pt x="0" y="358"/>
                  </a:cubicBezTo>
                  <a:cubicBezTo>
                    <a:pt x="0" y="0"/>
                    <a:pt x="0" y="0"/>
                    <a:pt x="0" y="0"/>
                  </a:cubicBezTo>
                  <a:lnTo>
                    <a:pt x="242" y="1"/>
                  </a:lnTo>
                  <a:close/>
                </a:path>
              </a:pathLst>
            </a:custGeom>
            <a:gradFill>
              <a:gsLst>
                <a:gs pos="64000">
                  <a:schemeClr val="bg1"/>
                </a:gs>
                <a:gs pos="2000">
                  <a:srgbClr val="EBFCFF"/>
                </a:gs>
              </a:gsLst>
              <a:lin ang="0" scaled="1"/>
            </a:gradFill>
            <a:ln>
              <a:noFill/>
            </a:ln>
            <a:effectLst>
              <a:outerShdw blurRad="203200" dist="38100" dir="2700000" algn="tl" rotWithShape="0">
                <a:prstClr val="black">
                  <a:alpha val="10000"/>
                </a:prstClr>
              </a:outerShdw>
            </a:effectLst>
          </p:spPr>
          <p:txBody>
            <a:bodyPr/>
            <a:lstStyle/>
            <a:p>
              <a:pPr>
                <a:defRPr/>
              </a:pPr>
              <a:endParaRPr lang="en-US"/>
            </a:p>
          </p:txBody>
        </p:sp>
        <p:sp>
          <p:nvSpPr>
            <p:cNvPr id="21528" name="Freeform 22"/>
            <p:cNvSpPr>
              <a:spLocks/>
            </p:cNvSpPr>
            <p:nvPr/>
          </p:nvSpPr>
          <p:spPr bwMode="auto">
            <a:xfrm>
              <a:off x="-77788" y="-1"/>
              <a:ext cx="3403730" cy="2782052"/>
            </a:xfrm>
            <a:custGeom>
              <a:avLst/>
              <a:gdLst>
                <a:gd name="T0" fmla="*/ 2147483646 w 433"/>
                <a:gd name="T1" fmla="*/ 0 h 353"/>
                <a:gd name="T2" fmla="*/ 2147483646 w 433"/>
                <a:gd name="T3" fmla="*/ 2147483646 h 353"/>
                <a:gd name="T4" fmla="*/ 2147483646 w 433"/>
                <a:gd name="T5" fmla="*/ 2147483646 h 353"/>
                <a:gd name="T6" fmla="*/ 2147483646 w 433"/>
                <a:gd name="T7" fmla="*/ 2147483646 h 353"/>
                <a:gd name="T8" fmla="*/ 0 w 433"/>
                <a:gd name="T9" fmla="*/ 2147483646 h 353"/>
                <a:gd name="T10" fmla="*/ 0 w 433"/>
                <a:gd name="T11" fmla="*/ 0 h 353"/>
                <a:gd name="T12" fmla="*/ 2147483646 w 43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353">
                  <a:moveTo>
                    <a:pt x="433" y="0"/>
                  </a:moveTo>
                  <a:cubicBezTo>
                    <a:pt x="368" y="15"/>
                    <a:pt x="303" y="41"/>
                    <a:pt x="242" y="78"/>
                  </a:cubicBezTo>
                  <a:cubicBezTo>
                    <a:pt x="218" y="92"/>
                    <a:pt x="195" y="108"/>
                    <a:pt x="173" y="125"/>
                  </a:cubicBezTo>
                  <a:cubicBezTo>
                    <a:pt x="173" y="125"/>
                    <a:pt x="173" y="125"/>
                    <a:pt x="173" y="125"/>
                  </a:cubicBezTo>
                  <a:cubicBezTo>
                    <a:pt x="99" y="184"/>
                    <a:pt x="37" y="261"/>
                    <a:pt x="0" y="353"/>
                  </a:cubicBezTo>
                  <a:cubicBezTo>
                    <a:pt x="0" y="0"/>
                    <a:pt x="0" y="0"/>
                    <a:pt x="0" y="0"/>
                  </a:cubicBezTo>
                  <a:lnTo>
                    <a:pt x="433" y="0"/>
                  </a:lnTo>
                  <a:close/>
                </a:path>
              </a:pathLst>
            </a:custGeom>
            <a:gradFill rotWithShape="1">
              <a:gsLst>
                <a:gs pos="0">
                  <a:srgbClr val="01A0D9"/>
                </a:gs>
                <a:gs pos="2000">
                  <a:srgbClr val="01A0D9"/>
                </a:gs>
                <a:gs pos="100000">
                  <a:srgbClr val="3EDCF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1509" name="Freeform 17"/>
          <p:cNvSpPr>
            <a:spLocks noEditPoints="1"/>
          </p:cNvSpPr>
          <p:nvPr/>
        </p:nvSpPr>
        <p:spPr bwMode="auto">
          <a:xfrm>
            <a:off x="2979738" y="4287838"/>
            <a:ext cx="3744912" cy="2570162"/>
          </a:xfrm>
          <a:custGeom>
            <a:avLst/>
            <a:gdLst>
              <a:gd name="T0" fmla="*/ 2147483646 w 393"/>
              <a:gd name="T1" fmla="*/ 2147483646 h 269"/>
              <a:gd name="T2" fmla="*/ 0 w 393"/>
              <a:gd name="T3" fmla="*/ 2147483646 h 269"/>
              <a:gd name="T4" fmla="*/ 0 w 393"/>
              <a:gd name="T5" fmla="*/ 2147483646 h 269"/>
              <a:gd name="T6" fmla="*/ 0 w 393"/>
              <a:gd name="T7" fmla="*/ 2147483646 h 269"/>
              <a:gd name="T8" fmla="*/ 0 w 393"/>
              <a:gd name="T9" fmla="*/ 2147483646 h 269"/>
              <a:gd name="T10" fmla="*/ 2147483646 w 393"/>
              <a:gd name="T11" fmla="*/ 2147483646 h 269"/>
              <a:gd name="T12" fmla="*/ 2147483646 w 393"/>
              <a:gd name="T13" fmla="*/ 2147483646 h 269"/>
              <a:gd name="T14" fmla="*/ 2147483646 w 393"/>
              <a:gd name="T15" fmla="*/ 2147483646 h 269"/>
              <a:gd name="T16" fmla="*/ 2147483646 w 393"/>
              <a:gd name="T17" fmla="*/ 0 h 269"/>
              <a:gd name="T18" fmla="*/ 2147483646 w 393"/>
              <a:gd name="T19" fmla="*/ 2147483646 h 269"/>
              <a:gd name="T20" fmla="*/ 2147483646 w 393"/>
              <a:gd name="T21" fmla="*/ 2147483646 h 269"/>
              <a:gd name="T22" fmla="*/ 2147483646 w 393"/>
              <a:gd name="T23" fmla="*/ 2147483646 h 269"/>
              <a:gd name="T24" fmla="*/ 2147483646 w 393"/>
              <a:gd name="T25" fmla="*/ 2147483646 h 269"/>
              <a:gd name="T26" fmla="*/ 2147483646 w 393"/>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3" h="269">
                <a:moveTo>
                  <a:pt x="173" y="268"/>
                </a:moveTo>
                <a:cubicBezTo>
                  <a:pt x="0" y="268"/>
                  <a:pt x="0" y="268"/>
                  <a:pt x="0" y="268"/>
                </a:cubicBezTo>
                <a:cubicBezTo>
                  <a:pt x="0" y="268"/>
                  <a:pt x="0" y="268"/>
                  <a:pt x="0" y="268"/>
                </a:cubicBezTo>
                <a:cubicBezTo>
                  <a:pt x="0" y="268"/>
                  <a:pt x="0" y="268"/>
                  <a:pt x="0" y="268"/>
                </a:cubicBezTo>
                <a:cubicBezTo>
                  <a:pt x="0" y="269"/>
                  <a:pt x="0" y="269"/>
                  <a:pt x="0" y="269"/>
                </a:cubicBezTo>
                <a:cubicBezTo>
                  <a:pt x="170" y="269"/>
                  <a:pt x="170" y="269"/>
                  <a:pt x="170" y="269"/>
                </a:cubicBezTo>
                <a:cubicBezTo>
                  <a:pt x="170" y="269"/>
                  <a:pt x="170" y="269"/>
                  <a:pt x="170" y="269"/>
                </a:cubicBezTo>
                <a:cubicBezTo>
                  <a:pt x="170" y="269"/>
                  <a:pt x="171" y="269"/>
                  <a:pt x="173" y="268"/>
                </a:cubicBezTo>
                <a:moveTo>
                  <a:pt x="393" y="0"/>
                </a:moveTo>
                <a:cubicBezTo>
                  <a:pt x="391" y="1"/>
                  <a:pt x="391" y="1"/>
                  <a:pt x="391" y="1"/>
                </a:cubicBezTo>
                <a:cubicBezTo>
                  <a:pt x="391" y="2"/>
                  <a:pt x="391" y="3"/>
                  <a:pt x="391" y="4"/>
                </a:cubicBezTo>
                <a:cubicBezTo>
                  <a:pt x="391" y="3"/>
                  <a:pt x="392" y="3"/>
                  <a:pt x="392" y="2"/>
                </a:cubicBezTo>
                <a:cubicBezTo>
                  <a:pt x="392" y="2"/>
                  <a:pt x="392" y="2"/>
                  <a:pt x="392" y="2"/>
                </a:cubicBezTo>
                <a:cubicBezTo>
                  <a:pt x="393" y="0"/>
                  <a:pt x="393" y="0"/>
                  <a:pt x="393" y="0"/>
                </a:cubicBezTo>
              </a:path>
            </a:pathLst>
          </a:custGeom>
          <a:solidFill>
            <a:srgbClr val="75D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10" name="Freeform 21"/>
          <p:cNvSpPr>
            <a:spLocks/>
          </p:cNvSpPr>
          <p:nvPr/>
        </p:nvSpPr>
        <p:spPr bwMode="auto">
          <a:xfrm>
            <a:off x="6792913" y="-9525"/>
            <a:ext cx="2427287" cy="5368925"/>
          </a:xfrm>
          <a:custGeom>
            <a:avLst/>
            <a:gdLst>
              <a:gd name="T0" fmla="*/ 2147483646 w 255"/>
              <a:gd name="T1" fmla="*/ 0 h 561"/>
              <a:gd name="T2" fmla="*/ 2147483646 w 255"/>
              <a:gd name="T3" fmla="*/ 2147483646 h 561"/>
              <a:gd name="T4" fmla="*/ 2147483646 w 255"/>
              <a:gd name="T5" fmla="*/ 2147483646 h 561"/>
              <a:gd name="T6" fmla="*/ 2147483646 w 255"/>
              <a:gd name="T7" fmla="*/ 2147483646 h 561"/>
              <a:gd name="T8" fmla="*/ 2147483646 w 255"/>
              <a:gd name="T9" fmla="*/ 2147483646 h 561"/>
              <a:gd name="T10" fmla="*/ 2147483646 w 255"/>
              <a:gd name="T11" fmla="*/ 2147483646 h 561"/>
              <a:gd name="T12" fmla="*/ 2147483646 w 255"/>
              <a:gd name="T13" fmla="*/ 2147483646 h 561"/>
              <a:gd name="T14" fmla="*/ 2147483646 w 255"/>
              <a:gd name="T15" fmla="*/ 2147483646 h 561"/>
              <a:gd name="T16" fmla="*/ 2147483646 w 255"/>
              <a:gd name="T17" fmla="*/ 2147483646 h 561"/>
              <a:gd name="T18" fmla="*/ 2147483646 w 255"/>
              <a:gd name="T19" fmla="*/ 2147483646 h 561"/>
              <a:gd name="T20" fmla="*/ 2147483646 w 255"/>
              <a:gd name="T21" fmla="*/ 2147483646 h 561"/>
              <a:gd name="T22" fmla="*/ 2147483646 w 255"/>
              <a:gd name="T23" fmla="*/ 2147483646 h 561"/>
              <a:gd name="T24" fmla="*/ 2147483646 w 255"/>
              <a:gd name="T25" fmla="*/ 2147483646 h 561"/>
              <a:gd name="T26" fmla="*/ 2147483646 w 255"/>
              <a:gd name="T27" fmla="*/ 2147483646 h 561"/>
              <a:gd name="T28" fmla="*/ 2147483646 w 255"/>
              <a:gd name="T29" fmla="*/ 2147483646 h 561"/>
              <a:gd name="T30" fmla="*/ 2147483646 w 255"/>
              <a:gd name="T31" fmla="*/ 2147483646 h 561"/>
              <a:gd name="T32" fmla="*/ 2147483646 w 255"/>
              <a:gd name="T33" fmla="*/ 2147483646 h 561"/>
              <a:gd name="T34" fmla="*/ 2147483646 w 255"/>
              <a:gd name="T35" fmla="*/ 2147483646 h 561"/>
              <a:gd name="T36" fmla="*/ 2147483646 w 255"/>
              <a:gd name="T37" fmla="*/ 2147483646 h 561"/>
              <a:gd name="T38" fmla="*/ 2147483646 w 255"/>
              <a:gd name="T39" fmla="*/ 2147483646 h 561"/>
              <a:gd name="T40" fmla="*/ 2147483646 w 255"/>
              <a:gd name="T41" fmla="*/ 2147483646 h 561"/>
              <a:gd name="T42" fmla="*/ 2147483646 w 255"/>
              <a:gd name="T43" fmla="*/ 2147483646 h 561"/>
              <a:gd name="T44" fmla="*/ 2147483646 w 255"/>
              <a:gd name="T45" fmla="*/ 2147483646 h 561"/>
              <a:gd name="T46" fmla="*/ 2147483646 w 255"/>
              <a:gd name="T47" fmla="*/ 2147483646 h 561"/>
              <a:gd name="T48" fmla="*/ 2147483646 w 255"/>
              <a:gd name="T49" fmla="*/ 2147483646 h 561"/>
              <a:gd name="T50" fmla="*/ 2147483646 w 255"/>
              <a:gd name="T51" fmla="*/ 2147483646 h 561"/>
              <a:gd name="T52" fmla="*/ 2147483646 w 255"/>
              <a:gd name="T53" fmla="*/ 2147483646 h 561"/>
              <a:gd name="T54" fmla="*/ 2147483646 w 255"/>
              <a:gd name="T55" fmla="*/ 2147483646 h 561"/>
              <a:gd name="T56" fmla="*/ 2147483646 w 255"/>
              <a:gd name="T57" fmla="*/ 2147483646 h 561"/>
              <a:gd name="T58" fmla="*/ 2147483646 w 255"/>
              <a:gd name="T59" fmla="*/ 2147483646 h 561"/>
              <a:gd name="T60" fmla="*/ 2147483646 w 255"/>
              <a:gd name="T61" fmla="*/ 2147483646 h 561"/>
              <a:gd name="T62" fmla="*/ 2147483646 w 255"/>
              <a:gd name="T63" fmla="*/ 2147483646 h 561"/>
              <a:gd name="T64" fmla="*/ 2147483646 w 255"/>
              <a:gd name="T65" fmla="*/ 2147483646 h 561"/>
              <a:gd name="T66" fmla="*/ 2147483646 w 255"/>
              <a:gd name="T67" fmla="*/ 2147483646 h 561"/>
              <a:gd name="T68" fmla="*/ 2147483646 w 255"/>
              <a:gd name="T69" fmla="*/ 2147483646 h 561"/>
              <a:gd name="T70" fmla="*/ 2147483646 w 255"/>
              <a:gd name="T71" fmla="*/ 2147483646 h 561"/>
              <a:gd name="T72" fmla="*/ 2147483646 w 255"/>
              <a:gd name="T73" fmla="*/ 2147483646 h 561"/>
              <a:gd name="T74" fmla="*/ 2147483646 w 255"/>
              <a:gd name="T75" fmla="*/ 2147483646 h 561"/>
              <a:gd name="T76" fmla="*/ 2147483646 w 255"/>
              <a:gd name="T77" fmla="*/ 2147483646 h 561"/>
              <a:gd name="T78" fmla="*/ 2147483646 w 255"/>
              <a:gd name="T79" fmla="*/ 2147483646 h 561"/>
              <a:gd name="T80" fmla="*/ 2147483646 w 255"/>
              <a:gd name="T81" fmla="*/ 2147483646 h 561"/>
              <a:gd name="T82" fmla="*/ 2147483646 w 255"/>
              <a:gd name="T83" fmla="*/ 2147483646 h 561"/>
              <a:gd name="T84" fmla="*/ 0 w 255"/>
              <a:gd name="T85" fmla="*/ 2147483646 h 561"/>
              <a:gd name="T86" fmla="*/ 2147483646 w 255"/>
              <a:gd name="T87" fmla="*/ 0 h 561"/>
              <a:gd name="T88" fmla="*/ 2147483646 w 255"/>
              <a:gd name="T89" fmla="*/ 0 h 5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5" h="561">
                <a:moveTo>
                  <a:pt x="255" y="0"/>
                </a:moveTo>
                <a:cubicBezTo>
                  <a:pt x="255" y="1"/>
                  <a:pt x="255" y="2"/>
                  <a:pt x="255" y="3"/>
                </a:cubicBezTo>
                <a:cubicBezTo>
                  <a:pt x="255" y="5"/>
                  <a:pt x="255" y="8"/>
                  <a:pt x="255" y="10"/>
                </a:cubicBezTo>
                <a:cubicBezTo>
                  <a:pt x="255" y="12"/>
                  <a:pt x="255" y="14"/>
                  <a:pt x="255" y="17"/>
                </a:cubicBezTo>
                <a:cubicBezTo>
                  <a:pt x="255" y="20"/>
                  <a:pt x="254" y="23"/>
                  <a:pt x="254" y="26"/>
                </a:cubicBezTo>
                <a:cubicBezTo>
                  <a:pt x="254" y="28"/>
                  <a:pt x="254" y="31"/>
                  <a:pt x="254" y="34"/>
                </a:cubicBezTo>
                <a:cubicBezTo>
                  <a:pt x="253" y="36"/>
                  <a:pt x="253" y="37"/>
                  <a:pt x="253" y="39"/>
                </a:cubicBezTo>
                <a:cubicBezTo>
                  <a:pt x="253" y="41"/>
                  <a:pt x="253" y="44"/>
                  <a:pt x="253" y="46"/>
                </a:cubicBezTo>
                <a:cubicBezTo>
                  <a:pt x="252" y="51"/>
                  <a:pt x="251" y="56"/>
                  <a:pt x="251" y="61"/>
                </a:cubicBezTo>
                <a:cubicBezTo>
                  <a:pt x="251" y="63"/>
                  <a:pt x="250" y="66"/>
                  <a:pt x="250" y="68"/>
                </a:cubicBezTo>
                <a:cubicBezTo>
                  <a:pt x="250" y="70"/>
                  <a:pt x="249" y="73"/>
                  <a:pt x="249" y="75"/>
                </a:cubicBezTo>
                <a:cubicBezTo>
                  <a:pt x="249" y="79"/>
                  <a:pt x="248" y="82"/>
                  <a:pt x="247" y="86"/>
                </a:cubicBezTo>
                <a:cubicBezTo>
                  <a:pt x="247" y="89"/>
                  <a:pt x="246" y="92"/>
                  <a:pt x="246" y="95"/>
                </a:cubicBezTo>
                <a:cubicBezTo>
                  <a:pt x="244" y="108"/>
                  <a:pt x="241" y="121"/>
                  <a:pt x="238" y="134"/>
                </a:cubicBezTo>
                <a:cubicBezTo>
                  <a:pt x="238" y="137"/>
                  <a:pt x="237" y="139"/>
                  <a:pt x="236" y="142"/>
                </a:cubicBezTo>
                <a:cubicBezTo>
                  <a:pt x="235" y="147"/>
                  <a:pt x="234" y="152"/>
                  <a:pt x="233" y="157"/>
                </a:cubicBezTo>
                <a:cubicBezTo>
                  <a:pt x="232" y="159"/>
                  <a:pt x="231" y="162"/>
                  <a:pt x="231" y="164"/>
                </a:cubicBezTo>
                <a:cubicBezTo>
                  <a:pt x="230" y="166"/>
                  <a:pt x="229" y="169"/>
                  <a:pt x="229" y="171"/>
                </a:cubicBezTo>
                <a:cubicBezTo>
                  <a:pt x="223" y="191"/>
                  <a:pt x="217" y="211"/>
                  <a:pt x="210" y="231"/>
                </a:cubicBezTo>
                <a:cubicBezTo>
                  <a:pt x="209" y="233"/>
                  <a:pt x="208" y="236"/>
                  <a:pt x="207" y="238"/>
                </a:cubicBezTo>
                <a:cubicBezTo>
                  <a:pt x="204" y="246"/>
                  <a:pt x="201" y="253"/>
                  <a:pt x="198" y="261"/>
                </a:cubicBezTo>
                <a:cubicBezTo>
                  <a:pt x="197" y="263"/>
                  <a:pt x="196" y="266"/>
                  <a:pt x="195" y="268"/>
                </a:cubicBezTo>
                <a:cubicBezTo>
                  <a:pt x="194" y="271"/>
                  <a:pt x="193" y="274"/>
                  <a:pt x="191" y="278"/>
                </a:cubicBezTo>
                <a:cubicBezTo>
                  <a:pt x="191" y="279"/>
                  <a:pt x="190" y="281"/>
                  <a:pt x="189" y="283"/>
                </a:cubicBezTo>
                <a:cubicBezTo>
                  <a:pt x="185" y="293"/>
                  <a:pt x="180" y="302"/>
                  <a:pt x="176" y="312"/>
                </a:cubicBezTo>
                <a:cubicBezTo>
                  <a:pt x="174" y="317"/>
                  <a:pt x="171" y="322"/>
                  <a:pt x="169" y="326"/>
                </a:cubicBezTo>
                <a:cubicBezTo>
                  <a:pt x="163" y="339"/>
                  <a:pt x="157" y="350"/>
                  <a:pt x="150" y="362"/>
                </a:cubicBezTo>
                <a:cubicBezTo>
                  <a:pt x="149" y="364"/>
                  <a:pt x="148" y="366"/>
                  <a:pt x="147" y="368"/>
                </a:cubicBezTo>
                <a:cubicBezTo>
                  <a:pt x="135" y="389"/>
                  <a:pt x="122" y="411"/>
                  <a:pt x="108" y="431"/>
                </a:cubicBezTo>
                <a:cubicBezTo>
                  <a:pt x="106" y="434"/>
                  <a:pt x="105" y="436"/>
                  <a:pt x="103" y="438"/>
                </a:cubicBezTo>
                <a:cubicBezTo>
                  <a:pt x="102" y="440"/>
                  <a:pt x="100" y="442"/>
                  <a:pt x="99" y="445"/>
                </a:cubicBezTo>
                <a:cubicBezTo>
                  <a:pt x="97" y="447"/>
                  <a:pt x="96" y="449"/>
                  <a:pt x="94" y="451"/>
                </a:cubicBezTo>
                <a:cubicBezTo>
                  <a:pt x="93" y="453"/>
                  <a:pt x="91" y="455"/>
                  <a:pt x="90" y="457"/>
                </a:cubicBezTo>
                <a:cubicBezTo>
                  <a:pt x="83" y="467"/>
                  <a:pt x="75" y="477"/>
                  <a:pt x="68" y="486"/>
                </a:cubicBezTo>
                <a:cubicBezTo>
                  <a:pt x="66" y="489"/>
                  <a:pt x="64" y="491"/>
                  <a:pt x="62" y="494"/>
                </a:cubicBezTo>
                <a:cubicBezTo>
                  <a:pt x="60" y="496"/>
                  <a:pt x="58" y="499"/>
                  <a:pt x="56" y="502"/>
                </a:cubicBezTo>
                <a:cubicBezTo>
                  <a:pt x="54" y="504"/>
                  <a:pt x="52" y="506"/>
                  <a:pt x="50" y="508"/>
                </a:cubicBezTo>
                <a:cubicBezTo>
                  <a:pt x="49" y="510"/>
                  <a:pt x="48" y="511"/>
                  <a:pt x="47" y="512"/>
                </a:cubicBezTo>
                <a:cubicBezTo>
                  <a:pt x="41" y="519"/>
                  <a:pt x="35" y="526"/>
                  <a:pt x="29" y="532"/>
                </a:cubicBezTo>
                <a:cubicBezTo>
                  <a:pt x="26" y="535"/>
                  <a:pt x="24" y="537"/>
                  <a:pt x="22" y="540"/>
                </a:cubicBezTo>
                <a:cubicBezTo>
                  <a:pt x="19" y="542"/>
                  <a:pt x="17" y="545"/>
                  <a:pt x="15" y="547"/>
                </a:cubicBezTo>
                <a:cubicBezTo>
                  <a:pt x="10" y="552"/>
                  <a:pt x="6" y="556"/>
                  <a:pt x="1" y="560"/>
                </a:cubicBezTo>
                <a:cubicBezTo>
                  <a:pt x="0" y="561"/>
                  <a:pt x="0" y="561"/>
                  <a:pt x="0" y="561"/>
                </a:cubicBezTo>
                <a:cubicBezTo>
                  <a:pt x="143" y="387"/>
                  <a:pt x="205" y="204"/>
                  <a:pt x="164" y="0"/>
                </a:cubicBezTo>
                <a:lnTo>
                  <a:pt x="255" y="0"/>
                </a:lnTo>
                <a:close/>
              </a:path>
            </a:pathLst>
          </a:custGeom>
          <a:gradFill rotWithShape="1">
            <a:gsLst>
              <a:gs pos="0">
                <a:srgbClr val="01A0D9"/>
              </a:gs>
              <a:gs pos="2000">
                <a:srgbClr val="01A0D9"/>
              </a:gs>
              <a:gs pos="100000">
                <a:srgbClr val="3EDC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5"/>
          <p:cNvSpPr>
            <a:spLocks/>
          </p:cNvSpPr>
          <p:nvPr/>
        </p:nvSpPr>
        <p:spPr bwMode="auto">
          <a:xfrm>
            <a:off x="1845420" y="4089614"/>
            <a:ext cx="5870395" cy="2759550"/>
          </a:xfrm>
          <a:custGeom>
            <a:avLst/>
            <a:gdLst>
              <a:gd name="T0" fmla="*/ 616 w 616"/>
              <a:gd name="T1" fmla="*/ 0 h 289"/>
              <a:gd name="T2" fmla="*/ 0 w 616"/>
              <a:gd name="T3" fmla="*/ 289 h 289"/>
              <a:gd name="T4" fmla="*/ 391 w 616"/>
              <a:gd name="T5" fmla="*/ 289 h 289"/>
              <a:gd name="T6" fmla="*/ 616 w 616"/>
              <a:gd name="T7" fmla="*/ 0 h 289"/>
            </a:gdLst>
            <a:ahLst/>
            <a:cxnLst>
              <a:cxn ang="0">
                <a:pos x="T0" y="T1"/>
              </a:cxn>
              <a:cxn ang="0">
                <a:pos x="T2" y="T3"/>
              </a:cxn>
              <a:cxn ang="0">
                <a:pos x="T4" y="T5"/>
              </a:cxn>
              <a:cxn ang="0">
                <a:pos x="T6" y="T7"/>
              </a:cxn>
            </a:cxnLst>
            <a:rect l="0" t="0" r="r" b="b"/>
            <a:pathLst>
              <a:path w="616" h="289">
                <a:moveTo>
                  <a:pt x="616" y="0"/>
                </a:moveTo>
                <a:cubicBezTo>
                  <a:pt x="437" y="263"/>
                  <a:pt x="0" y="289"/>
                  <a:pt x="0" y="289"/>
                </a:cubicBezTo>
                <a:cubicBezTo>
                  <a:pt x="391" y="289"/>
                  <a:pt x="391" y="289"/>
                  <a:pt x="391" y="289"/>
                </a:cubicBezTo>
                <a:cubicBezTo>
                  <a:pt x="391" y="289"/>
                  <a:pt x="591" y="207"/>
                  <a:pt x="616" y="0"/>
                </a:cubicBezTo>
              </a:path>
            </a:pathLst>
          </a:custGeom>
          <a:gradFill flip="none" rotWithShape="1">
            <a:gsLst>
              <a:gs pos="100000">
                <a:schemeClr val="bg1">
                  <a:alpha val="79000"/>
                </a:schemeClr>
              </a:gs>
              <a:gs pos="39000">
                <a:srgbClr val="D1F8FF"/>
              </a:gs>
            </a:gsLst>
            <a:lin ang="8100000" scaled="1"/>
            <a:tileRect/>
          </a:gradFill>
          <a:ln>
            <a:noFill/>
          </a:ln>
        </p:spPr>
        <p:txBody>
          <a:bodyPr/>
          <a:lstStyle/>
          <a:p>
            <a:pPr>
              <a:defRPr/>
            </a:pPr>
            <a:endParaRPr lang="en-US"/>
          </a:p>
        </p:txBody>
      </p:sp>
      <p:sp>
        <p:nvSpPr>
          <p:cNvPr id="35" name="Freeform 16"/>
          <p:cNvSpPr>
            <a:spLocks/>
          </p:cNvSpPr>
          <p:nvPr/>
        </p:nvSpPr>
        <p:spPr bwMode="auto">
          <a:xfrm>
            <a:off x="3998913" y="4327525"/>
            <a:ext cx="3727450" cy="2520950"/>
          </a:xfrm>
          <a:custGeom>
            <a:avLst/>
            <a:gdLst>
              <a:gd name="T0" fmla="*/ 391 w 391"/>
              <a:gd name="T1" fmla="*/ 0 h 264"/>
              <a:gd name="T2" fmla="*/ 170 w 391"/>
              <a:gd name="T3" fmla="*/ 264 h 264"/>
              <a:gd name="T4" fmla="*/ 0 w 391"/>
              <a:gd name="T5" fmla="*/ 264 h 264"/>
              <a:gd name="T6" fmla="*/ 391 w 391"/>
              <a:gd name="T7" fmla="*/ 0 h 264"/>
            </a:gdLst>
            <a:ahLst/>
            <a:cxnLst>
              <a:cxn ang="0">
                <a:pos x="T0" y="T1"/>
              </a:cxn>
              <a:cxn ang="0">
                <a:pos x="T2" y="T3"/>
              </a:cxn>
              <a:cxn ang="0">
                <a:pos x="T4" y="T5"/>
              </a:cxn>
              <a:cxn ang="0">
                <a:pos x="T6" y="T7"/>
              </a:cxn>
            </a:cxnLst>
            <a:rect l="0" t="0" r="r" b="b"/>
            <a:pathLst>
              <a:path w="391" h="264">
                <a:moveTo>
                  <a:pt x="391" y="0"/>
                </a:moveTo>
                <a:cubicBezTo>
                  <a:pt x="354" y="188"/>
                  <a:pt x="170" y="264"/>
                  <a:pt x="170" y="264"/>
                </a:cubicBezTo>
                <a:cubicBezTo>
                  <a:pt x="0" y="264"/>
                  <a:pt x="0" y="264"/>
                  <a:pt x="0" y="264"/>
                </a:cubicBezTo>
                <a:cubicBezTo>
                  <a:pt x="154" y="246"/>
                  <a:pt x="291" y="139"/>
                  <a:pt x="391" y="0"/>
                </a:cubicBezTo>
              </a:path>
            </a:pathLst>
          </a:custGeom>
          <a:gradFill>
            <a:gsLst>
              <a:gs pos="64000">
                <a:schemeClr val="bg1"/>
              </a:gs>
              <a:gs pos="2000">
                <a:srgbClr val="EBFCFF"/>
              </a:gs>
            </a:gsLst>
            <a:lin ang="0" scaled="1"/>
          </a:gradFill>
          <a:ln>
            <a:noFill/>
          </a:ln>
          <a:effectLst>
            <a:outerShdw blurRad="101600" dist="38100" dir="2700000" algn="tl" rotWithShape="0">
              <a:prstClr val="black">
                <a:alpha val="10000"/>
              </a:prstClr>
            </a:outerShdw>
          </a:effectLst>
        </p:spPr>
        <p:txBody>
          <a:bodyPr/>
          <a:lstStyle/>
          <a:p>
            <a:pPr>
              <a:defRPr/>
            </a:pPr>
            <a:endParaRPr lang="en-US"/>
          </a:p>
        </p:txBody>
      </p:sp>
      <p:sp>
        <p:nvSpPr>
          <p:cNvPr id="28" name="Freeform 23"/>
          <p:cNvSpPr>
            <a:spLocks/>
          </p:cNvSpPr>
          <p:nvPr/>
        </p:nvSpPr>
        <p:spPr bwMode="auto">
          <a:xfrm>
            <a:off x="5772150" y="3390900"/>
            <a:ext cx="2647950" cy="2684463"/>
          </a:xfrm>
          <a:custGeom>
            <a:avLst/>
            <a:gdLst>
              <a:gd name="T0" fmla="*/ 115 w 278"/>
              <a:gd name="T1" fmla="*/ 268 h 281"/>
              <a:gd name="T2" fmla="*/ 13 w 278"/>
              <a:gd name="T3" fmla="*/ 165 h 281"/>
              <a:gd name="T4" fmla="*/ 13 w 278"/>
              <a:gd name="T5" fmla="*/ 116 h 281"/>
              <a:gd name="T6" fmla="*/ 115 w 278"/>
              <a:gd name="T7" fmla="*/ 13 h 281"/>
              <a:gd name="T8" fmla="*/ 163 w 278"/>
              <a:gd name="T9" fmla="*/ 13 h 281"/>
              <a:gd name="T10" fmla="*/ 265 w 278"/>
              <a:gd name="T11" fmla="*/ 116 h 281"/>
              <a:gd name="T12" fmla="*/ 265 w 278"/>
              <a:gd name="T13" fmla="*/ 165 h 281"/>
              <a:gd name="T14" fmla="*/ 163 w 278"/>
              <a:gd name="T15" fmla="*/ 268 h 281"/>
              <a:gd name="T16" fmla="*/ 115 w 278"/>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81">
                <a:moveTo>
                  <a:pt x="115" y="268"/>
                </a:moveTo>
                <a:cubicBezTo>
                  <a:pt x="13" y="165"/>
                  <a:pt x="13" y="165"/>
                  <a:pt x="13" y="165"/>
                </a:cubicBezTo>
                <a:cubicBezTo>
                  <a:pt x="0" y="151"/>
                  <a:pt x="0" y="130"/>
                  <a:pt x="13" y="116"/>
                </a:cubicBezTo>
                <a:cubicBezTo>
                  <a:pt x="115" y="13"/>
                  <a:pt x="115" y="13"/>
                  <a:pt x="115" y="13"/>
                </a:cubicBezTo>
                <a:cubicBezTo>
                  <a:pt x="128" y="0"/>
                  <a:pt x="150" y="0"/>
                  <a:pt x="163" y="13"/>
                </a:cubicBezTo>
                <a:cubicBezTo>
                  <a:pt x="265" y="116"/>
                  <a:pt x="265" y="116"/>
                  <a:pt x="265" y="116"/>
                </a:cubicBezTo>
                <a:cubicBezTo>
                  <a:pt x="278" y="130"/>
                  <a:pt x="278" y="151"/>
                  <a:pt x="265" y="165"/>
                </a:cubicBezTo>
                <a:cubicBezTo>
                  <a:pt x="163" y="268"/>
                  <a:pt x="163" y="268"/>
                  <a:pt x="163" y="268"/>
                </a:cubicBezTo>
                <a:cubicBezTo>
                  <a:pt x="150" y="281"/>
                  <a:pt x="128" y="281"/>
                  <a:pt x="115" y="268"/>
                </a:cubicBezTo>
                <a:close/>
              </a:path>
            </a:pathLst>
          </a:custGeom>
          <a:solidFill>
            <a:schemeClr val="bg1"/>
          </a:solidFill>
          <a:ln>
            <a:noFill/>
          </a:ln>
          <a:effectLst>
            <a:outerShdw blurRad="127000" dist="38100" dir="2700000" algn="tl" rotWithShape="0">
              <a:prstClr val="black">
                <a:alpha val="6000"/>
              </a:prstClr>
            </a:outerShdw>
          </a:effectLst>
        </p:spPr>
        <p:txBody>
          <a:bodyPr/>
          <a:lstStyle/>
          <a:p>
            <a:pPr>
              <a:defRPr/>
            </a:pPr>
            <a:endParaRPr lang="en-US"/>
          </a:p>
        </p:txBody>
      </p:sp>
      <p:sp>
        <p:nvSpPr>
          <p:cNvPr id="21516" name="Freeform 24"/>
          <p:cNvSpPr>
            <a:spLocks/>
          </p:cNvSpPr>
          <p:nvPr/>
        </p:nvSpPr>
        <p:spPr bwMode="auto">
          <a:xfrm>
            <a:off x="5610225" y="3382963"/>
            <a:ext cx="2649538" cy="2692400"/>
          </a:xfrm>
          <a:custGeom>
            <a:avLst/>
            <a:gdLst>
              <a:gd name="T0" fmla="*/ 2147483646 w 278"/>
              <a:gd name="T1" fmla="*/ 2147483646 h 282"/>
              <a:gd name="T2" fmla="*/ 2147483646 w 278"/>
              <a:gd name="T3" fmla="*/ 2147483646 h 282"/>
              <a:gd name="T4" fmla="*/ 2147483646 w 278"/>
              <a:gd name="T5" fmla="*/ 2147483646 h 282"/>
              <a:gd name="T6" fmla="*/ 2147483646 w 278"/>
              <a:gd name="T7" fmla="*/ 2147483646 h 282"/>
              <a:gd name="T8" fmla="*/ 2147483646 w 278"/>
              <a:gd name="T9" fmla="*/ 2147483646 h 282"/>
              <a:gd name="T10" fmla="*/ 2147483646 w 278"/>
              <a:gd name="T11" fmla="*/ 2147483646 h 282"/>
              <a:gd name="T12" fmla="*/ 2147483646 w 278"/>
              <a:gd name="T13" fmla="*/ 2147483646 h 282"/>
              <a:gd name="T14" fmla="*/ 2147483646 w 278"/>
              <a:gd name="T15" fmla="*/ 2147483646 h 282"/>
              <a:gd name="T16" fmla="*/ 2147483646 w 278"/>
              <a:gd name="T17" fmla="*/ 2147483646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282">
                <a:moveTo>
                  <a:pt x="115" y="268"/>
                </a:moveTo>
                <a:cubicBezTo>
                  <a:pt x="13" y="165"/>
                  <a:pt x="13" y="165"/>
                  <a:pt x="13" y="165"/>
                </a:cubicBezTo>
                <a:cubicBezTo>
                  <a:pt x="0" y="152"/>
                  <a:pt x="0" y="130"/>
                  <a:pt x="13" y="117"/>
                </a:cubicBezTo>
                <a:cubicBezTo>
                  <a:pt x="115" y="14"/>
                  <a:pt x="115" y="14"/>
                  <a:pt x="115" y="14"/>
                </a:cubicBezTo>
                <a:cubicBezTo>
                  <a:pt x="128" y="0"/>
                  <a:pt x="150" y="0"/>
                  <a:pt x="163" y="14"/>
                </a:cubicBezTo>
                <a:cubicBezTo>
                  <a:pt x="265" y="117"/>
                  <a:pt x="265" y="117"/>
                  <a:pt x="265" y="117"/>
                </a:cubicBezTo>
                <a:cubicBezTo>
                  <a:pt x="278" y="130"/>
                  <a:pt x="278" y="152"/>
                  <a:pt x="265" y="165"/>
                </a:cubicBezTo>
                <a:cubicBezTo>
                  <a:pt x="163" y="268"/>
                  <a:pt x="163" y="268"/>
                  <a:pt x="163" y="268"/>
                </a:cubicBezTo>
                <a:cubicBezTo>
                  <a:pt x="150" y="282"/>
                  <a:pt x="128" y="282"/>
                  <a:pt x="115" y="268"/>
                </a:cubicBezTo>
                <a:close/>
              </a:path>
            </a:pathLst>
          </a:custGeom>
          <a:gradFill rotWithShape="1">
            <a:gsLst>
              <a:gs pos="0">
                <a:srgbClr val="3EDCFC"/>
              </a:gs>
              <a:gs pos="84000">
                <a:srgbClr val="01A0D9"/>
              </a:gs>
              <a:gs pos="100000">
                <a:srgbClr val="01A0D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40"/>
          <p:cNvSpPr/>
          <p:nvPr/>
        </p:nvSpPr>
        <p:spPr>
          <a:xfrm>
            <a:off x="5973034" y="4344442"/>
            <a:ext cx="1923924" cy="769441"/>
          </a:xfrm>
          <a:prstGeom prst="rect">
            <a:avLst/>
          </a:prstGeom>
          <a:noFill/>
        </p:spPr>
        <p:txBody>
          <a:bodyPr wrap="none" anchor="ctr">
            <a:spAutoFit/>
          </a:bodyPr>
          <a:lstStyle/>
          <a:p>
            <a:pPr algn="ctr">
              <a:defRPr/>
            </a:pPr>
            <a:r>
              <a:rPr lang="es-ES" sz="2200" spc="200" dirty="0">
                <a:ln w="0">
                  <a:noFill/>
                </a:ln>
                <a:solidFill>
                  <a:schemeClr val="bg1"/>
                </a:solidFill>
                <a:latin typeface="Impact" panose="020B0806030902050204" pitchFamily="34" charset="0"/>
              </a:rPr>
              <a:t>Distribución</a:t>
            </a:r>
          </a:p>
          <a:p>
            <a:pPr algn="ctr">
              <a:defRPr/>
            </a:pPr>
            <a:r>
              <a:rPr lang="es-ES" sz="2200" spc="200" dirty="0">
                <a:ln w="0">
                  <a:noFill/>
                </a:ln>
                <a:solidFill>
                  <a:schemeClr val="bg1"/>
                </a:solidFill>
                <a:latin typeface="Impact" panose="020B0806030902050204" pitchFamily="34" charset="0"/>
              </a:rPr>
              <a:t>Por Sexo</a:t>
            </a:r>
          </a:p>
        </p:txBody>
      </p:sp>
      <p:sp>
        <p:nvSpPr>
          <p:cNvPr id="21" name="Rectangle 49"/>
          <p:cNvSpPr/>
          <p:nvPr/>
        </p:nvSpPr>
        <p:spPr>
          <a:xfrm>
            <a:off x="8040216" y="5796131"/>
            <a:ext cx="3744416" cy="707886"/>
          </a:xfrm>
          <a:prstGeom prst="rect">
            <a:avLst/>
          </a:prstGeom>
          <a:noFill/>
        </p:spPr>
        <p:txBody>
          <a:bodyPr wrap="square">
            <a:spAutoFit/>
          </a:bodyPr>
          <a:lstStyle/>
          <a:p>
            <a:pPr>
              <a:defRPr/>
            </a:pPr>
            <a:r>
              <a:rPr lang="es-ES" sz="2000" b="1" dirty="0"/>
              <a:t>CONSEJO DE COLEGIOS OFICIALES DE MEDICOS DE CASTILLA Y LEON</a:t>
            </a:r>
            <a:endParaRPr lang="en-US" sz="2000" spc="200" dirty="0">
              <a:ln w="0">
                <a:noFill/>
              </a:ln>
              <a:latin typeface="Impact" panose="020B0806030902050204" pitchFamily="34" charset="0"/>
            </a:endParaRPr>
          </a:p>
        </p:txBody>
      </p:sp>
      <p:sp>
        <p:nvSpPr>
          <p:cNvPr id="22" name="Freeform 31"/>
          <p:cNvSpPr>
            <a:spLocks/>
          </p:cNvSpPr>
          <p:nvPr/>
        </p:nvSpPr>
        <p:spPr bwMode="auto">
          <a:xfrm>
            <a:off x="7824192" y="5588000"/>
            <a:ext cx="628650" cy="684212"/>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Rectangle 50"/>
          <p:cNvSpPr/>
          <p:nvPr/>
        </p:nvSpPr>
        <p:spPr bwMode="auto">
          <a:xfrm>
            <a:off x="6500900" y="1362266"/>
            <a:ext cx="5572038" cy="830997"/>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nvGrpSpPr>
          <p:cNvPr id="26" name="Group 51"/>
          <p:cNvGrpSpPr>
            <a:grpSpLocks/>
          </p:cNvGrpSpPr>
          <p:nvPr/>
        </p:nvGrpSpPr>
        <p:grpSpPr bwMode="auto">
          <a:xfrm>
            <a:off x="6259326" y="1257300"/>
            <a:ext cx="5813612" cy="1046163"/>
            <a:chOff x="263877" y="1189211"/>
            <a:chExt cx="5813100" cy="1046406"/>
          </a:xfrm>
        </p:grpSpPr>
        <p:sp>
          <p:nvSpPr>
            <p:cNvPr id="27" name="Freeform 20"/>
            <p:cNvSpPr>
              <a:spLocks/>
            </p:cNvSpPr>
            <p:nvPr/>
          </p:nvSpPr>
          <p:spPr bwMode="auto">
            <a:xfrm>
              <a:off x="263877" y="1736862"/>
              <a:ext cx="2859112" cy="498755"/>
            </a:xfrm>
            <a:custGeom>
              <a:avLst/>
              <a:gdLst>
                <a:gd name="T0" fmla="*/ 16 w 968"/>
                <a:gd name="T1" fmla="*/ 128 h 168"/>
                <a:gd name="T2" fmla="*/ 952 w 968"/>
                <a:gd name="T3" fmla="*/ 168 h 168"/>
                <a:gd name="T4" fmla="*/ 968 w 968"/>
                <a:gd name="T5" fmla="*/ 152 h 168"/>
                <a:gd name="T6" fmla="*/ 968 w 968"/>
                <a:gd name="T7" fmla="*/ 16 h 168"/>
                <a:gd name="T8" fmla="*/ 952 w 968"/>
                <a:gd name="T9" fmla="*/ 0 h 168"/>
                <a:gd name="T10" fmla="*/ 16 w 968"/>
                <a:gd name="T11" fmla="*/ 0 h 168"/>
                <a:gd name="T12" fmla="*/ 0 w 968"/>
                <a:gd name="T13" fmla="*/ 16 h 168"/>
                <a:gd name="T14" fmla="*/ 0 w 968"/>
                <a:gd name="T15" fmla="*/ 112 h 168"/>
                <a:gd name="T16" fmla="*/ 16 w 968"/>
                <a:gd name="T17"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68">
                  <a:moveTo>
                    <a:pt x="16" y="128"/>
                  </a:moveTo>
                  <a:cubicBezTo>
                    <a:pt x="952" y="168"/>
                    <a:pt x="952" y="168"/>
                    <a:pt x="952" y="168"/>
                  </a:cubicBezTo>
                  <a:cubicBezTo>
                    <a:pt x="961" y="168"/>
                    <a:pt x="968" y="161"/>
                    <a:pt x="968" y="152"/>
                  </a:cubicBezTo>
                  <a:cubicBezTo>
                    <a:pt x="968" y="16"/>
                    <a:pt x="968" y="16"/>
                    <a:pt x="968" y="16"/>
                  </a:cubicBezTo>
                  <a:cubicBezTo>
                    <a:pt x="968" y="8"/>
                    <a:pt x="961" y="0"/>
                    <a:pt x="952" y="0"/>
                  </a:cubicBezTo>
                  <a:cubicBezTo>
                    <a:pt x="16" y="0"/>
                    <a:pt x="16" y="0"/>
                    <a:pt x="16" y="0"/>
                  </a:cubicBezTo>
                  <a:cubicBezTo>
                    <a:pt x="8" y="0"/>
                    <a:pt x="0" y="8"/>
                    <a:pt x="0" y="16"/>
                  </a:cubicBezTo>
                  <a:cubicBezTo>
                    <a:pt x="0" y="112"/>
                    <a:pt x="0" y="112"/>
                    <a:pt x="0" y="112"/>
                  </a:cubicBezTo>
                  <a:cubicBezTo>
                    <a:pt x="0" y="121"/>
                    <a:pt x="8" y="128"/>
                    <a:pt x="16" y="128"/>
                  </a:cubicBezTo>
                  <a:close/>
                </a:path>
              </a:pathLst>
            </a:custGeom>
            <a:gradFill flip="none" rotWithShape="1">
              <a:gsLst>
                <a:gs pos="44000">
                  <a:srgbClr val="109CC2"/>
                </a:gs>
                <a:gs pos="0">
                  <a:srgbClr val="21C0EC">
                    <a:alpha val="0"/>
                  </a:srgbClr>
                </a:gs>
              </a:gsLst>
              <a:lin ang="10800000" scaled="0"/>
              <a:tileRect/>
            </a:gradFill>
            <a:ln>
              <a:noFill/>
            </a:ln>
            <a:effectLst/>
          </p:spPr>
          <p:txBody>
            <a:bodyPr/>
            <a:lstStyle/>
            <a:p>
              <a:pPr>
                <a:defRPr/>
              </a:pPr>
              <a:endParaRPr lang="en-US"/>
            </a:p>
          </p:txBody>
        </p:sp>
        <p:sp>
          <p:nvSpPr>
            <p:cNvPr id="29" name="Freeform 21"/>
            <p:cNvSpPr>
              <a:spLocks/>
            </p:cNvSpPr>
            <p:nvPr/>
          </p:nvSpPr>
          <p:spPr bwMode="auto">
            <a:xfrm>
              <a:off x="263877" y="1189211"/>
              <a:ext cx="2858836" cy="903498"/>
            </a:xfrm>
            <a:custGeom>
              <a:avLst/>
              <a:gdLst>
                <a:gd name="T0" fmla="*/ 952 w 968"/>
                <a:gd name="T1" fmla="*/ 304 h 304"/>
                <a:gd name="T2" fmla="*/ 16 w 968"/>
                <a:gd name="T3" fmla="*/ 304 h 304"/>
                <a:gd name="T4" fmla="*/ 0 w 968"/>
                <a:gd name="T5" fmla="*/ 288 h 304"/>
                <a:gd name="T6" fmla="*/ 0 w 968"/>
                <a:gd name="T7" fmla="*/ 16 h 304"/>
                <a:gd name="T8" fmla="*/ 16 w 968"/>
                <a:gd name="T9" fmla="*/ 0 h 304"/>
                <a:gd name="T10" fmla="*/ 952 w 968"/>
                <a:gd name="T11" fmla="*/ 0 h 304"/>
                <a:gd name="T12" fmla="*/ 968 w 968"/>
                <a:gd name="T13" fmla="*/ 16 h 304"/>
                <a:gd name="T14" fmla="*/ 968 w 968"/>
                <a:gd name="T15" fmla="*/ 288 h 304"/>
                <a:gd name="T16" fmla="*/ 952 w 968"/>
                <a:gd name="T1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304">
                  <a:moveTo>
                    <a:pt x="952" y="304"/>
                  </a:moveTo>
                  <a:cubicBezTo>
                    <a:pt x="16" y="304"/>
                    <a:pt x="16" y="304"/>
                    <a:pt x="16" y="304"/>
                  </a:cubicBezTo>
                  <a:cubicBezTo>
                    <a:pt x="8" y="304"/>
                    <a:pt x="0" y="297"/>
                    <a:pt x="0" y="288"/>
                  </a:cubicBezTo>
                  <a:cubicBezTo>
                    <a:pt x="0" y="16"/>
                    <a:pt x="0" y="16"/>
                    <a:pt x="0" y="16"/>
                  </a:cubicBezTo>
                  <a:cubicBezTo>
                    <a:pt x="0" y="8"/>
                    <a:pt x="8" y="0"/>
                    <a:pt x="16" y="0"/>
                  </a:cubicBezTo>
                  <a:cubicBezTo>
                    <a:pt x="952" y="0"/>
                    <a:pt x="952" y="0"/>
                    <a:pt x="952" y="0"/>
                  </a:cubicBezTo>
                  <a:cubicBezTo>
                    <a:pt x="961" y="0"/>
                    <a:pt x="968" y="8"/>
                    <a:pt x="968" y="16"/>
                  </a:cubicBezTo>
                  <a:cubicBezTo>
                    <a:pt x="968" y="288"/>
                    <a:pt x="968" y="288"/>
                    <a:pt x="968" y="288"/>
                  </a:cubicBezTo>
                  <a:cubicBezTo>
                    <a:pt x="968" y="297"/>
                    <a:pt x="961" y="304"/>
                    <a:pt x="952" y="304"/>
                  </a:cubicBezTo>
                  <a:close/>
                </a:path>
              </a:pathLst>
            </a:custGeom>
            <a:gradFill flip="none" rotWithShape="1">
              <a:gsLst>
                <a:gs pos="100000">
                  <a:srgbClr val="EBFCFF"/>
                </a:gs>
                <a:gs pos="0">
                  <a:schemeClr val="bg1"/>
                </a:gs>
              </a:gsLst>
              <a:lin ang="8100000" scaled="1"/>
              <a:tileRect/>
            </a:gradFill>
            <a:ln>
              <a:noFill/>
            </a:ln>
          </p:spPr>
          <p:txBody>
            <a:bodyPr/>
            <a:lstStyle/>
            <a:p>
              <a:pPr>
                <a:defRPr/>
              </a:pPr>
              <a:endParaRPr lang="en-US" dirty="0"/>
            </a:p>
          </p:txBody>
        </p:sp>
        <p:sp>
          <p:nvSpPr>
            <p:cNvPr id="30" name="Rectangle 50"/>
            <p:cNvSpPr/>
            <p:nvPr/>
          </p:nvSpPr>
          <p:spPr>
            <a:xfrm>
              <a:off x="505430" y="1294201"/>
              <a:ext cx="5571547" cy="831190"/>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spTree>
    <p:extLst>
      <p:ext uri="{BB962C8B-B14F-4D97-AF65-F5344CB8AC3E}">
        <p14:creationId xmlns:p14="http://schemas.microsoft.com/office/powerpoint/2010/main" val="180679740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305626" y="3501008"/>
            <a:ext cx="9904688" cy="2544480"/>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DISTRIBUCION POR SEXO (TOTAL)</a:t>
            </a:r>
          </a:p>
        </p:txBody>
      </p:sp>
      <p:sp>
        <p:nvSpPr>
          <p:cNvPr id="14" name="15 CuadroTexto"/>
          <p:cNvSpPr txBox="1"/>
          <p:nvPr/>
        </p:nvSpPr>
        <p:spPr>
          <a:xfrm>
            <a:off x="1892398" y="6237312"/>
            <a:ext cx="8380067" cy="400110"/>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3"/>
              </a:rPr>
              <a:t>http://www.colegiosmedicoscastillayleon.com/</a:t>
            </a:r>
            <a:r>
              <a:rPr lang="es-ES" sz="1000" b="1" i="1" dirty="0"/>
              <a:t>)</a:t>
            </a:r>
          </a:p>
          <a:p>
            <a:pPr algn="ctr"/>
            <a:r>
              <a:rPr lang="es-ES" sz="1000" i="1" dirty="0"/>
              <a:t>Estimación a partir de los campos “Colegio” y “Sexo” (2019: n=14.918, </a:t>
            </a:r>
            <a:r>
              <a:rPr lang="es-ES" sz="1000" i="1" dirty="0" err="1"/>
              <a:t>missings</a:t>
            </a:r>
            <a:r>
              <a:rPr lang="es-ES" sz="1000" i="1" dirty="0"/>
              <a:t>=0, margen de erro</a:t>
            </a:r>
            <a:r>
              <a:rPr lang="es-ES" sz="1000" b="1" i="1" dirty="0"/>
              <a:t>r </a:t>
            </a:r>
            <a:r>
              <a:rPr lang="es-ES" sz="1000" i="1" dirty="0"/>
              <a:t>0%, 2022: n=15,689, </a:t>
            </a:r>
            <a:r>
              <a:rPr lang="es-ES" sz="1000" i="1" dirty="0" err="1"/>
              <a:t>missings</a:t>
            </a:r>
            <a:r>
              <a:rPr lang="es-ES" sz="1000" i="1" dirty="0"/>
              <a:t>=0, margen de error 0%)</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4"/>
          <a:stretch>
            <a:fillRect/>
          </a:stretch>
        </p:blipFill>
        <p:spPr>
          <a:xfrm>
            <a:off x="1305627" y="1279823"/>
            <a:ext cx="9904687" cy="2505673"/>
          </a:xfrm>
          <a:prstGeom prst="rect">
            <a:avLst/>
          </a:prstGeom>
        </p:spPr>
      </p:pic>
      <p:sp>
        <p:nvSpPr>
          <p:cNvPr id="13" name="Rectángulo 12"/>
          <p:cNvSpPr/>
          <p:nvPr/>
        </p:nvSpPr>
        <p:spPr>
          <a:xfrm>
            <a:off x="8256240" y="1659301"/>
            <a:ext cx="936104" cy="4217972"/>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778236AD-C113-426E-B208-8121DD1B3DB0}"/>
              </a:ext>
            </a:extLst>
          </p:cNvPr>
          <p:cNvSpPr txBox="1"/>
          <p:nvPr/>
        </p:nvSpPr>
        <p:spPr>
          <a:xfrm>
            <a:off x="491207" y="2735209"/>
            <a:ext cx="1644353" cy="369332"/>
          </a:xfrm>
          <a:prstGeom prst="rect">
            <a:avLst/>
          </a:prstGeom>
          <a:solidFill>
            <a:srgbClr val="FFFF00"/>
          </a:solidFill>
        </p:spPr>
        <p:txBody>
          <a:bodyPr wrap="square" rtlCol="0">
            <a:spAutoFit/>
          </a:bodyPr>
          <a:lstStyle/>
          <a:p>
            <a:r>
              <a:rPr lang="es-ES" dirty="0"/>
              <a:t>Varones</a:t>
            </a:r>
          </a:p>
        </p:txBody>
      </p:sp>
      <p:sp>
        <p:nvSpPr>
          <p:cNvPr id="5" name="CuadroTexto 4">
            <a:extLst>
              <a:ext uri="{FF2B5EF4-FFF2-40B4-BE49-F238E27FC236}">
                <a16:creationId xmlns:a16="http://schemas.microsoft.com/office/drawing/2014/main" id="{AFD96B5F-6007-4318-A490-491D949D5A9A}"/>
              </a:ext>
            </a:extLst>
          </p:cNvPr>
          <p:cNvSpPr txBox="1"/>
          <p:nvPr/>
        </p:nvSpPr>
        <p:spPr>
          <a:xfrm>
            <a:off x="491207" y="4646718"/>
            <a:ext cx="1845919" cy="369332"/>
          </a:xfrm>
          <a:prstGeom prst="rect">
            <a:avLst/>
          </a:prstGeom>
          <a:solidFill>
            <a:srgbClr val="FFFF00"/>
          </a:solidFill>
        </p:spPr>
        <p:txBody>
          <a:bodyPr wrap="square" rtlCol="0">
            <a:spAutoFit/>
          </a:bodyPr>
          <a:lstStyle/>
          <a:p>
            <a:r>
              <a:rPr lang="es-ES" dirty="0"/>
              <a:t>Mujeres</a:t>
            </a:r>
          </a:p>
        </p:txBody>
      </p:sp>
      <p:sp>
        <p:nvSpPr>
          <p:cNvPr id="6" name="CuadroTexto 5">
            <a:extLst>
              <a:ext uri="{FF2B5EF4-FFF2-40B4-BE49-F238E27FC236}">
                <a16:creationId xmlns:a16="http://schemas.microsoft.com/office/drawing/2014/main" id="{C1E11A7C-3F1D-45FE-87C3-47E265E7CE1D}"/>
              </a:ext>
            </a:extLst>
          </p:cNvPr>
          <p:cNvSpPr txBox="1"/>
          <p:nvPr/>
        </p:nvSpPr>
        <p:spPr>
          <a:xfrm>
            <a:off x="7773874" y="1891983"/>
            <a:ext cx="936103" cy="369332"/>
          </a:xfrm>
          <a:prstGeom prst="rect">
            <a:avLst/>
          </a:prstGeom>
          <a:solidFill>
            <a:srgbClr val="FEFE0E"/>
          </a:solidFill>
        </p:spPr>
        <p:txBody>
          <a:bodyPr wrap="square" rtlCol="0">
            <a:spAutoFit/>
          </a:bodyPr>
          <a:lstStyle/>
          <a:p>
            <a:r>
              <a:rPr lang="es-ES" dirty="0"/>
              <a:t>49,8%</a:t>
            </a:r>
          </a:p>
        </p:txBody>
      </p:sp>
      <p:sp>
        <p:nvSpPr>
          <p:cNvPr id="7" name="CuadroTexto 6">
            <a:extLst>
              <a:ext uri="{FF2B5EF4-FFF2-40B4-BE49-F238E27FC236}">
                <a16:creationId xmlns:a16="http://schemas.microsoft.com/office/drawing/2014/main" id="{C33D0EDA-DA13-447E-9BA0-43BC6BFB023A}"/>
              </a:ext>
            </a:extLst>
          </p:cNvPr>
          <p:cNvSpPr txBox="1"/>
          <p:nvPr/>
        </p:nvSpPr>
        <p:spPr>
          <a:xfrm>
            <a:off x="9099044" y="1891983"/>
            <a:ext cx="864096" cy="369332"/>
          </a:xfrm>
          <a:prstGeom prst="rect">
            <a:avLst/>
          </a:prstGeom>
          <a:solidFill>
            <a:srgbClr val="FFFF00"/>
          </a:solidFill>
        </p:spPr>
        <p:txBody>
          <a:bodyPr wrap="square" rtlCol="0">
            <a:spAutoFit/>
          </a:bodyPr>
          <a:lstStyle/>
          <a:p>
            <a:r>
              <a:rPr lang="es-ES" dirty="0"/>
              <a:t>48,2%</a:t>
            </a:r>
          </a:p>
        </p:txBody>
      </p:sp>
      <p:sp>
        <p:nvSpPr>
          <p:cNvPr id="8" name="CuadroTexto 7">
            <a:extLst>
              <a:ext uri="{FF2B5EF4-FFF2-40B4-BE49-F238E27FC236}">
                <a16:creationId xmlns:a16="http://schemas.microsoft.com/office/drawing/2014/main" id="{B42B5181-FD60-4C41-96C3-D17F33FA2723}"/>
              </a:ext>
            </a:extLst>
          </p:cNvPr>
          <p:cNvSpPr txBox="1"/>
          <p:nvPr/>
        </p:nvSpPr>
        <p:spPr>
          <a:xfrm>
            <a:off x="7832960" y="3951064"/>
            <a:ext cx="756084" cy="369332"/>
          </a:xfrm>
          <a:prstGeom prst="rect">
            <a:avLst/>
          </a:prstGeom>
          <a:solidFill>
            <a:srgbClr val="FEFE0E"/>
          </a:solidFill>
        </p:spPr>
        <p:txBody>
          <a:bodyPr wrap="square" rtlCol="0">
            <a:spAutoFit/>
          </a:bodyPr>
          <a:lstStyle/>
          <a:p>
            <a:r>
              <a:rPr lang="es-ES" dirty="0"/>
              <a:t>50,2%</a:t>
            </a:r>
          </a:p>
        </p:txBody>
      </p:sp>
      <p:sp>
        <p:nvSpPr>
          <p:cNvPr id="9" name="CuadroTexto 8">
            <a:extLst>
              <a:ext uri="{FF2B5EF4-FFF2-40B4-BE49-F238E27FC236}">
                <a16:creationId xmlns:a16="http://schemas.microsoft.com/office/drawing/2014/main" id="{6ED19340-45BC-4C3C-A1F9-72163B6B71EF}"/>
              </a:ext>
            </a:extLst>
          </p:cNvPr>
          <p:cNvSpPr txBox="1"/>
          <p:nvPr/>
        </p:nvSpPr>
        <p:spPr>
          <a:xfrm>
            <a:off x="9192688" y="3951064"/>
            <a:ext cx="908070" cy="369332"/>
          </a:xfrm>
          <a:prstGeom prst="rect">
            <a:avLst/>
          </a:prstGeom>
          <a:solidFill>
            <a:srgbClr val="FEFE0E"/>
          </a:solidFill>
        </p:spPr>
        <p:txBody>
          <a:bodyPr wrap="square" rtlCol="0">
            <a:spAutoFit/>
          </a:bodyPr>
          <a:lstStyle/>
          <a:p>
            <a:r>
              <a:rPr lang="es-ES" dirty="0"/>
              <a:t>51,8%</a:t>
            </a:r>
          </a:p>
        </p:txBody>
      </p:sp>
    </p:spTree>
    <p:extLst>
      <p:ext uri="{BB962C8B-B14F-4D97-AF65-F5344CB8AC3E}">
        <p14:creationId xmlns:p14="http://schemas.microsoft.com/office/powerpoint/2010/main" val="1551818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297687" y="3801877"/>
            <a:ext cx="9904690" cy="2546546"/>
          </a:xfrm>
          <a:prstGeom prst="rect">
            <a:avLst/>
          </a:prstGeom>
        </p:spPr>
      </p:pic>
      <p:pic>
        <p:nvPicPr>
          <p:cNvPr id="4" name="Imagen 3"/>
          <p:cNvPicPr>
            <a:picLocks noChangeAspect="1"/>
          </p:cNvPicPr>
          <p:nvPr/>
        </p:nvPicPr>
        <p:blipFill>
          <a:blip r:embed="rId3"/>
          <a:stretch>
            <a:fillRect/>
          </a:stretch>
        </p:blipFill>
        <p:spPr>
          <a:xfrm>
            <a:off x="1305625" y="1298929"/>
            <a:ext cx="9904689" cy="2505673"/>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DISTRIBUCION POR SEXO (ACTIVOS)</a:t>
            </a:r>
          </a:p>
        </p:txBody>
      </p:sp>
      <p:sp>
        <p:nvSpPr>
          <p:cNvPr id="14" name="15 CuadroTexto"/>
          <p:cNvSpPr txBox="1"/>
          <p:nvPr/>
        </p:nvSpPr>
        <p:spPr>
          <a:xfrm>
            <a:off x="1892398" y="6237312"/>
            <a:ext cx="8380067" cy="400110"/>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4"/>
              </a:rPr>
              <a:t>http://www.colegiosmedicoscastillayleon.com/</a:t>
            </a:r>
            <a:r>
              <a:rPr lang="es-ES" sz="1000" b="1" i="1" dirty="0"/>
              <a:t>)</a:t>
            </a:r>
          </a:p>
          <a:p>
            <a:pPr algn="ctr"/>
            <a:r>
              <a:rPr lang="es-ES" sz="1000" i="1" dirty="0"/>
              <a:t>Estimación a partir de los campos “Colegio” y “Sexo” (2019: n=10.757, </a:t>
            </a:r>
            <a:r>
              <a:rPr lang="es-ES" sz="1000" i="1" dirty="0" err="1"/>
              <a:t>missings</a:t>
            </a:r>
            <a:r>
              <a:rPr lang="es-ES" sz="1000" i="1" dirty="0"/>
              <a:t>=0, margen de erro</a:t>
            </a:r>
            <a:r>
              <a:rPr lang="es-ES" sz="1000" b="1" i="1" dirty="0"/>
              <a:t>r </a:t>
            </a:r>
            <a:r>
              <a:rPr lang="es-ES" sz="1000" i="1" dirty="0"/>
              <a:t>0%, 2022: n=10,975, </a:t>
            </a:r>
            <a:r>
              <a:rPr lang="es-ES" sz="1000" i="1" dirty="0" err="1"/>
              <a:t>missings</a:t>
            </a:r>
            <a:r>
              <a:rPr lang="es-ES" sz="1000" i="1" dirty="0"/>
              <a:t>=0, margen de error 0%)</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7320136" y="1667133"/>
            <a:ext cx="936104" cy="4339547"/>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CD06134E-0217-4100-98E5-DED3F74BF8A3}"/>
              </a:ext>
            </a:extLst>
          </p:cNvPr>
          <p:cNvSpPr txBox="1"/>
          <p:nvPr/>
        </p:nvSpPr>
        <p:spPr>
          <a:xfrm>
            <a:off x="8425710" y="1750606"/>
            <a:ext cx="936103" cy="369332"/>
          </a:xfrm>
          <a:prstGeom prst="rect">
            <a:avLst/>
          </a:prstGeom>
          <a:solidFill>
            <a:srgbClr val="FEFE0E"/>
          </a:solidFill>
        </p:spPr>
        <p:txBody>
          <a:bodyPr wrap="square" rtlCol="0">
            <a:spAutoFit/>
          </a:bodyPr>
          <a:lstStyle/>
          <a:p>
            <a:r>
              <a:rPr lang="es-ES" dirty="0"/>
              <a:t>42,8%</a:t>
            </a:r>
          </a:p>
        </p:txBody>
      </p:sp>
      <p:sp>
        <p:nvSpPr>
          <p:cNvPr id="3" name="CuadroTexto 2">
            <a:extLst>
              <a:ext uri="{FF2B5EF4-FFF2-40B4-BE49-F238E27FC236}">
                <a16:creationId xmlns:a16="http://schemas.microsoft.com/office/drawing/2014/main" id="{688F3053-8D08-4D5E-B819-9EC619749E1F}"/>
              </a:ext>
            </a:extLst>
          </p:cNvPr>
          <p:cNvSpPr txBox="1"/>
          <p:nvPr/>
        </p:nvSpPr>
        <p:spPr>
          <a:xfrm>
            <a:off x="8425709" y="3938912"/>
            <a:ext cx="936104" cy="369332"/>
          </a:xfrm>
          <a:prstGeom prst="rect">
            <a:avLst/>
          </a:prstGeom>
          <a:solidFill>
            <a:srgbClr val="FEFE0E"/>
          </a:solidFill>
        </p:spPr>
        <p:txBody>
          <a:bodyPr wrap="square" rtlCol="0">
            <a:spAutoFit/>
          </a:bodyPr>
          <a:lstStyle/>
          <a:p>
            <a:r>
              <a:rPr lang="es-ES" dirty="0"/>
              <a:t>57,2%</a:t>
            </a:r>
          </a:p>
        </p:txBody>
      </p:sp>
      <p:sp>
        <p:nvSpPr>
          <p:cNvPr id="6" name="CuadroTexto 5">
            <a:extLst>
              <a:ext uri="{FF2B5EF4-FFF2-40B4-BE49-F238E27FC236}">
                <a16:creationId xmlns:a16="http://schemas.microsoft.com/office/drawing/2014/main" id="{160403F6-EB4A-4346-93C3-C32EC995914E}"/>
              </a:ext>
            </a:extLst>
          </p:cNvPr>
          <p:cNvSpPr txBox="1"/>
          <p:nvPr/>
        </p:nvSpPr>
        <p:spPr>
          <a:xfrm>
            <a:off x="6552886" y="1714507"/>
            <a:ext cx="936103" cy="369332"/>
          </a:xfrm>
          <a:prstGeom prst="rect">
            <a:avLst/>
          </a:prstGeom>
          <a:solidFill>
            <a:srgbClr val="FEFE0E"/>
          </a:solidFill>
        </p:spPr>
        <p:txBody>
          <a:bodyPr wrap="square" rtlCol="0">
            <a:spAutoFit/>
          </a:bodyPr>
          <a:lstStyle/>
          <a:p>
            <a:r>
              <a:rPr lang="es-ES" dirty="0"/>
              <a:t>44,9%</a:t>
            </a:r>
          </a:p>
        </p:txBody>
      </p:sp>
      <p:sp>
        <p:nvSpPr>
          <p:cNvPr id="7" name="CuadroTexto 6">
            <a:extLst>
              <a:ext uri="{FF2B5EF4-FFF2-40B4-BE49-F238E27FC236}">
                <a16:creationId xmlns:a16="http://schemas.microsoft.com/office/drawing/2014/main" id="{7F078B2F-2DC4-44D7-89B8-162E81B54126}"/>
              </a:ext>
            </a:extLst>
          </p:cNvPr>
          <p:cNvSpPr txBox="1"/>
          <p:nvPr/>
        </p:nvSpPr>
        <p:spPr>
          <a:xfrm>
            <a:off x="6553422" y="3942732"/>
            <a:ext cx="864096" cy="369332"/>
          </a:xfrm>
          <a:prstGeom prst="rect">
            <a:avLst/>
          </a:prstGeom>
          <a:solidFill>
            <a:srgbClr val="FEFE0E"/>
          </a:solidFill>
        </p:spPr>
        <p:txBody>
          <a:bodyPr wrap="square" rtlCol="0">
            <a:spAutoFit/>
          </a:bodyPr>
          <a:lstStyle/>
          <a:p>
            <a:r>
              <a:rPr lang="es-ES" dirty="0"/>
              <a:t>55,1%</a:t>
            </a:r>
          </a:p>
        </p:txBody>
      </p:sp>
    </p:spTree>
    <p:extLst>
      <p:ext uri="{BB962C8B-B14F-4D97-AF65-F5344CB8AC3E}">
        <p14:creationId xmlns:p14="http://schemas.microsoft.com/office/powerpoint/2010/main" val="22427162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PROYECCION A 10 AÑOS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p:cNvSpPr/>
          <p:nvPr/>
        </p:nvSpPr>
        <p:spPr>
          <a:xfrm>
            <a:off x="7320136" y="1667133"/>
            <a:ext cx="936104" cy="4339547"/>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n 1"/>
          <p:cNvPicPr>
            <a:picLocks noChangeAspect="1"/>
          </p:cNvPicPr>
          <p:nvPr/>
        </p:nvPicPr>
        <p:blipFill>
          <a:blip r:embed="rId3"/>
          <a:stretch>
            <a:fillRect/>
          </a:stretch>
        </p:blipFill>
        <p:spPr>
          <a:xfrm>
            <a:off x="1559496" y="1374579"/>
            <a:ext cx="10009113" cy="4707653"/>
          </a:xfrm>
          <a:prstGeom prst="rect">
            <a:avLst/>
          </a:prstGeom>
        </p:spPr>
      </p:pic>
      <p:sp>
        <p:nvSpPr>
          <p:cNvPr id="12" name="Cerrar llave 11"/>
          <p:cNvSpPr/>
          <p:nvPr/>
        </p:nvSpPr>
        <p:spPr>
          <a:xfrm rot="5400000">
            <a:off x="3179676" y="3248980"/>
            <a:ext cx="288032" cy="2088232"/>
          </a:xfrm>
          <a:prstGeom prst="rightBrace">
            <a:avLst/>
          </a:prstGeom>
          <a:ln w="25400">
            <a:solidFill>
              <a:srgbClr val="92D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p>
        </p:txBody>
      </p:sp>
      <p:sp>
        <p:nvSpPr>
          <p:cNvPr id="17" name="CuadroTexto 16"/>
          <p:cNvSpPr txBox="1"/>
          <p:nvPr/>
        </p:nvSpPr>
        <p:spPr>
          <a:xfrm>
            <a:off x="2567609" y="4556280"/>
            <a:ext cx="1512166" cy="461665"/>
          </a:xfrm>
          <a:prstGeom prst="rect">
            <a:avLst/>
          </a:prstGeom>
          <a:solidFill>
            <a:srgbClr val="92D050"/>
          </a:solidFill>
          <a:ln>
            <a:solidFill>
              <a:schemeClr val="tx1"/>
            </a:solidFill>
          </a:ln>
        </p:spPr>
        <p:txBody>
          <a:bodyPr wrap="square" rtlCol="0" anchor="ctr">
            <a:spAutoFit/>
          </a:bodyPr>
          <a:lstStyle/>
          <a:p>
            <a:pPr algn="ctr"/>
            <a:r>
              <a:rPr lang="es-ES" sz="1200" b="1" dirty="0"/>
              <a:t>Periodo Observado</a:t>
            </a:r>
          </a:p>
          <a:p>
            <a:pPr algn="ctr"/>
            <a:r>
              <a:rPr lang="es-ES" sz="1200" b="1" dirty="0"/>
              <a:t>2019-2022</a:t>
            </a:r>
          </a:p>
        </p:txBody>
      </p:sp>
      <p:sp>
        <p:nvSpPr>
          <p:cNvPr id="18" name="CuadroTexto 17"/>
          <p:cNvSpPr txBox="1"/>
          <p:nvPr/>
        </p:nvSpPr>
        <p:spPr>
          <a:xfrm>
            <a:off x="7032105" y="4898974"/>
            <a:ext cx="1512166" cy="461665"/>
          </a:xfrm>
          <a:prstGeom prst="rect">
            <a:avLst/>
          </a:prstGeom>
          <a:solidFill>
            <a:srgbClr val="92D050"/>
          </a:solidFill>
          <a:ln>
            <a:solidFill>
              <a:schemeClr val="tx1"/>
            </a:solidFill>
          </a:ln>
        </p:spPr>
        <p:txBody>
          <a:bodyPr wrap="square" rtlCol="0" anchor="ctr">
            <a:spAutoFit/>
          </a:bodyPr>
          <a:lstStyle/>
          <a:p>
            <a:pPr algn="ctr"/>
            <a:r>
              <a:rPr lang="es-ES" sz="1200" b="1" dirty="0"/>
              <a:t>Periodo Estimado</a:t>
            </a:r>
          </a:p>
          <a:p>
            <a:pPr algn="ctr"/>
            <a:r>
              <a:rPr lang="es-ES" sz="1200" b="1" dirty="0"/>
              <a:t>2022-2031</a:t>
            </a:r>
          </a:p>
        </p:txBody>
      </p:sp>
      <p:sp>
        <p:nvSpPr>
          <p:cNvPr id="19" name="15 CuadroTexto"/>
          <p:cNvSpPr txBox="1"/>
          <p:nvPr/>
        </p:nvSpPr>
        <p:spPr>
          <a:xfrm>
            <a:off x="1892398" y="6237312"/>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4"/>
              </a:rPr>
              <a:t>http://www.colegiosmedicoscastillayleon.com/</a:t>
            </a:r>
            <a:r>
              <a:rPr lang="es-ES" sz="1000" b="1" i="1" dirty="0"/>
              <a:t>)</a:t>
            </a:r>
          </a:p>
          <a:p>
            <a:pPr algn="ctr"/>
            <a:r>
              <a:rPr lang="es-ES" sz="1000" i="1" dirty="0"/>
              <a:t>Estimación a partir de los campos “Años Cumplidos” y “Sexo” (2019: n=10.757, , 2022: n=10,975)</a:t>
            </a:r>
          </a:p>
          <a:p>
            <a:pPr algn="ctr"/>
            <a:r>
              <a:rPr lang="es-ES" sz="1000" i="1" dirty="0"/>
              <a:t>La proyección a corte de 2025, 2028 y 2031 se hizo excluyendo los colegiados que logran edad de jubilación para esas fechas de corte.</a:t>
            </a:r>
          </a:p>
        </p:txBody>
      </p:sp>
    </p:spTree>
    <p:extLst>
      <p:ext uri="{BB962C8B-B14F-4D97-AF65-F5344CB8AC3E}">
        <p14:creationId xmlns:p14="http://schemas.microsoft.com/office/powerpoint/2010/main" val="216371046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Imagen 1"/>
          <p:cNvPicPr>
            <a:picLocks noChangeAspect="1"/>
          </p:cNvPicPr>
          <p:nvPr/>
        </p:nvPicPr>
        <p:blipFill rotWithShape="1">
          <a:blip r:embed="rId3">
            <a:extLst>
              <a:ext uri="{28A0092B-C50C-407E-A947-70E740481C1C}">
                <a14:useLocalDpi xmlns:a14="http://schemas.microsoft.com/office/drawing/2010/main" val="0"/>
              </a:ext>
            </a:extLst>
          </a:blip>
          <a:srcRect l="17523" t="1" b="1073"/>
          <a:stretch/>
        </p:blipFill>
        <p:spPr bwMode="auto">
          <a:xfrm>
            <a:off x="-96688" y="3175"/>
            <a:ext cx="8613824"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Freeform 37"/>
          <p:cNvSpPr>
            <a:spLocks/>
          </p:cNvSpPr>
          <p:nvPr/>
        </p:nvSpPr>
        <p:spPr bwMode="auto">
          <a:xfrm>
            <a:off x="3805238" y="-9525"/>
            <a:ext cx="8402637" cy="6858000"/>
          </a:xfrm>
          <a:custGeom>
            <a:avLst/>
            <a:gdLst>
              <a:gd name="T0" fmla="*/ 5269519 w 8402861"/>
              <a:gd name="T1" fmla="*/ 0 h 6840324"/>
              <a:gd name="T2" fmla="*/ 8230344 w 8402861"/>
              <a:gd name="T3" fmla="*/ 0 h 6840324"/>
              <a:gd name="T4" fmla="*/ 8401965 w 8402861"/>
              <a:gd name="T5" fmla="*/ 0 h 6840324"/>
              <a:gd name="T6" fmla="*/ 8401965 w 8402861"/>
              <a:gd name="T7" fmla="*/ 6929163 h 6840324"/>
              <a:gd name="T8" fmla="*/ 0 w 8402861"/>
              <a:gd name="T9" fmla="*/ 6929163 h 6840324"/>
              <a:gd name="T10" fmla="*/ 137475 w 8402861"/>
              <a:gd name="T11" fmla="*/ 6909361 h 6840324"/>
              <a:gd name="T12" fmla="*/ 2810973 w 8402861"/>
              <a:gd name="T13" fmla="*/ 5428569 h 6840324"/>
              <a:gd name="T14" fmla="*/ 2820615 w 8402861"/>
              <a:gd name="T15" fmla="*/ 5418892 h 6840324"/>
              <a:gd name="T16" fmla="*/ 2955593 w 8402861"/>
              <a:gd name="T17" fmla="*/ 5293095 h 6840324"/>
              <a:gd name="T18" fmla="*/ 3023081 w 8402861"/>
              <a:gd name="T19" fmla="*/ 5225359 h 6840324"/>
              <a:gd name="T20" fmla="*/ 3090575 w 8402861"/>
              <a:gd name="T21" fmla="*/ 5147946 h 6840324"/>
              <a:gd name="T22" fmla="*/ 3264117 w 8402861"/>
              <a:gd name="T23" fmla="*/ 4954415 h 6840324"/>
              <a:gd name="T24" fmla="*/ 3293040 w 8402861"/>
              <a:gd name="T25" fmla="*/ 4915708 h 6840324"/>
              <a:gd name="T26" fmla="*/ 3350890 w 8402861"/>
              <a:gd name="T27" fmla="*/ 4857649 h 6840324"/>
              <a:gd name="T28" fmla="*/ 3408737 w 8402861"/>
              <a:gd name="T29" fmla="*/ 4780237 h 6840324"/>
              <a:gd name="T30" fmla="*/ 3466587 w 8402861"/>
              <a:gd name="T31" fmla="*/ 4702824 h 6840324"/>
              <a:gd name="T32" fmla="*/ 3678695 w 8402861"/>
              <a:gd name="T33" fmla="*/ 4422203 h 6840324"/>
              <a:gd name="T34" fmla="*/ 3717260 w 8402861"/>
              <a:gd name="T35" fmla="*/ 4364142 h 6840324"/>
              <a:gd name="T36" fmla="*/ 3765468 w 8402861"/>
              <a:gd name="T37" fmla="*/ 4306083 h 6840324"/>
              <a:gd name="T38" fmla="*/ 3804034 w 8402861"/>
              <a:gd name="T39" fmla="*/ 4238347 h 6840324"/>
              <a:gd name="T40" fmla="*/ 3852238 w 8402861"/>
              <a:gd name="T41" fmla="*/ 4170611 h 6840324"/>
              <a:gd name="T42" fmla="*/ 4228250 w 8402861"/>
              <a:gd name="T43" fmla="*/ 3560986 h 6840324"/>
              <a:gd name="T44" fmla="*/ 4257178 w 8402861"/>
              <a:gd name="T45" fmla="*/ 3502926 h 6840324"/>
              <a:gd name="T46" fmla="*/ 4440363 w 8402861"/>
              <a:gd name="T47" fmla="*/ 3154570 h 6840324"/>
              <a:gd name="T48" fmla="*/ 4507851 w 8402861"/>
              <a:gd name="T49" fmla="*/ 3019094 h 6840324"/>
              <a:gd name="T50" fmla="*/ 4633186 w 8402861"/>
              <a:gd name="T51" fmla="*/ 2738476 h 6840324"/>
              <a:gd name="T52" fmla="*/ 4652471 w 8402861"/>
              <a:gd name="T53" fmla="*/ 2690094 h 6840324"/>
              <a:gd name="T54" fmla="*/ 4691037 w 8402861"/>
              <a:gd name="T55" fmla="*/ 2593327 h 6840324"/>
              <a:gd name="T56" fmla="*/ 4719959 w 8402861"/>
              <a:gd name="T57" fmla="*/ 2525591 h 6840324"/>
              <a:gd name="T58" fmla="*/ 4806733 w 8402861"/>
              <a:gd name="T59" fmla="*/ 2303030 h 6840324"/>
              <a:gd name="T60" fmla="*/ 4835656 w 8402861"/>
              <a:gd name="T61" fmla="*/ 2235293 h 6840324"/>
              <a:gd name="T62" fmla="*/ 5018841 w 8402861"/>
              <a:gd name="T63" fmla="*/ 1654698 h 6840324"/>
              <a:gd name="T64" fmla="*/ 5038126 w 8402861"/>
              <a:gd name="T65" fmla="*/ 1586961 h 6840324"/>
              <a:gd name="T66" fmla="*/ 5057407 w 8402861"/>
              <a:gd name="T67" fmla="*/ 1519226 h 6840324"/>
              <a:gd name="T68" fmla="*/ 5086330 w 8402861"/>
              <a:gd name="T69" fmla="*/ 1374076 h 6840324"/>
              <a:gd name="T70" fmla="*/ 5105615 w 8402861"/>
              <a:gd name="T71" fmla="*/ 1296663 h 6840324"/>
              <a:gd name="T72" fmla="*/ 5182745 w 8402861"/>
              <a:gd name="T73" fmla="*/ 919275 h 6840324"/>
              <a:gd name="T74" fmla="*/ 5192388 w 8402861"/>
              <a:gd name="T75" fmla="*/ 832186 h 6840324"/>
              <a:gd name="T76" fmla="*/ 5211669 w 8402861"/>
              <a:gd name="T77" fmla="*/ 725746 h 6840324"/>
              <a:gd name="T78" fmla="*/ 5221311 w 8402861"/>
              <a:gd name="T79" fmla="*/ 658009 h 6840324"/>
              <a:gd name="T80" fmla="*/ 5230953 w 8402861"/>
              <a:gd name="T81" fmla="*/ 590272 h 6840324"/>
              <a:gd name="T82" fmla="*/ 5250235 w 8402861"/>
              <a:gd name="T83" fmla="*/ 445122 h 6840324"/>
              <a:gd name="T84" fmla="*/ 5250235 w 8402861"/>
              <a:gd name="T85" fmla="*/ 377388 h 6840324"/>
              <a:gd name="T86" fmla="*/ 5259877 w 8402861"/>
              <a:gd name="T87" fmla="*/ 329004 h 6840324"/>
              <a:gd name="T88" fmla="*/ 5259877 w 8402861"/>
              <a:gd name="T89" fmla="*/ 251591 h 6840324"/>
              <a:gd name="T90" fmla="*/ 5269519 w 8402861"/>
              <a:gd name="T91" fmla="*/ 164503 h 6840324"/>
              <a:gd name="T92" fmla="*/ 5269519 w 8402861"/>
              <a:gd name="T93" fmla="*/ 96765 h 6840324"/>
              <a:gd name="T94" fmla="*/ 5269519 w 8402861"/>
              <a:gd name="T95" fmla="*/ 29030 h 6840324"/>
              <a:gd name="T96" fmla="*/ 5269519 w 8402861"/>
              <a:gd name="T97" fmla="*/ 0 h 6840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02861"/>
              <a:gd name="T148" fmla="*/ 0 h 6840324"/>
              <a:gd name="T149" fmla="*/ 8402861 w 8402861"/>
              <a:gd name="T150" fmla="*/ 6840324 h 6840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02861" h="6840324">
                <a:moveTo>
                  <a:pt x="5270079" y="0"/>
                </a:moveTo>
                <a:cubicBezTo>
                  <a:pt x="6508221" y="0"/>
                  <a:pt x="7475519" y="0"/>
                  <a:pt x="8231220" y="0"/>
                </a:cubicBezTo>
                <a:lnTo>
                  <a:pt x="8402861" y="0"/>
                </a:lnTo>
                <a:lnTo>
                  <a:pt x="8402861" y="6840324"/>
                </a:lnTo>
                <a:lnTo>
                  <a:pt x="0" y="6840324"/>
                </a:lnTo>
                <a:lnTo>
                  <a:pt x="137491" y="6820776"/>
                </a:lnTo>
                <a:cubicBezTo>
                  <a:pt x="1130448" y="6653595"/>
                  <a:pt x="2042896" y="6111228"/>
                  <a:pt x="2811273" y="5358967"/>
                </a:cubicBezTo>
                <a:cubicBezTo>
                  <a:pt x="2820915" y="5349415"/>
                  <a:pt x="2820915" y="5349415"/>
                  <a:pt x="2820915" y="5349415"/>
                </a:cubicBezTo>
                <a:cubicBezTo>
                  <a:pt x="2869128" y="5311205"/>
                  <a:pt x="2907697" y="5272994"/>
                  <a:pt x="2955909" y="5225232"/>
                </a:cubicBezTo>
                <a:cubicBezTo>
                  <a:pt x="2975194" y="5206127"/>
                  <a:pt x="2994478" y="5177469"/>
                  <a:pt x="3023405" y="5158364"/>
                </a:cubicBezTo>
                <a:cubicBezTo>
                  <a:pt x="3042690" y="5129707"/>
                  <a:pt x="3061975" y="5110602"/>
                  <a:pt x="3090903" y="5081944"/>
                </a:cubicBezTo>
                <a:cubicBezTo>
                  <a:pt x="3148757" y="5024629"/>
                  <a:pt x="3206611" y="4957761"/>
                  <a:pt x="3264465" y="4890893"/>
                </a:cubicBezTo>
                <a:cubicBezTo>
                  <a:pt x="3274107" y="4881341"/>
                  <a:pt x="3283749" y="4871788"/>
                  <a:pt x="3293392" y="4852683"/>
                </a:cubicBezTo>
                <a:cubicBezTo>
                  <a:pt x="3312676" y="4833578"/>
                  <a:pt x="3331961" y="4814473"/>
                  <a:pt x="3351246" y="4795368"/>
                </a:cubicBezTo>
                <a:cubicBezTo>
                  <a:pt x="3370531" y="4766711"/>
                  <a:pt x="3389815" y="4738053"/>
                  <a:pt x="3409101" y="4718948"/>
                </a:cubicBezTo>
                <a:cubicBezTo>
                  <a:pt x="3428386" y="4690290"/>
                  <a:pt x="3447670" y="4671185"/>
                  <a:pt x="3466955" y="4642528"/>
                </a:cubicBezTo>
                <a:cubicBezTo>
                  <a:pt x="3534451" y="4556555"/>
                  <a:pt x="3611590" y="4461030"/>
                  <a:pt x="3679087" y="4365505"/>
                </a:cubicBezTo>
                <a:cubicBezTo>
                  <a:pt x="3688729" y="4346399"/>
                  <a:pt x="3708014" y="4327294"/>
                  <a:pt x="3717656" y="4308189"/>
                </a:cubicBezTo>
                <a:cubicBezTo>
                  <a:pt x="3736941" y="4289084"/>
                  <a:pt x="3746583" y="4269979"/>
                  <a:pt x="3765868" y="4250874"/>
                </a:cubicBezTo>
                <a:cubicBezTo>
                  <a:pt x="3775511" y="4222217"/>
                  <a:pt x="3794795" y="4203112"/>
                  <a:pt x="3804438" y="4184006"/>
                </a:cubicBezTo>
                <a:cubicBezTo>
                  <a:pt x="3823722" y="4164901"/>
                  <a:pt x="3833365" y="4145796"/>
                  <a:pt x="3852650" y="4117139"/>
                </a:cubicBezTo>
                <a:cubicBezTo>
                  <a:pt x="3987643" y="3926088"/>
                  <a:pt x="4112994" y="3715933"/>
                  <a:pt x="4228702" y="3515330"/>
                </a:cubicBezTo>
                <a:cubicBezTo>
                  <a:pt x="4238345" y="3496225"/>
                  <a:pt x="4247987" y="3477120"/>
                  <a:pt x="4257630" y="3458014"/>
                </a:cubicBezTo>
                <a:cubicBezTo>
                  <a:pt x="4325126" y="3343384"/>
                  <a:pt x="4382981" y="3238306"/>
                  <a:pt x="4440835" y="3114124"/>
                </a:cubicBezTo>
                <a:cubicBezTo>
                  <a:pt x="4460120" y="3075913"/>
                  <a:pt x="4489047" y="3028151"/>
                  <a:pt x="4508331" y="2980388"/>
                </a:cubicBezTo>
                <a:cubicBezTo>
                  <a:pt x="4546901" y="2884863"/>
                  <a:pt x="4595113" y="2798890"/>
                  <a:pt x="4633682" y="2703365"/>
                </a:cubicBezTo>
                <a:cubicBezTo>
                  <a:pt x="4643325" y="2684260"/>
                  <a:pt x="4652967" y="2665155"/>
                  <a:pt x="4652967" y="2655603"/>
                </a:cubicBezTo>
                <a:cubicBezTo>
                  <a:pt x="4672251" y="2617392"/>
                  <a:pt x="4681894" y="2588735"/>
                  <a:pt x="4691537" y="2560077"/>
                </a:cubicBezTo>
                <a:cubicBezTo>
                  <a:pt x="4701179" y="2540972"/>
                  <a:pt x="4710821" y="2512314"/>
                  <a:pt x="4720463" y="2493210"/>
                </a:cubicBezTo>
                <a:cubicBezTo>
                  <a:pt x="4749391" y="2416789"/>
                  <a:pt x="4778318" y="2349921"/>
                  <a:pt x="4807245" y="2273502"/>
                </a:cubicBezTo>
                <a:cubicBezTo>
                  <a:pt x="4816887" y="2254396"/>
                  <a:pt x="4826529" y="2225739"/>
                  <a:pt x="4836172" y="2206634"/>
                </a:cubicBezTo>
                <a:cubicBezTo>
                  <a:pt x="4903669" y="2015583"/>
                  <a:pt x="4961523" y="1824533"/>
                  <a:pt x="5019377" y="1633482"/>
                </a:cubicBezTo>
                <a:cubicBezTo>
                  <a:pt x="5019377" y="1614377"/>
                  <a:pt x="5029019" y="1585719"/>
                  <a:pt x="5038662" y="1566614"/>
                </a:cubicBezTo>
                <a:cubicBezTo>
                  <a:pt x="5038662" y="1547509"/>
                  <a:pt x="5048305" y="1518852"/>
                  <a:pt x="5057947" y="1499747"/>
                </a:cubicBezTo>
                <a:cubicBezTo>
                  <a:pt x="5067589" y="1451984"/>
                  <a:pt x="5077231" y="1404221"/>
                  <a:pt x="5086874" y="1356459"/>
                </a:cubicBezTo>
                <a:cubicBezTo>
                  <a:pt x="5096517" y="1327801"/>
                  <a:pt x="5106159" y="1308696"/>
                  <a:pt x="5106159" y="1280039"/>
                </a:cubicBezTo>
                <a:cubicBezTo>
                  <a:pt x="5135086" y="1155856"/>
                  <a:pt x="5164013" y="1031673"/>
                  <a:pt x="5183297" y="907490"/>
                </a:cubicBezTo>
                <a:cubicBezTo>
                  <a:pt x="5183297" y="878833"/>
                  <a:pt x="5192940" y="850175"/>
                  <a:pt x="5192940" y="821517"/>
                </a:cubicBezTo>
                <a:cubicBezTo>
                  <a:pt x="5202583" y="783307"/>
                  <a:pt x="5212225" y="754650"/>
                  <a:pt x="5212225" y="716440"/>
                </a:cubicBezTo>
                <a:cubicBezTo>
                  <a:pt x="5212225" y="697335"/>
                  <a:pt x="5221867" y="668677"/>
                  <a:pt x="5221867" y="649572"/>
                </a:cubicBezTo>
                <a:cubicBezTo>
                  <a:pt x="5221867" y="630467"/>
                  <a:pt x="5231509" y="601809"/>
                  <a:pt x="5231509" y="582704"/>
                </a:cubicBezTo>
                <a:cubicBezTo>
                  <a:pt x="5231509" y="534942"/>
                  <a:pt x="5241152" y="487179"/>
                  <a:pt x="5250795" y="439416"/>
                </a:cubicBezTo>
                <a:cubicBezTo>
                  <a:pt x="5250795" y="420311"/>
                  <a:pt x="5250795" y="391654"/>
                  <a:pt x="5250795" y="372549"/>
                </a:cubicBezTo>
                <a:cubicBezTo>
                  <a:pt x="5250795" y="353444"/>
                  <a:pt x="5250795" y="343891"/>
                  <a:pt x="5260437" y="324786"/>
                </a:cubicBezTo>
                <a:cubicBezTo>
                  <a:pt x="5260437" y="296128"/>
                  <a:pt x="5260437" y="267471"/>
                  <a:pt x="5260437" y="248366"/>
                </a:cubicBezTo>
                <a:cubicBezTo>
                  <a:pt x="5260437" y="219708"/>
                  <a:pt x="5270079" y="191051"/>
                  <a:pt x="5270079" y="162393"/>
                </a:cubicBezTo>
                <a:cubicBezTo>
                  <a:pt x="5270079" y="133735"/>
                  <a:pt x="5270079" y="114630"/>
                  <a:pt x="5270079" y="95525"/>
                </a:cubicBezTo>
                <a:cubicBezTo>
                  <a:pt x="5270079" y="76420"/>
                  <a:pt x="5270079" y="47763"/>
                  <a:pt x="5270079" y="28658"/>
                </a:cubicBezTo>
                <a:cubicBezTo>
                  <a:pt x="5270079" y="19105"/>
                  <a:pt x="5270079" y="9553"/>
                  <a:pt x="527007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        </a:t>
            </a:r>
          </a:p>
        </p:txBody>
      </p:sp>
      <p:grpSp>
        <p:nvGrpSpPr>
          <p:cNvPr id="106500" name="Group 35"/>
          <p:cNvGrpSpPr>
            <a:grpSpLocks/>
          </p:cNvGrpSpPr>
          <p:nvPr/>
        </p:nvGrpSpPr>
        <p:grpSpPr bwMode="auto">
          <a:xfrm>
            <a:off x="-77788" y="0"/>
            <a:ext cx="5151438" cy="4279900"/>
            <a:chOff x="-77788" y="-1"/>
            <a:chExt cx="4127500" cy="3429253"/>
          </a:xfrm>
        </p:grpSpPr>
        <p:sp>
          <p:nvSpPr>
            <p:cNvPr id="106518" name="Freeform 12"/>
            <p:cNvSpPr>
              <a:spLocks/>
            </p:cNvSpPr>
            <p:nvPr/>
          </p:nvSpPr>
          <p:spPr bwMode="auto">
            <a:xfrm>
              <a:off x="1282245" y="-1"/>
              <a:ext cx="2767467" cy="986298"/>
            </a:xfrm>
            <a:custGeom>
              <a:avLst/>
              <a:gdLst>
                <a:gd name="T0" fmla="*/ 2147483646 w 352"/>
                <a:gd name="T1" fmla="*/ 0 h 125"/>
                <a:gd name="T2" fmla="*/ 2147483646 w 352"/>
                <a:gd name="T3" fmla="*/ 2147483646 h 125"/>
                <a:gd name="T4" fmla="*/ 0 w 352"/>
                <a:gd name="T5" fmla="*/ 2147483646 h 125"/>
                <a:gd name="T6" fmla="*/ 0 w 352"/>
                <a:gd name="T7" fmla="*/ 2147483646 h 125"/>
                <a:gd name="T8" fmla="*/ 2147483646 w 352"/>
                <a:gd name="T9" fmla="*/ 2147483646 h 125"/>
                <a:gd name="T10" fmla="*/ 2147483646 w 352"/>
                <a:gd name="T11" fmla="*/ 0 h 125"/>
                <a:gd name="T12" fmla="*/ 2147483646 w 352"/>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25">
                  <a:moveTo>
                    <a:pt x="352" y="0"/>
                  </a:moveTo>
                  <a:cubicBezTo>
                    <a:pt x="240" y="22"/>
                    <a:pt x="120" y="64"/>
                    <a:pt x="32" y="108"/>
                  </a:cubicBezTo>
                  <a:cubicBezTo>
                    <a:pt x="21" y="114"/>
                    <a:pt x="10" y="119"/>
                    <a:pt x="0" y="125"/>
                  </a:cubicBezTo>
                  <a:cubicBezTo>
                    <a:pt x="0" y="125"/>
                    <a:pt x="0" y="125"/>
                    <a:pt x="0" y="125"/>
                  </a:cubicBezTo>
                  <a:cubicBezTo>
                    <a:pt x="13" y="108"/>
                    <a:pt x="27" y="92"/>
                    <a:pt x="41" y="78"/>
                  </a:cubicBezTo>
                  <a:cubicBezTo>
                    <a:pt x="76" y="42"/>
                    <a:pt x="114" y="15"/>
                    <a:pt x="136" y="0"/>
                  </a:cubicBezTo>
                  <a:lnTo>
                    <a:pt x="352" y="0"/>
                  </a:lnTo>
                  <a:close/>
                </a:path>
              </a:pathLst>
            </a:custGeom>
            <a:gradFill rotWithShape="1">
              <a:gsLst>
                <a:gs pos="0">
                  <a:srgbClr val="01A0D9"/>
                </a:gs>
                <a:gs pos="14000">
                  <a:srgbClr val="01A0D9"/>
                </a:gs>
                <a:gs pos="100000">
                  <a:srgbClr val="3EDCFC"/>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p:cNvSpPr>
              <a:spLocks/>
            </p:cNvSpPr>
            <p:nvPr/>
          </p:nvSpPr>
          <p:spPr bwMode="auto">
            <a:xfrm>
              <a:off x="-77788" y="606733"/>
              <a:ext cx="1902848" cy="2822519"/>
            </a:xfrm>
            <a:custGeom>
              <a:avLst/>
              <a:gdLst>
                <a:gd name="T0" fmla="*/ 242 w 242"/>
                <a:gd name="T1" fmla="*/ 1 h 358"/>
                <a:gd name="T2" fmla="*/ 0 w 242"/>
                <a:gd name="T3" fmla="*/ 358 h 358"/>
                <a:gd name="T4" fmla="*/ 0 w 242"/>
                <a:gd name="T5" fmla="*/ 0 h 358"/>
                <a:gd name="T6" fmla="*/ 242 w 242"/>
                <a:gd name="T7" fmla="*/ 1 h 358"/>
              </a:gdLst>
              <a:ahLst/>
              <a:cxnLst>
                <a:cxn ang="0">
                  <a:pos x="T0" y="T1"/>
                </a:cxn>
                <a:cxn ang="0">
                  <a:pos x="T2" y="T3"/>
                </a:cxn>
                <a:cxn ang="0">
                  <a:pos x="T4" y="T5"/>
                </a:cxn>
                <a:cxn ang="0">
                  <a:pos x="T6" y="T7"/>
                </a:cxn>
              </a:cxnLst>
              <a:rect l="0" t="0" r="r" b="b"/>
              <a:pathLst>
                <a:path w="242" h="358">
                  <a:moveTo>
                    <a:pt x="242" y="1"/>
                  </a:moveTo>
                  <a:cubicBezTo>
                    <a:pt x="156" y="64"/>
                    <a:pt x="47" y="199"/>
                    <a:pt x="0" y="358"/>
                  </a:cubicBezTo>
                  <a:cubicBezTo>
                    <a:pt x="0" y="0"/>
                    <a:pt x="0" y="0"/>
                    <a:pt x="0" y="0"/>
                  </a:cubicBezTo>
                  <a:lnTo>
                    <a:pt x="242" y="1"/>
                  </a:lnTo>
                  <a:close/>
                </a:path>
              </a:pathLst>
            </a:custGeom>
            <a:gradFill>
              <a:gsLst>
                <a:gs pos="64000">
                  <a:schemeClr val="bg1"/>
                </a:gs>
                <a:gs pos="2000">
                  <a:srgbClr val="EBFCFF"/>
                </a:gs>
              </a:gsLst>
              <a:lin ang="0" scaled="1"/>
            </a:gradFill>
            <a:ln>
              <a:noFill/>
            </a:ln>
            <a:effectLst>
              <a:outerShdw blurRad="203200" dist="38100" dir="2700000" algn="tl" rotWithShape="0">
                <a:prstClr val="black">
                  <a:alpha val="10000"/>
                </a:prstClr>
              </a:outerShdw>
            </a:effectLst>
          </p:spPr>
          <p:txBody>
            <a:bodyPr/>
            <a:lstStyle/>
            <a:p>
              <a:pPr>
                <a:defRPr/>
              </a:pPr>
              <a:endParaRPr lang="en-US"/>
            </a:p>
          </p:txBody>
        </p:sp>
        <p:sp>
          <p:nvSpPr>
            <p:cNvPr id="106520" name="Freeform 22"/>
            <p:cNvSpPr>
              <a:spLocks/>
            </p:cNvSpPr>
            <p:nvPr/>
          </p:nvSpPr>
          <p:spPr bwMode="auto">
            <a:xfrm>
              <a:off x="-77788" y="-1"/>
              <a:ext cx="3403730" cy="2782052"/>
            </a:xfrm>
            <a:custGeom>
              <a:avLst/>
              <a:gdLst>
                <a:gd name="T0" fmla="*/ 2147483646 w 433"/>
                <a:gd name="T1" fmla="*/ 0 h 353"/>
                <a:gd name="T2" fmla="*/ 2147483646 w 433"/>
                <a:gd name="T3" fmla="*/ 2147483646 h 353"/>
                <a:gd name="T4" fmla="*/ 2147483646 w 433"/>
                <a:gd name="T5" fmla="*/ 2147483646 h 353"/>
                <a:gd name="T6" fmla="*/ 2147483646 w 433"/>
                <a:gd name="T7" fmla="*/ 2147483646 h 353"/>
                <a:gd name="T8" fmla="*/ 0 w 433"/>
                <a:gd name="T9" fmla="*/ 2147483646 h 353"/>
                <a:gd name="T10" fmla="*/ 0 w 433"/>
                <a:gd name="T11" fmla="*/ 0 h 353"/>
                <a:gd name="T12" fmla="*/ 2147483646 w 43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353">
                  <a:moveTo>
                    <a:pt x="433" y="0"/>
                  </a:moveTo>
                  <a:cubicBezTo>
                    <a:pt x="368" y="15"/>
                    <a:pt x="303" y="41"/>
                    <a:pt x="242" y="78"/>
                  </a:cubicBezTo>
                  <a:cubicBezTo>
                    <a:pt x="218" y="92"/>
                    <a:pt x="195" y="108"/>
                    <a:pt x="173" y="125"/>
                  </a:cubicBezTo>
                  <a:cubicBezTo>
                    <a:pt x="173" y="125"/>
                    <a:pt x="173" y="125"/>
                    <a:pt x="173" y="125"/>
                  </a:cubicBezTo>
                  <a:cubicBezTo>
                    <a:pt x="99" y="184"/>
                    <a:pt x="37" y="261"/>
                    <a:pt x="0" y="353"/>
                  </a:cubicBezTo>
                  <a:cubicBezTo>
                    <a:pt x="0" y="0"/>
                    <a:pt x="0" y="0"/>
                    <a:pt x="0" y="0"/>
                  </a:cubicBezTo>
                  <a:lnTo>
                    <a:pt x="433" y="0"/>
                  </a:lnTo>
                  <a:close/>
                </a:path>
              </a:pathLst>
            </a:custGeom>
            <a:gradFill rotWithShape="1">
              <a:gsLst>
                <a:gs pos="0">
                  <a:srgbClr val="01A0D9"/>
                </a:gs>
                <a:gs pos="2000">
                  <a:srgbClr val="01A0D9"/>
                </a:gs>
                <a:gs pos="100000">
                  <a:srgbClr val="3EDCF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6501" name="Freeform 17"/>
          <p:cNvSpPr>
            <a:spLocks noEditPoints="1"/>
          </p:cNvSpPr>
          <p:nvPr/>
        </p:nvSpPr>
        <p:spPr bwMode="auto">
          <a:xfrm>
            <a:off x="2979738" y="4287838"/>
            <a:ext cx="3744912" cy="2570162"/>
          </a:xfrm>
          <a:custGeom>
            <a:avLst/>
            <a:gdLst>
              <a:gd name="T0" fmla="*/ 2147483646 w 393"/>
              <a:gd name="T1" fmla="*/ 2147483646 h 269"/>
              <a:gd name="T2" fmla="*/ 0 w 393"/>
              <a:gd name="T3" fmla="*/ 2147483646 h 269"/>
              <a:gd name="T4" fmla="*/ 0 w 393"/>
              <a:gd name="T5" fmla="*/ 2147483646 h 269"/>
              <a:gd name="T6" fmla="*/ 0 w 393"/>
              <a:gd name="T7" fmla="*/ 2147483646 h 269"/>
              <a:gd name="T8" fmla="*/ 0 w 393"/>
              <a:gd name="T9" fmla="*/ 2147483646 h 269"/>
              <a:gd name="T10" fmla="*/ 2147483646 w 393"/>
              <a:gd name="T11" fmla="*/ 2147483646 h 269"/>
              <a:gd name="T12" fmla="*/ 2147483646 w 393"/>
              <a:gd name="T13" fmla="*/ 2147483646 h 269"/>
              <a:gd name="T14" fmla="*/ 2147483646 w 393"/>
              <a:gd name="T15" fmla="*/ 2147483646 h 269"/>
              <a:gd name="T16" fmla="*/ 2147483646 w 393"/>
              <a:gd name="T17" fmla="*/ 0 h 269"/>
              <a:gd name="T18" fmla="*/ 2147483646 w 393"/>
              <a:gd name="T19" fmla="*/ 2147483646 h 269"/>
              <a:gd name="T20" fmla="*/ 2147483646 w 393"/>
              <a:gd name="T21" fmla="*/ 2147483646 h 269"/>
              <a:gd name="T22" fmla="*/ 2147483646 w 393"/>
              <a:gd name="T23" fmla="*/ 2147483646 h 269"/>
              <a:gd name="T24" fmla="*/ 2147483646 w 393"/>
              <a:gd name="T25" fmla="*/ 2147483646 h 269"/>
              <a:gd name="T26" fmla="*/ 2147483646 w 393"/>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3" h="269">
                <a:moveTo>
                  <a:pt x="173" y="268"/>
                </a:moveTo>
                <a:cubicBezTo>
                  <a:pt x="0" y="268"/>
                  <a:pt x="0" y="268"/>
                  <a:pt x="0" y="268"/>
                </a:cubicBezTo>
                <a:cubicBezTo>
                  <a:pt x="0" y="268"/>
                  <a:pt x="0" y="268"/>
                  <a:pt x="0" y="268"/>
                </a:cubicBezTo>
                <a:cubicBezTo>
                  <a:pt x="0" y="268"/>
                  <a:pt x="0" y="268"/>
                  <a:pt x="0" y="268"/>
                </a:cubicBezTo>
                <a:cubicBezTo>
                  <a:pt x="0" y="269"/>
                  <a:pt x="0" y="269"/>
                  <a:pt x="0" y="269"/>
                </a:cubicBezTo>
                <a:cubicBezTo>
                  <a:pt x="170" y="269"/>
                  <a:pt x="170" y="269"/>
                  <a:pt x="170" y="269"/>
                </a:cubicBezTo>
                <a:cubicBezTo>
                  <a:pt x="170" y="269"/>
                  <a:pt x="170" y="269"/>
                  <a:pt x="170" y="269"/>
                </a:cubicBezTo>
                <a:cubicBezTo>
                  <a:pt x="170" y="269"/>
                  <a:pt x="171" y="269"/>
                  <a:pt x="173" y="268"/>
                </a:cubicBezTo>
                <a:moveTo>
                  <a:pt x="393" y="0"/>
                </a:moveTo>
                <a:cubicBezTo>
                  <a:pt x="391" y="1"/>
                  <a:pt x="391" y="1"/>
                  <a:pt x="391" y="1"/>
                </a:cubicBezTo>
                <a:cubicBezTo>
                  <a:pt x="391" y="2"/>
                  <a:pt x="391" y="3"/>
                  <a:pt x="391" y="4"/>
                </a:cubicBezTo>
                <a:cubicBezTo>
                  <a:pt x="391" y="3"/>
                  <a:pt x="392" y="3"/>
                  <a:pt x="392" y="2"/>
                </a:cubicBezTo>
                <a:cubicBezTo>
                  <a:pt x="392" y="2"/>
                  <a:pt x="392" y="2"/>
                  <a:pt x="392" y="2"/>
                </a:cubicBezTo>
                <a:cubicBezTo>
                  <a:pt x="393" y="0"/>
                  <a:pt x="393" y="0"/>
                  <a:pt x="393" y="0"/>
                </a:cubicBezTo>
              </a:path>
            </a:pathLst>
          </a:custGeom>
          <a:solidFill>
            <a:srgbClr val="75D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02" name="Freeform 21"/>
          <p:cNvSpPr>
            <a:spLocks/>
          </p:cNvSpPr>
          <p:nvPr/>
        </p:nvSpPr>
        <p:spPr bwMode="auto">
          <a:xfrm>
            <a:off x="6792913" y="-9525"/>
            <a:ext cx="2427287" cy="5368925"/>
          </a:xfrm>
          <a:custGeom>
            <a:avLst/>
            <a:gdLst>
              <a:gd name="T0" fmla="*/ 2147483646 w 255"/>
              <a:gd name="T1" fmla="*/ 0 h 561"/>
              <a:gd name="T2" fmla="*/ 2147483646 w 255"/>
              <a:gd name="T3" fmla="*/ 2147483646 h 561"/>
              <a:gd name="T4" fmla="*/ 2147483646 w 255"/>
              <a:gd name="T5" fmla="*/ 2147483646 h 561"/>
              <a:gd name="T6" fmla="*/ 2147483646 w 255"/>
              <a:gd name="T7" fmla="*/ 2147483646 h 561"/>
              <a:gd name="T8" fmla="*/ 2147483646 w 255"/>
              <a:gd name="T9" fmla="*/ 2147483646 h 561"/>
              <a:gd name="T10" fmla="*/ 2147483646 w 255"/>
              <a:gd name="T11" fmla="*/ 2147483646 h 561"/>
              <a:gd name="T12" fmla="*/ 2147483646 w 255"/>
              <a:gd name="T13" fmla="*/ 2147483646 h 561"/>
              <a:gd name="T14" fmla="*/ 2147483646 w 255"/>
              <a:gd name="T15" fmla="*/ 2147483646 h 561"/>
              <a:gd name="T16" fmla="*/ 2147483646 w 255"/>
              <a:gd name="T17" fmla="*/ 2147483646 h 561"/>
              <a:gd name="T18" fmla="*/ 2147483646 w 255"/>
              <a:gd name="T19" fmla="*/ 2147483646 h 561"/>
              <a:gd name="T20" fmla="*/ 2147483646 w 255"/>
              <a:gd name="T21" fmla="*/ 2147483646 h 561"/>
              <a:gd name="T22" fmla="*/ 2147483646 w 255"/>
              <a:gd name="T23" fmla="*/ 2147483646 h 561"/>
              <a:gd name="T24" fmla="*/ 2147483646 w 255"/>
              <a:gd name="T25" fmla="*/ 2147483646 h 561"/>
              <a:gd name="T26" fmla="*/ 2147483646 w 255"/>
              <a:gd name="T27" fmla="*/ 2147483646 h 561"/>
              <a:gd name="T28" fmla="*/ 2147483646 w 255"/>
              <a:gd name="T29" fmla="*/ 2147483646 h 561"/>
              <a:gd name="T30" fmla="*/ 2147483646 w 255"/>
              <a:gd name="T31" fmla="*/ 2147483646 h 561"/>
              <a:gd name="T32" fmla="*/ 2147483646 w 255"/>
              <a:gd name="T33" fmla="*/ 2147483646 h 561"/>
              <a:gd name="T34" fmla="*/ 2147483646 w 255"/>
              <a:gd name="T35" fmla="*/ 2147483646 h 561"/>
              <a:gd name="T36" fmla="*/ 2147483646 w 255"/>
              <a:gd name="T37" fmla="*/ 2147483646 h 561"/>
              <a:gd name="T38" fmla="*/ 2147483646 w 255"/>
              <a:gd name="T39" fmla="*/ 2147483646 h 561"/>
              <a:gd name="T40" fmla="*/ 2147483646 w 255"/>
              <a:gd name="T41" fmla="*/ 2147483646 h 561"/>
              <a:gd name="T42" fmla="*/ 2147483646 w 255"/>
              <a:gd name="T43" fmla="*/ 2147483646 h 561"/>
              <a:gd name="T44" fmla="*/ 2147483646 w 255"/>
              <a:gd name="T45" fmla="*/ 2147483646 h 561"/>
              <a:gd name="T46" fmla="*/ 2147483646 w 255"/>
              <a:gd name="T47" fmla="*/ 2147483646 h 561"/>
              <a:gd name="T48" fmla="*/ 2147483646 w 255"/>
              <a:gd name="T49" fmla="*/ 2147483646 h 561"/>
              <a:gd name="T50" fmla="*/ 2147483646 w 255"/>
              <a:gd name="T51" fmla="*/ 2147483646 h 561"/>
              <a:gd name="T52" fmla="*/ 2147483646 w 255"/>
              <a:gd name="T53" fmla="*/ 2147483646 h 561"/>
              <a:gd name="T54" fmla="*/ 2147483646 w 255"/>
              <a:gd name="T55" fmla="*/ 2147483646 h 561"/>
              <a:gd name="T56" fmla="*/ 2147483646 w 255"/>
              <a:gd name="T57" fmla="*/ 2147483646 h 561"/>
              <a:gd name="T58" fmla="*/ 2147483646 w 255"/>
              <a:gd name="T59" fmla="*/ 2147483646 h 561"/>
              <a:gd name="T60" fmla="*/ 2147483646 w 255"/>
              <a:gd name="T61" fmla="*/ 2147483646 h 561"/>
              <a:gd name="T62" fmla="*/ 2147483646 w 255"/>
              <a:gd name="T63" fmla="*/ 2147483646 h 561"/>
              <a:gd name="T64" fmla="*/ 2147483646 w 255"/>
              <a:gd name="T65" fmla="*/ 2147483646 h 561"/>
              <a:gd name="T66" fmla="*/ 2147483646 w 255"/>
              <a:gd name="T67" fmla="*/ 2147483646 h 561"/>
              <a:gd name="T68" fmla="*/ 2147483646 w 255"/>
              <a:gd name="T69" fmla="*/ 2147483646 h 561"/>
              <a:gd name="T70" fmla="*/ 2147483646 w 255"/>
              <a:gd name="T71" fmla="*/ 2147483646 h 561"/>
              <a:gd name="T72" fmla="*/ 2147483646 w 255"/>
              <a:gd name="T73" fmla="*/ 2147483646 h 561"/>
              <a:gd name="T74" fmla="*/ 2147483646 w 255"/>
              <a:gd name="T75" fmla="*/ 2147483646 h 561"/>
              <a:gd name="T76" fmla="*/ 2147483646 w 255"/>
              <a:gd name="T77" fmla="*/ 2147483646 h 561"/>
              <a:gd name="T78" fmla="*/ 2147483646 w 255"/>
              <a:gd name="T79" fmla="*/ 2147483646 h 561"/>
              <a:gd name="T80" fmla="*/ 2147483646 w 255"/>
              <a:gd name="T81" fmla="*/ 2147483646 h 561"/>
              <a:gd name="T82" fmla="*/ 2147483646 w 255"/>
              <a:gd name="T83" fmla="*/ 2147483646 h 561"/>
              <a:gd name="T84" fmla="*/ 0 w 255"/>
              <a:gd name="T85" fmla="*/ 2147483646 h 561"/>
              <a:gd name="T86" fmla="*/ 2147483646 w 255"/>
              <a:gd name="T87" fmla="*/ 0 h 561"/>
              <a:gd name="T88" fmla="*/ 2147483646 w 255"/>
              <a:gd name="T89" fmla="*/ 0 h 5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5" h="561">
                <a:moveTo>
                  <a:pt x="255" y="0"/>
                </a:moveTo>
                <a:cubicBezTo>
                  <a:pt x="255" y="1"/>
                  <a:pt x="255" y="2"/>
                  <a:pt x="255" y="3"/>
                </a:cubicBezTo>
                <a:cubicBezTo>
                  <a:pt x="255" y="5"/>
                  <a:pt x="255" y="8"/>
                  <a:pt x="255" y="10"/>
                </a:cubicBezTo>
                <a:cubicBezTo>
                  <a:pt x="255" y="12"/>
                  <a:pt x="255" y="14"/>
                  <a:pt x="255" y="17"/>
                </a:cubicBezTo>
                <a:cubicBezTo>
                  <a:pt x="255" y="20"/>
                  <a:pt x="254" y="23"/>
                  <a:pt x="254" y="26"/>
                </a:cubicBezTo>
                <a:cubicBezTo>
                  <a:pt x="254" y="28"/>
                  <a:pt x="254" y="31"/>
                  <a:pt x="254" y="34"/>
                </a:cubicBezTo>
                <a:cubicBezTo>
                  <a:pt x="253" y="36"/>
                  <a:pt x="253" y="37"/>
                  <a:pt x="253" y="39"/>
                </a:cubicBezTo>
                <a:cubicBezTo>
                  <a:pt x="253" y="41"/>
                  <a:pt x="253" y="44"/>
                  <a:pt x="253" y="46"/>
                </a:cubicBezTo>
                <a:cubicBezTo>
                  <a:pt x="252" y="51"/>
                  <a:pt x="251" y="56"/>
                  <a:pt x="251" y="61"/>
                </a:cubicBezTo>
                <a:cubicBezTo>
                  <a:pt x="251" y="63"/>
                  <a:pt x="250" y="66"/>
                  <a:pt x="250" y="68"/>
                </a:cubicBezTo>
                <a:cubicBezTo>
                  <a:pt x="250" y="70"/>
                  <a:pt x="249" y="73"/>
                  <a:pt x="249" y="75"/>
                </a:cubicBezTo>
                <a:cubicBezTo>
                  <a:pt x="249" y="79"/>
                  <a:pt x="248" y="82"/>
                  <a:pt x="247" y="86"/>
                </a:cubicBezTo>
                <a:cubicBezTo>
                  <a:pt x="247" y="89"/>
                  <a:pt x="246" y="92"/>
                  <a:pt x="246" y="95"/>
                </a:cubicBezTo>
                <a:cubicBezTo>
                  <a:pt x="244" y="108"/>
                  <a:pt x="241" y="121"/>
                  <a:pt x="238" y="134"/>
                </a:cubicBezTo>
                <a:cubicBezTo>
                  <a:pt x="238" y="137"/>
                  <a:pt x="237" y="139"/>
                  <a:pt x="236" y="142"/>
                </a:cubicBezTo>
                <a:cubicBezTo>
                  <a:pt x="235" y="147"/>
                  <a:pt x="234" y="152"/>
                  <a:pt x="233" y="157"/>
                </a:cubicBezTo>
                <a:cubicBezTo>
                  <a:pt x="232" y="159"/>
                  <a:pt x="231" y="162"/>
                  <a:pt x="231" y="164"/>
                </a:cubicBezTo>
                <a:cubicBezTo>
                  <a:pt x="230" y="166"/>
                  <a:pt x="229" y="169"/>
                  <a:pt x="229" y="171"/>
                </a:cubicBezTo>
                <a:cubicBezTo>
                  <a:pt x="223" y="191"/>
                  <a:pt x="217" y="211"/>
                  <a:pt x="210" y="231"/>
                </a:cubicBezTo>
                <a:cubicBezTo>
                  <a:pt x="209" y="233"/>
                  <a:pt x="208" y="236"/>
                  <a:pt x="207" y="238"/>
                </a:cubicBezTo>
                <a:cubicBezTo>
                  <a:pt x="204" y="246"/>
                  <a:pt x="201" y="253"/>
                  <a:pt x="198" y="261"/>
                </a:cubicBezTo>
                <a:cubicBezTo>
                  <a:pt x="197" y="263"/>
                  <a:pt x="196" y="266"/>
                  <a:pt x="195" y="268"/>
                </a:cubicBezTo>
                <a:cubicBezTo>
                  <a:pt x="194" y="271"/>
                  <a:pt x="193" y="274"/>
                  <a:pt x="191" y="278"/>
                </a:cubicBezTo>
                <a:cubicBezTo>
                  <a:pt x="191" y="279"/>
                  <a:pt x="190" y="281"/>
                  <a:pt x="189" y="283"/>
                </a:cubicBezTo>
                <a:cubicBezTo>
                  <a:pt x="185" y="293"/>
                  <a:pt x="180" y="302"/>
                  <a:pt x="176" y="312"/>
                </a:cubicBezTo>
                <a:cubicBezTo>
                  <a:pt x="174" y="317"/>
                  <a:pt x="171" y="322"/>
                  <a:pt x="169" y="326"/>
                </a:cubicBezTo>
                <a:cubicBezTo>
                  <a:pt x="163" y="339"/>
                  <a:pt x="157" y="350"/>
                  <a:pt x="150" y="362"/>
                </a:cubicBezTo>
                <a:cubicBezTo>
                  <a:pt x="149" y="364"/>
                  <a:pt x="148" y="366"/>
                  <a:pt x="147" y="368"/>
                </a:cubicBezTo>
                <a:cubicBezTo>
                  <a:pt x="135" y="389"/>
                  <a:pt x="122" y="411"/>
                  <a:pt x="108" y="431"/>
                </a:cubicBezTo>
                <a:cubicBezTo>
                  <a:pt x="106" y="434"/>
                  <a:pt x="105" y="436"/>
                  <a:pt x="103" y="438"/>
                </a:cubicBezTo>
                <a:cubicBezTo>
                  <a:pt x="102" y="440"/>
                  <a:pt x="100" y="442"/>
                  <a:pt x="99" y="445"/>
                </a:cubicBezTo>
                <a:cubicBezTo>
                  <a:pt x="97" y="447"/>
                  <a:pt x="96" y="449"/>
                  <a:pt x="94" y="451"/>
                </a:cubicBezTo>
                <a:cubicBezTo>
                  <a:pt x="93" y="453"/>
                  <a:pt x="91" y="455"/>
                  <a:pt x="90" y="457"/>
                </a:cubicBezTo>
                <a:cubicBezTo>
                  <a:pt x="83" y="467"/>
                  <a:pt x="75" y="477"/>
                  <a:pt x="68" y="486"/>
                </a:cubicBezTo>
                <a:cubicBezTo>
                  <a:pt x="66" y="489"/>
                  <a:pt x="64" y="491"/>
                  <a:pt x="62" y="494"/>
                </a:cubicBezTo>
                <a:cubicBezTo>
                  <a:pt x="60" y="496"/>
                  <a:pt x="58" y="499"/>
                  <a:pt x="56" y="502"/>
                </a:cubicBezTo>
                <a:cubicBezTo>
                  <a:pt x="54" y="504"/>
                  <a:pt x="52" y="506"/>
                  <a:pt x="50" y="508"/>
                </a:cubicBezTo>
                <a:cubicBezTo>
                  <a:pt x="49" y="510"/>
                  <a:pt x="48" y="511"/>
                  <a:pt x="47" y="512"/>
                </a:cubicBezTo>
                <a:cubicBezTo>
                  <a:pt x="41" y="519"/>
                  <a:pt x="35" y="526"/>
                  <a:pt x="29" y="532"/>
                </a:cubicBezTo>
                <a:cubicBezTo>
                  <a:pt x="26" y="535"/>
                  <a:pt x="24" y="537"/>
                  <a:pt x="22" y="540"/>
                </a:cubicBezTo>
                <a:cubicBezTo>
                  <a:pt x="19" y="542"/>
                  <a:pt x="17" y="545"/>
                  <a:pt x="15" y="547"/>
                </a:cubicBezTo>
                <a:cubicBezTo>
                  <a:pt x="10" y="552"/>
                  <a:pt x="6" y="556"/>
                  <a:pt x="1" y="560"/>
                </a:cubicBezTo>
                <a:cubicBezTo>
                  <a:pt x="0" y="561"/>
                  <a:pt x="0" y="561"/>
                  <a:pt x="0" y="561"/>
                </a:cubicBezTo>
                <a:cubicBezTo>
                  <a:pt x="143" y="387"/>
                  <a:pt x="205" y="204"/>
                  <a:pt x="164" y="0"/>
                </a:cubicBezTo>
                <a:lnTo>
                  <a:pt x="255" y="0"/>
                </a:lnTo>
                <a:close/>
              </a:path>
            </a:pathLst>
          </a:custGeom>
          <a:gradFill rotWithShape="1">
            <a:gsLst>
              <a:gs pos="0">
                <a:srgbClr val="01A0D9"/>
              </a:gs>
              <a:gs pos="2000">
                <a:srgbClr val="01A0D9"/>
              </a:gs>
              <a:gs pos="100000">
                <a:srgbClr val="3EDC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5"/>
          <p:cNvSpPr>
            <a:spLocks/>
          </p:cNvSpPr>
          <p:nvPr/>
        </p:nvSpPr>
        <p:spPr bwMode="auto">
          <a:xfrm>
            <a:off x="1845420" y="4089614"/>
            <a:ext cx="5870395" cy="2759550"/>
          </a:xfrm>
          <a:custGeom>
            <a:avLst/>
            <a:gdLst>
              <a:gd name="T0" fmla="*/ 616 w 616"/>
              <a:gd name="T1" fmla="*/ 0 h 289"/>
              <a:gd name="T2" fmla="*/ 0 w 616"/>
              <a:gd name="T3" fmla="*/ 289 h 289"/>
              <a:gd name="T4" fmla="*/ 391 w 616"/>
              <a:gd name="T5" fmla="*/ 289 h 289"/>
              <a:gd name="T6" fmla="*/ 616 w 616"/>
              <a:gd name="T7" fmla="*/ 0 h 289"/>
            </a:gdLst>
            <a:ahLst/>
            <a:cxnLst>
              <a:cxn ang="0">
                <a:pos x="T0" y="T1"/>
              </a:cxn>
              <a:cxn ang="0">
                <a:pos x="T2" y="T3"/>
              </a:cxn>
              <a:cxn ang="0">
                <a:pos x="T4" y="T5"/>
              </a:cxn>
              <a:cxn ang="0">
                <a:pos x="T6" y="T7"/>
              </a:cxn>
            </a:cxnLst>
            <a:rect l="0" t="0" r="r" b="b"/>
            <a:pathLst>
              <a:path w="616" h="289">
                <a:moveTo>
                  <a:pt x="616" y="0"/>
                </a:moveTo>
                <a:cubicBezTo>
                  <a:pt x="437" y="263"/>
                  <a:pt x="0" y="289"/>
                  <a:pt x="0" y="289"/>
                </a:cubicBezTo>
                <a:cubicBezTo>
                  <a:pt x="391" y="289"/>
                  <a:pt x="391" y="289"/>
                  <a:pt x="391" y="289"/>
                </a:cubicBezTo>
                <a:cubicBezTo>
                  <a:pt x="391" y="289"/>
                  <a:pt x="591" y="207"/>
                  <a:pt x="616" y="0"/>
                </a:cubicBezTo>
              </a:path>
            </a:pathLst>
          </a:custGeom>
          <a:gradFill flip="none" rotWithShape="1">
            <a:gsLst>
              <a:gs pos="100000">
                <a:schemeClr val="bg1">
                  <a:alpha val="79000"/>
                </a:schemeClr>
              </a:gs>
              <a:gs pos="39000">
                <a:srgbClr val="D1F8FF"/>
              </a:gs>
            </a:gsLst>
            <a:lin ang="8100000" scaled="1"/>
            <a:tileRect/>
          </a:gradFill>
          <a:ln>
            <a:noFill/>
          </a:ln>
        </p:spPr>
        <p:txBody>
          <a:bodyPr/>
          <a:lstStyle/>
          <a:p>
            <a:pPr>
              <a:defRPr/>
            </a:pPr>
            <a:endParaRPr lang="en-US"/>
          </a:p>
        </p:txBody>
      </p:sp>
      <p:sp>
        <p:nvSpPr>
          <p:cNvPr id="35" name="Freeform 16"/>
          <p:cNvSpPr>
            <a:spLocks/>
          </p:cNvSpPr>
          <p:nvPr/>
        </p:nvSpPr>
        <p:spPr bwMode="auto">
          <a:xfrm>
            <a:off x="3998913" y="4327525"/>
            <a:ext cx="3727450" cy="2520950"/>
          </a:xfrm>
          <a:custGeom>
            <a:avLst/>
            <a:gdLst>
              <a:gd name="T0" fmla="*/ 391 w 391"/>
              <a:gd name="T1" fmla="*/ 0 h 264"/>
              <a:gd name="T2" fmla="*/ 170 w 391"/>
              <a:gd name="T3" fmla="*/ 264 h 264"/>
              <a:gd name="T4" fmla="*/ 0 w 391"/>
              <a:gd name="T5" fmla="*/ 264 h 264"/>
              <a:gd name="T6" fmla="*/ 391 w 391"/>
              <a:gd name="T7" fmla="*/ 0 h 264"/>
            </a:gdLst>
            <a:ahLst/>
            <a:cxnLst>
              <a:cxn ang="0">
                <a:pos x="T0" y="T1"/>
              </a:cxn>
              <a:cxn ang="0">
                <a:pos x="T2" y="T3"/>
              </a:cxn>
              <a:cxn ang="0">
                <a:pos x="T4" y="T5"/>
              </a:cxn>
              <a:cxn ang="0">
                <a:pos x="T6" y="T7"/>
              </a:cxn>
            </a:cxnLst>
            <a:rect l="0" t="0" r="r" b="b"/>
            <a:pathLst>
              <a:path w="391" h="264">
                <a:moveTo>
                  <a:pt x="391" y="0"/>
                </a:moveTo>
                <a:cubicBezTo>
                  <a:pt x="354" y="188"/>
                  <a:pt x="170" y="264"/>
                  <a:pt x="170" y="264"/>
                </a:cubicBezTo>
                <a:cubicBezTo>
                  <a:pt x="0" y="264"/>
                  <a:pt x="0" y="264"/>
                  <a:pt x="0" y="264"/>
                </a:cubicBezTo>
                <a:cubicBezTo>
                  <a:pt x="154" y="246"/>
                  <a:pt x="291" y="139"/>
                  <a:pt x="391" y="0"/>
                </a:cubicBezTo>
              </a:path>
            </a:pathLst>
          </a:custGeom>
          <a:gradFill>
            <a:gsLst>
              <a:gs pos="64000">
                <a:schemeClr val="bg1"/>
              </a:gs>
              <a:gs pos="2000">
                <a:srgbClr val="EBFCFF"/>
              </a:gs>
            </a:gsLst>
            <a:lin ang="0" scaled="1"/>
          </a:gradFill>
          <a:ln>
            <a:noFill/>
          </a:ln>
          <a:effectLst>
            <a:outerShdw blurRad="101600" dist="38100" dir="2700000" algn="tl" rotWithShape="0">
              <a:prstClr val="black">
                <a:alpha val="10000"/>
              </a:prstClr>
            </a:outerShdw>
          </a:effectLst>
        </p:spPr>
        <p:txBody>
          <a:bodyPr/>
          <a:lstStyle/>
          <a:p>
            <a:pPr>
              <a:defRPr/>
            </a:pPr>
            <a:endParaRPr lang="en-US"/>
          </a:p>
        </p:txBody>
      </p:sp>
      <p:sp>
        <p:nvSpPr>
          <p:cNvPr id="28" name="Freeform 23"/>
          <p:cNvSpPr>
            <a:spLocks/>
          </p:cNvSpPr>
          <p:nvPr/>
        </p:nvSpPr>
        <p:spPr bwMode="auto">
          <a:xfrm>
            <a:off x="5772150" y="3390900"/>
            <a:ext cx="2647950" cy="2684463"/>
          </a:xfrm>
          <a:custGeom>
            <a:avLst/>
            <a:gdLst>
              <a:gd name="T0" fmla="*/ 115 w 278"/>
              <a:gd name="T1" fmla="*/ 268 h 281"/>
              <a:gd name="T2" fmla="*/ 13 w 278"/>
              <a:gd name="T3" fmla="*/ 165 h 281"/>
              <a:gd name="T4" fmla="*/ 13 w 278"/>
              <a:gd name="T5" fmla="*/ 116 h 281"/>
              <a:gd name="T6" fmla="*/ 115 w 278"/>
              <a:gd name="T7" fmla="*/ 13 h 281"/>
              <a:gd name="T8" fmla="*/ 163 w 278"/>
              <a:gd name="T9" fmla="*/ 13 h 281"/>
              <a:gd name="T10" fmla="*/ 265 w 278"/>
              <a:gd name="T11" fmla="*/ 116 h 281"/>
              <a:gd name="T12" fmla="*/ 265 w 278"/>
              <a:gd name="T13" fmla="*/ 165 h 281"/>
              <a:gd name="T14" fmla="*/ 163 w 278"/>
              <a:gd name="T15" fmla="*/ 268 h 281"/>
              <a:gd name="T16" fmla="*/ 115 w 278"/>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81">
                <a:moveTo>
                  <a:pt x="115" y="268"/>
                </a:moveTo>
                <a:cubicBezTo>
                  <a:pt x="13" y="165"/>
                  <a:pt x="13" y="165"/>
                  <a:pt x="13" y="165"/>
                </a:cubicBezTo>
                <a:cubicBezTo>
                  <a:pt x="0" y="151"/>
                  <a:pt x="0" y="130"/>
                  <a:pt x="13" y="116"/>
                </a:cubicBezTo>
                <a:cubicBezTo>
                  <a:pt x="115" y="13"/>
                  <a:pt x="115" y="13"/>
                  <a:pt x="115" y="13"/>
                </a:cubicBezTo>
                <a:cubicBezTo>
                  <a:pt x="128" y="0"/>
                  <a:pt x="150" y="0"/>
                  <a:pt x="163" y="13"/>
                </a:cubicBezTo>
                <a:cubicBezTo>
                  <a:pt x="265" y="116"/>
                  <a:pt x="265" y="116"/>
                  <a:pt x="265" y="116"/>
                </a:cubicBezTo>
                <a:cubicBezTo>
                  <a:pt x="278" y="130"/>
                  <a:pt x="278" y="151"/>
                  <a:pt x="265" y="165"/>
                </a:cubicBezTo>
                <a:cubicBezTo>
                  <a:pt x="163" y="268"/>
                  <a:pt x="163" y="268"/>
                  <a:pt x="163" y="268"/>
                </a:cubicBezTo>
                <a:cubicBezTo>
                  <a:pt x="150" y="281"/>
                  <a:pt x="128" y="281"/>
                  <a:pt x="115" y="268"/>
                </a:cubicBezTo>
                <a:close/>
              </a:path>
            </a:pathLst>
          </a:custGeom>
          <a:solidFill>
            <a:schemeClr val="bg1"/>
          </a:solidFill>
          <a:ln>
            <a:noFill/>
          </a:ln>
          <a:effectLst>
            <a:outerShdw blurRad="127000" dist="38100" dir="2700000" algn="tl" rotWithShape="0">
              <a:prstClr val="black">
                <a:alpha val="6000"/>
              </a:prstClr>
            </a:outerShdw>
          </a:effectLst>
        </p:spPr>
        <p:txBody>
          <a:bodyPr/>
          <a:lstStyle/>
          <a:p>
            <a:pPr>
              <a:defRPr/>
            </a:pPr>
            <a:endParaRPr lang="en-US"/>
          </a:p>
        </p:txBody>
      </p:sp>
      <p:sp>
        <p:nvSpPr>
          <p:cNvPr id="106508" name="Freeform 24"/>
          <p:cNvSpPr>
            <a:spLocks/>
          </p:cNvSpPr>
          <p:nvPr/>
        </p:nvSpPr>
        <p:spPr bwMode="auto">
          <a:xfrm>
            <a:off x="5610225" y="3382963"/>
            <a:ext cx="2649538" cy="2692400"/>
          </a:xfrm>
          <a:custGeom>
            <a:avLst/>
            <a:gdLst>
              <a:gd name="T0" fmla="*/ 2147483646 w 278"/>
              <a:gd name="T1" fmla="*/ 2147483646 h 282"/>
              <a:gd name="T2" fmla="*/ 2147483646 w 278"/>
              <a:gd name="T3" fmla="*/ 2147483646 h 282"/>
              <a:gd name="T4" fmla="*/ 2147483646 w 278"/>
              <a:gd name="T5" fmla="*/ 2147483646 h 282"/>
              <a:gd name="T6" fmla="*/ 2147483646 w 278"/>
              <a:gd name="T7" fmla="*/ 2147483646 h 282"/>
              <a:gd name="T8" fmla="*/ 2147483646 w 278"/>
              <a:gd name="T9" fmla="*/ 2147483646 h 282"/>
              <a:gd name="T10" fmla="*/ 2147483646 w 278"/>
              <a:gd name="T11" fmla="*/ 2147483646 h 282"/>
              <a:gd name="T12" fmla="*/ 2147483646 w 278"/>
              <a:gd name="T13" fmla="*/ 2147483646 h 282"/>
              <a:gd name="T14" fmla="*/ 2147483646 w 278"/>
              <a:gd name="T15" fmla="*/ 2147483646 h 282"/>
              <a:gd name="T16" fmla="*/ 2147483646 w 278"/>
              <a:gd name="T17" fmla="*/ 2147483646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282">
                <a:moveTo>
                  <a:pt x="115" y="268"/>
                </a:moveTo>
                <a:cubicBezTo>
                  <a:pt x="13" y="165"/>
                  <a:pt x="13" y="165"/>
                  <a:pt x="13" y="165"/>
                </a:cubicBezTo>
                <a:cubicBezTo>
                  <a:pt x="0" y="152"/>
                  <a:pt x="0" y="130"/>
                  <a:pt x="13" y="117"/>
                </a:cubicBezTo>
                <a:cubicBezTo>
                  <a:pt x="115" y="14"/>
                  <a:pt x="115" y="14"/>
                  <a:pt x="115" y="14"/>
                </a:cubicBezTo>
                <a:cubicBezTo>
                  <a:pt x="128" y="0"/>
                  <a:pt x="150" y="0"/>
                  <a:pt x="163" y="14"/>
                </a:cubicBezTo>
                <a:cubicBezTo>
                  <a:pt x="265" y="117"/>
                  <a:pt x="265" y="117"/>
                  <a:pt x="265" y="117"/>
                </a:cubicBezTo>
                <a:cubicBezTo>
                  <a:pt x="278" y="130"/>
                  <a:pt x="278" y="152"/>
                  <a:pt x="265" y="165"/>
                </a:cubicBezTo>
                <a:cubicBezTo>
                  <a:pt x="163" y="268"/>
                  <a:pt x="163" y="268"/>
                  <a:pt x="163" y="268"/>
                </a:cubicBezTo>
                <a:cubicBezTo>
                  <a:pt x="150" y="282"/>
                  <a:pt x="128" y="282"/>
                  <a:pt x="115" y="268"/>
                </a:cubicBezTo>
                <a:close/>
              </a:path>
            </a:pathLst>
          </a:custGeom>
          <a:gradFill rotWithShape="1">
            <a:gsLst>
              <a:gs pos="0">
                <a:srgbClr val="3EDCFC"/>
              </a:gs>
              <a:gs pos="84000">
                <a:srgbClr val="01A0D9"/>
              </a:gs>
              <a:gs pos="100000">
                <a:srgbClr val="01A0D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40"/>
          <p:cNvSpPr/>
          <p:nvPr/>
        </p:nvSpPr>
        <p:spPr>
          <a:xfrm>
            <a:off x="5904104" y="4344443"/>
            <a:ext cx="2061783" cy="769441"/>
          </a:xfrm>
          <a:prstGeom prst="rect">
            <a:avLst/>
          </a:prstGeom>
          <a:noFill/>
        </p:spPr>
        <p:txBody>
          <a:bodyPr wrap="none" anchor="ctr">
            <a:spAutoFit/>
          </a:bodyPr>
          <a:lstStyle/>
          <a:p>
            <a:pPr algn="ctr">
              <a:defRPr/>
            </a:pPr>
            <a:r>
              <a:rPr lang="es-ES" sz="2200" spc="200" dirty="0">
                <a:ln w="0">
                  <a:noFill/>
                </a:ln>
                <a:solidFill>
                  <a:schemeClr val="bg1"/>
                </a:solidFill>
                <a:latin typeface="Impact" panose="020B0806030902050204" pitchFamily="34" charset="0"/>
              </a:rPr>
              <a:t>Distribución</a:t>
            </a:r>
          </a:p>
          <a:p>
            <a:pPr algn="ctr">
              <a:defRPr/>
            </a:pPr>
            <a:r>
              <a:rPr lang="es-ES" sz="2200" spc="200" dirty="0">
                <a:ln w="0">
                  <a:noFill/>
                </a:ln>
                <a:solidFill>
                  <a:schemeClr val="bg1"/>
                </a:solidFill>
                <a:latin typeface="Impact" panose="020B0806030902050204" pitchFamily="34" charset="0"/>
              </a:rPr>
              <a:t>Por Situación</a:t>
            </a:r>
          </a:p>
        </p:txBody>
      </p:sp>
      <p:sp>
        <p:nvSpPr>
          <p:cNvPr id="21" name="Rectangle 50"/>
          <p:cNvSpPr/>
          <p:nvPr/>
        </p:nvSpPr>
        <p:spPr bwMode="auto">
          <a:xfrm>
            <a:off x="6500900" y="1362266"/>
            <a:ext cx="5572038" cy="830997"/>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nvGrpSpPr>
          <p:cNvPr id="22" name="Group 51"/>
          <p:cNvGrpSpPr>
            <a:grpSpLocks/>
          </p:cNvGrpSpPr>
          <p:nvPr/>
        </p:nvGrpSpPr>
        <p:grpSpPr bwMode="auto">
          <a:xfrm>
            <a:off x="6259326" y="1257300"/>
            <a:ext cx="5813612" cy="1046163"/>
            <a:chOff x="263877" y="1189211"/>
            <a:chExt cx="5813100" cy="1046406"/>
          </a:xfrm>
        </p:grpSpPr>
        <p:sp>
          <p:nvSpPr>
            <p:cNvPr id="23" name="Freeform 20"/>
            <p:cNvSpPr>
              <a:spLocks/>
            </p:cNvSpPr>
            <p:nvPr/>
          </p:nvSpPr>
          <p:spPr bwMode="auto">
            <a:xfrm>
              <a:off x="263877" y="1736862"/>
              <a:ext cx="2859112" cy="498755"/>
            </a:xfrm>
            <a:custGeom>
              <a:avLst/>
              <a:gdLst>
                <a:gd name="T0" fmla="*/ 16 w 968"/>
                <a:gd name="T1" fmla="*/ 128 h 168"/>
                <a:gd name="T2" fmla="*/ 952 w 968"/>
                <a:gd name="T3" fmla="*/ 168 h 168"/>
                <a:gd name="T4" fmla="*/ 968 w 968"/>
                <a:gd name="T5" fmla="*/ 152 h 168"/>
                <a:gd name="T6" fmla="*/ 968 w 968"/>
                <a:gd name="T7" fmla="*/ 16 h 168"/>
                <a:gd name="T8" fmla="*/ 952 w 968"/>
                <a:gd name="T9" fmla="*/ 0 h 168"/>
                <a:gd name="T10" fmla="*/ 16 w 968"/>
                <a:gd name="T11" fmla="*/ 0 h 168"/>
                <a:gd name="T12" fmla="*/ 0 w 968"/>
                <a:gd name="T13" fmla="*/ 16 h 168"/>
                <a:gd name="T14" fmla="*/ 0 w 968"/>
                <a:gd name="T15" fmla="*/ 112 h 168"/>
                <a:gd name="T16" fmla="*/ 16 w 968"/>
                <a:gd name="T17"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68">
                  <a:moveTo>
                    <a:pt x="16" y="128"/>
                  </a:moveTo>
                  <a:cubicBezTo>
                    <a:pt x="952" y="168"/>
                    <a:pt x="952" y="168"/>
                    <a:pt x="952" y="168"/>
                  </a:cubicBezTo>
                  <a:cubicBezTo>
                    <a:pt x="961" y="168"/>
                    <a:pt x="968" y="161"/>
                    <a:pt x="968" y="152"/>
                  </a:cubicBezTo>
                  <a:cubicBezTo>
                    <a:pt x="968" y="16"/>
                    <a:pt x="968" y="16"/>
                    <a:pt x="968" y="16"/>
                  </a:cubicBezTo>
                  <a:cubicBezTo>
                    <a:pt x="968" y="8"/>
                    <a:pt x="961" y="0"/>
                    <a:pt x="952" y="0"/>
                  </a:cubicBezTo>
                  <a:cubicBezTo>
                    <a:pt x="16" y="0"/>
                    <a:pt x="16" y="0"/>
                    <a:pt x="16" y="0"/>
                  </a:cubicBezTo>
                  <a:cubicBezTo>
                    <a:pt x="8" y="0"/>
                    <a:pt x="0" y="8"/>
                    <a:pt x="0" y="16"/>
                  </a:cubicBezTo>
                  <a:cubicBezTo>
                    <a:pt x="0" y="112"/>
                    <a:pt x="0" y="112"/>
                    <a:pt x="0" y="112"/>
                  </a:cubicBezTo>
                  <a:cubicBezTo>
                    <a:pt x="0" y="121"/>
                    <a:pt x="8" y="128"/>
                    <a:pt x="16" y="128"/>
                  </a:cubicBezTo>
                  <a:close/>
                </a:path>
              </a:pathLst>
            </a:custGeom>
            <a:gradFill flip="none" rotWithShape="1">
              <a:gsLst>
                <a:gs pos="44000">
                  <a:srgbClr val="109CC2"/>
                </a:gs>
                <a:gs pos="0">
                  <a:srgbClr val="21C0EC">
                    <a:alpha val="0"/>
                  </a:srgbClr>
                </a:gs>
              </a:gsLst>
              <a:lin ang="10800000" scaled="0"/>
              <a:tileRect/>
            </a:gradFill>
            <a:ln>
              <a:noFill/>
            </a:ln>
            <a:effectLst/>
          </p:spPr>
          <p:txBody>
            <a:bodyPr/>
            <a:lstStyle/>
            <a:p>
              <a:pPr>
                <a:defRPr/>
              </a:pPr>
              <a:endParaRPr lang="en-US"/>
            </a:p>
          </p:txBody>
        </p:sp>
        <p:sp>
          <p:nvSpPr>
            <p:cNvPr id="24" name="Freeform 21"/>
            <p:cNvSpPr>
              <a:spLocks/>
            </p:cNvSpPr>
            <p:nvPr/>
          </p:nvSpPr>
          <p:spPr bwMode="auto">
            <a:xfrm>
              <a:off x="263877" y="1189211"/>
              <a:ext cx="2858836" cy="903498"/>
            </a:xfrm>
            <a:custGeom>
              <a:avLst/>
              <a:gdLst>
                <a:gd name="T0" fmla="*/ 952 w 968"/>
                <a:gd name="T1" fmla="*/ 304 h 304"/>
                <a:gd name="T2" fmla="*/ 16 w 968"/>
                <a:gd name="T3" fmla="*/ 304 h 304"/>
                <a:gd name="T4" fmla="*/ 0 w 968"/>
                <a:gd name="T5" fmla="*/ 288 h 304"/>
                <a:gd name="T6" fmla="*/ 0 w 968"/>
                <a:gd name="T7" fmla="*/ 16 h 304"/>
                <a:gd name="T8" fmla="*/ 16 w 968"/>
                <a:gd name="T9" fmla="*/ 0 h 304"/>
                <a:gd name="T10" fmla="*/ 952 w 968"/>
                <a:gd name="T11" fmla="*/ 0 h 304"/>
                <a:gd name="T12" fmla="*/ 968 w 968"/>
                <a:gd name="T13" fmla="*/ 16 h 304"/>
                <a:gd name="T14" fmla="*/ 968 w 968"/>
                <a:gd name="T15" fmla="*/ 288 h 304"/>
                <a:gd name="T16" fmla="*/ 952 w 968"/>
                <a:gd name="T1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304">
                  <a:moveTo>
                    <a:pt x="952" y="304"/>
                  </a:moveTo>
                  <a:cubicBezTo>
                    <a:pt x="16" y="304"/>
                    <a:pt x="16" y="304"/>
                    <a:pt x="16" y="304"/>
                  </a:cubicBezTo>
                  <a:cubicBezTo>
                    <a:pt x="8" y="304"/>
                    <a:pt x="0" y="297"/>
                    <a:pt x="0" y="288"/>
                  </a:cubicBezTo>
                  <a:cubicBezTo>
                    <a:pt x="0" y="16"/>
                    <a:pt x="0" y="16"/>
                    <a:pt x="0" y="16"/>
                  </a:cubicBezTo>
                  <a:cubicBezTo>
                    <a:pt x="0" y="8"/>
                    <a:pt x="8" y="0"/>
                    <a:pt x="16" y="0"/>
                  </a:cubicBezTo>
                  <a:cubicBezTo>
                    <a:pt x="952" y="0"/>
                    <a:pt x="952" y="0"/>
                    <a:pt x="952" y="0"/>
                  </a:cubicBezTo>
                  <a:cubicBezTo>
                    <a:pt x="961" y="0"/>
                    <a:pt x="968" y="8"/>
                    <a:pt x="968" y="16"/>
                  </a:cubicBezTo>
                  <a:cubicBezTo>
                    <a:pt x="968" y="288"/>
                    <a:pt x="968" y="288"/>
                    <a:pt x="968" y="288"/>
                  </a:cubicBezTo>
                  <a:cubicBezTo>
                    <a:pt x="968" y="297"/>
                    <a:pt x="961" y="304"/>
                    <a:pt x="952" y="304"/>
                  </a:cubicBezTo>
                  <a:close/>
                </a:path>
              </a:pathLst>
            </a:custGeom>
            <a:gradFill flip="none" rotWithShape="1">
              <a:gsLst>
                <a:gs pos="100000">
                  <a:srgbClr val="EBFCFF"/>
                </a:gs>
                <a:gs pos="0">
                  <a:schemeClr val="bg1"/>
                </a:gs>
              </a:gsLst>
              <a:lin ang="8100000" scaled="1"/>
              <a:tileRect/>
            </a:gradFill>
            <a:ln>
              <a:noFill/>
            </a:ln>
          </p:spPr>
          <p:txBody>
            <a:bodyPr/>
            <a:lstStyle/>
            <a:p>
              <a:pPr>
                <a:defRPr/>
              </a:pPr>
              <a:endParaRPr lang="en-US" dirty="0"/>
            </a:p>
          </p:txBody>
        </p:sp>
        <p:sp>
          <p:nvSpPr>
            <p:cNvPr id="25" name="Rectangle 50"/>
            <p:cNvSpPr/>
            <p:nvPr/>
          </p:nvSpPr>
          <p:spPr>
            <a:xfrm>
              <a:off x="505430" y="1294201"/>
              <a:ext cx="5571547" cy="831190"/>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sp>
        <p:nvSpPr>
          <p:cNvPr id="26" name="Freeform 31"/>
          <p:cNvSpPr>
            <a:spLocks/>
          </p:cNvSpPr>
          <p:nvPr/>
        </p:nvSpPr>
        <p:spPr bwMode="auto">
          <a:xfrm>
            <a:off x="7824192" y="5588000"/>
            <a:ext cx="628650" cy="684212"/>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49"/>
          <p:cNvSpPr/>
          <p:nvPr/>
        </p:nvSpPr>
        <p:spPr>
          <a:xfrm>
            <a:off x="8040216" y="5796131"/>
            <a:ext cx="3744416" cy="707886"/>
          </a:xfrm>
          <a:prstGeom prst="rect">
            <a:avLst/>
          </a:prstGeom>
          <a:noFill/>
        </p:spPr>
        <p:txBody>
          <a:bodyPr wrap="square">
            <a:spAutoFit/>
          </a:bodyPr>
          <a:lstStyle/>
          <a:p>
            <a:pPr>
              <a:defRPr/>
            </a:pPr>
            <a:r>
              <a:rPr lang="es-ES" sz="2000" b="1" dirty="0"/>
              <a:t>CONSEJO DE COLEGIOS OFICIALES DE MEDICOS DE CASTILLA Y LEON</a:t>
            </a:r>
            <a:endParaRPr lang="en-US" sz="2000" spc="200" dirty="0">
              <a:ln w="0">
                <a:noFill/>
              </a:ln>
              <a:latin typeface="Impact" panose="020B0806030902050204" pitchFamily="34" charset="0"/>
            </a:endParaRPr>
          </a:p>
        </p:txBody>
      </p:sp>
    </p:spTree>
    <p:extLst>
      <p:ext uri="{BB962C8B-B14F-4D97-AF65-F5344CB8AC3E}">
        <p14:creationId xmlns:p14="http://schemas.microsoft.com/office/powerpoint/2010/main" val="355970229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srcRect l="1791" t="7301" r="1700"/>
          <a:stretch/>
        </p:blipFill>
        <p:spPr>
          <a:xfrm>
            <a:off x="25438" y="2121823"/>
            <a:ext cx="6142570" cy="3780000"/>
          </a:xfrm>
          <a:prstGeom prst="rect">
            <a:avLst/>
          </a:prstGeom>
        </p:spPr>
      </p:pic>
      <p:pic>
        <p:nvPicPr>
          <p:cNvPr id="5" name="Imagen 4"/>
          <p:cNvPicPr>
            <a:picLocks noChangeAspect="1"/>
          </p:cNvPicPr>
          <p:nvPr/>
        </p:nvPicPr>
        <p:blipFill rotWithShape="1">
          <a:blip r:embed="rId3"/>
          <a:srcRect t="8186"/>
          <a:stretch/>
        </p:blipFill>
        <p:spPr>
          <a:xfrm>
            <a:off x="6023992" y="2169288"/>
            <a:ext cx="5950152" cy="3708000"/>
          </a:xfrm>
          <a:prstGeom prst="rect">
            <a:avLst/>
          </a:prstGeom>
        </p:spPr>
      </p:pic>
      <p:pic>
        <p:nvPicPr>
          <p:cNvPr id="3" name="Imagen 2"/>
          <p:cNvPicPr>
            <a:picLocks noChangeAspect="1"/>
          </p:cNvPicPr>
          <p:nvPr/>
        </p:nvPicPr>
        <p:blipFill rotWithShape="1">
          <a:blip r:embed="rId3"/>
          <a:srcRect t="7272"/>
          <a:stretch/>
        </p:blipFill>
        <p:spPr>
          <a:xfrm>
            <a:off x="5922729" y="2132856"/>
            <a:ext cx="6005919" cy="3780000"/>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DEMOGRAFIA MEDICA CASTILLA Y LEON </a:t>
            </a:r>
            <a:br>
              <a:rPr kumimoji="0" lang="es-ES" sz="4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br>
            <a:r>
              <a:rPr kumimoji="0" lang="es-ES" sz="2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DISTRIBUCION POR SITUACION</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5 CuadroTexto"/>
          <p:cNvSpPr txBox="1">
            <a:spLocks noChangeArrowheads="1"/>
          </p:cNvSpPr>
          <p:nvPr/>
        </p:nvSpPr>
        <p:spPr bwMode="auto">
          <a:xfrm>
            <a:off x="1148664" y="1619508"/>
            <a:ext cx="4143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charset="0"/>
                <a:ea typeface="MS PGothic" pitchFamily="34" charset="-128"/>
                <a:cs typeface="+mn-cs"/>
              </a:rPr>
              <a:t>TOTAL COLEGIADOS 2019</a:t>
            </a:r>
          </a:p>
        </p:txBody>
      </p:sp>
      <p:sp>
        <p:nvSpPr>
          <p:cNvPr id="14" name="15 CuadroTexto"/>
          <p:cNvSpPr txBox="1"/>
          <p:nvPr/>
        </p:nvSpPr>
        <p:spPr>
          <a:xfrm>
            <a:off x="1892398" y="6104329"/>
            <a:ext cx="83800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FECHAS DE EXPORTACION DESDE LA BASE DE DATOS CENTRAL: Ene 3, 2019 y Feb 22, 2022 (</a:t>
            </a:r>
            <a:r>
              <a:rPr kumimoji="0" lang="es-ES" sz="1000" b="1" i="1" u="none" strike="noStrike" kern="1200" cap="none" spc="0" normalizeH="0" baseline="0" noProof="0" dirty="0">
                <a:ln>
                  <a:noFill/>
                </a:ln>
                <a:solidFill>
                  <a:prstClr val="black"/>
                </a:solidFill>
                <a:effectLst/>
                <a:uLnTx/>
                <a:uFillTx/>
                <a:latin typeface="Calibri"/>
                <a:ea typeface="+mn-ea"/>
                <a:cs typeface="+mn-cs"/>
                <a:hlinkClick r:id="rId5"/>
              </a:rPr>
              <a:t>http://www.colegiosmedicoscastillayleon.com/</a:t>
            </a:r>
            <a:r>
              <a:rPr kumimoji="0" lang="es-ES" sz="1000" b="1" i="1" u="none" strike="noStrike" kern="1200" cap="none" spc="0" normalizeH="0" baseline="0" noProof="0" dirty="0">
                <a:ln>
                  <a:noFill/>
                </a:ln>
                <a:solidFill>
                  <a:prstClr val="black"/>
                </a:solidFill>
                <a:effectLst/>
                <a:uLnTx/>
                <a:uFillTx/>
                <a:latin typeface="Calibri"/>
                <a:ea typeface="+mn-ea"/>
                <a:cs typeface="+mn-cs"/>
              </a:rPr>
              <a:t>)</a:t>
            </a:r>
            <a:endParaRPr kumimoji="0" lang="es-ES" sz="10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Estimación a partir de los campos “Colegio”, “Tipo de Ejercicio” y “MIR” (2019: n=14.918, 2022: n=15,689)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*El subgrupo de jubilados, Incluye a los  jubilados con actividad privada.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0" i="1"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9" name="5 CuadroTexto"/>
          <p:cNvSpPr txBox="1">
            <a:spLocks noChangeArrowheads="1"/>
          </p:cNvSpPr>
          <p:nvPr/>
        </p:nvSpPr>
        <p:spPr bwMode="auto">
          <a:xfrm>
            <a:off x="7032104" y="1631788"/>
            <a:ext cx="4143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charset="0"/>
                <a:ea typeface="MS PGothic" pitchFamily="34" charset="-128"/>
                <a:cs typeface="+mn-cs"/>
              </a:rPr>
              <a:t>TOTAL COLEGIADOS 2022</a:t>
            </a:r>
          </a:p>
        </p:txBody>
      </p:sp>
      <p:sp>
        <p:nvSpPr>
          <p:cNvPr id="12"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7528072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p:cNvPicPr>
            <a:picLocks noChangeAspect="1"/>
          </p:cNvPicPr>
          <p:nvPr/>
        </p:nvPicPr>
        <p:blipFill rotWithShape="1">
          <a:blip r:embed="rId2"/>
          <a:srcRect l="1791" t="7301" r="1700"/>
          <a:stretch/>
        </p:blipFill>
        <p:spPr>
          <a:xfrm>
            <a:off x="25438" y="2121823"/>
            <a:ext cx="6142570" cy="3780000"/>
          </a:xfrm>
          <a:prstGeom prst="rect">
            <a:avLst/>
          </a:prstGeom>
        </p:spPr>
      </p:pic>
      <p:pic>
        <p:nvPicPr>
          <p:cNvPr id="26" name="Imagen 25"/>
          <p:cNvPicPr>
            <a:picLocks noChangeAspect="1"/>
          </p:cNvPicPr>
          <p:nvPr/>
        </p:nvPicPr>
        <p:blipFill rotWithShape="1">
          <a:blip r:embed="rId3"/>
          <a:srcRect t="7272"/>
          <a:stretch/>
        </p:blipFill>
        <p:spPr>
          <a:xfrm>
            <a:off x="5922729" y="2132856"/>
            <a:ext cx="6005919" cy="3780000"/>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DEMOGRAFIA MEDICA CASTILLA Y LEON </a:t>
            </a:r>
            <a:br>
              <a:rPr kumimoji="0" lang="es-ES" sz="4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br>
            <a:r>
              <a:rPr kumimoji="0" lang="es-ES" sz="2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DISTRIBUCION POR SITUACION</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5 CuadroTexto"/>
          <p:cNvSpPr txBox="1">
            <a:spLocks noChangeArrowheads="1"/>
          </p:cNvSpPr>
          <p:nvPr/>
        </p:nvSpPr>
        <p:spPr bwMode="auto">
          <a:xfrm>
            <a:off x="1148664" y="1619508"/>
            <a:ext cx="4143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charset="0"/>
                <a:ea typeface="MS PGothic" pitchFamily="34" charset="-128"/>
                <a:cs typeface="+mn-cs"/>
              </a:rPr>
              <a:t>TOTAL COLEGIADOS 2019</a:t>
            </a:r>
          </a:p>
        </p:txBody>
      </p:sp>
      <p:sp>
        <p:nvSpPr>
          <p:cNvPr id="14" name="15 CuadroTexto"/>
          <p:cNvSpPr txBox="1"/>
          <p:nvPr/>
        </p:nvSpPr>
        <p:spPr>
          <a:xfrm>
            <a:off x="1892398" y="6104329"/>
            <a:ext cx="83800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FECHAS DE EXPORTACION DESDE LA BASE DE DATOS CENTRAL: Ene 3, 2019 y Feb 22, 2022 (</a:t>
            </a:r>
            <a:r>
              <a:rPr kumimoji="0" lang="es-ES" sz="1000" b="1" i="1" u="none" strike="noStrike" kern="1200" cap="none" spc="0" normalizeH="0" baseline="0" noProof="0" dirty="0">
                <a:ln>
                  <a:noFill/>
                </a:ln>
                <a:solidFill>
                  <a:prstClr val="black"/>
                </a:solidFill>
                <a:effectLst/>
                <a:uLnTx/>
                <a:uFillTx/>
                <a:latin typeface="Calibri"/>
                <a:ea typeface="+mn-ea"/>
                <a:cs typeface="+mn-cs"/>
                <a:hlinkClick r:id="rId5"/>
              </a:rPr>
              <a:t>http://www.colegiosmedicoscastillayleon.com/</a:t>
            </a:r>
            <a:r>
              <a:rPr kumimoji="0" lang="es-ES" sz="1000" b="1" i="1" u="none" strike="noStrike" kern="1200" cap="none" spc="0" normalizeH="0" baseline="0" noProof="0" dirty="0">
                <a:ln>
                  <a:noFill/>
                </a:ln>
                <a:solidFill>
                  <a:prstClr val="black"/>
                </a:solidFill>
                <a:effectLst/>
                <a:uLnTx/>
                <a:uFillTx/>
                <a:latin typeface="Calibri"/>
                <a:ea typeface="+mn-ea"/>
                <a:cs typeface="+mn-cs"/>
              </a:rPr>
              <a:t>)</a:t>
            </a:r>
            <a:endParaRPr kumimoji="0" lang="es-ES" sz="10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Estimación a partir de los campos “Colegio”, “Tipo de Ejercicio” y “MIR” (2019: n=14.918, 2022: n=15,689)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*El subgrupo de jubilados, Incluye a los  jubilados con actividad privada.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0" i="1"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9" name="5 CuadroTexto"/>
          <p:cNvSpPr txBox="1">
            <a:spLocks noChangeArrowheads="1"/>
          </p:cNvSpPr>
          <p:nvPr/>
        </p:nvSpPr>
        <p:spPr bwMode="auto">
          <a:xfrm>
            <a:off x="7032104" y="1631788"/>
            <a:ext cx="41439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charset="0"/>
                <a:ea typeface="MS PGothic" pitchFamily="34" charset="-128"/>
                <a:cs typeface="+mn-cs"/>
              </a:rPr>
              <a:t>TOTAL COLEGIADOS 2022</a:t>
            </a:r>
          </a:p>
        </p:txBody>
      </p:sp>
      <p:sp>
        <p:nvSpPr>
          <p:cNvPr id="3" name="Rectángulo redondeado 2"/>
          <p:cNvSpPr/>
          <p:nvPr/>
        </p:nvSpPr>
        <p:spPr>
          <a:xfrm>
            <a:off x="4871864" y="3861048"/>
            <a:ext cx="1224136" cy="50405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ángulo redondeado 12"/>
          <p:cNvSpPr/>
          <p:nvPr/>
        </p:nvSpPr>
        <p:spPr>
          <a:xfrm>
            <a:off x="10560496" y="3861048"/>
            <a:ext cx="1224136" cy="50405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Flecha curvada hacia abajo 4"/>
          <p:cNvSpPr/>
          <p:nvPr/>
        </p:nvSpPr>
        <p:spPr>
          <a:xfrm>
            <a:off x="5292644" y="2924944"/>
            <a:ext cx="6131948" cy="936104"/>
          </a:xfrm>
          <a:prstGeom prst="curved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Rectángulo redondeado 17"/>
          <p:cNvSpPr/>
          <p:nvPr/>
        </p:nvSpPr>
        <p:spPr>
          <a:xfrm>
            <a:off x="2495600" y="3861048"/>
            <a:ext cx="1224136" cy="50405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Rectángulo redondeado 19"/>
          <p:cNvSpPr/>
          <p:nvPr/>
        </p:nvSpPr>
        <p:spPr>
          <a:xfrm>
            <a:off x="8328248" y="3861048"/>
            <a:ext cx="1224136" cy="50405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lecha curvada hacia abajo 20"/>
          <p:cNvSpPr/>
          <p:nvPr/>
        </p:nvSpPr>
        <p:spPr>
          <a:xfrm flipV="1">
            <a:off x="2972146" y="4398921"/>
            <a:ext cx="6131948" cy="936000"/>
          </a:xfrm>
          <a:prstGeom prst="curvedDownArrow">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CuadroTexto 21"/>
          <p:cNvSpPr txBox="1"/>
          <p:nvPr/>
        </p:nvSpPr>
        <p:spPr>
          <a:xfrm>
            <a:off x="7635917" y="2160398"/>
            <a:ext cx="1384662" cy="523220"/>
          </a:xfrm>
          <a:prstGeom prst="rect">
            <a:avLst/>
          </a:prstGeom>
          <a:solidFill>
            <a:srgbClr val="C000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C00000"/>
                </a:solidFill>
                <a:effectLst/>
                <a:uLnTx/>
                <a:uFillTx/>
                <a:latin typeface="Calibri"/>
                <a:ea typeface="+mn-ea"/>
                <a:cs typeface="+mn-cs"/>
              </a:rPr>
              <a:t>+</a:t>
            </a:r>
            <a:r>
              <a:rPr kumimoji="0" lang="es-ES" sz="2800" b="1" i="0" u="none" strike="noStrike" kern="1200" cap="none" spc="0" normalizeH="0" baseline="0" noProof="0" dirty="0">
                <a:ln>
                  <a:noFill/>
                </a:ln>
                <a:solidFill>
                  <a:prstClr val="white"/>
                </a:solidFill>
                <a:effectLst/>
                <a:uLnTx/>
                <a:uFillTx/>
                <a:latin typeface="Calibri"/>
                <a:ea typeface="+mn-ea"/>
                <a:cs typeface="+mn-cs"/>
              </a:rPr>
              <a:t>+2,3%</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CuadroTexto 22"/>
          <p:cNvSpPr txBox="1"/>
          <p:nvPr/>
        </p:nvSpPr>
        <p:spPr>
          <a:xfrm>
            <a:off x="5331661" y="5502046"/>
            <a:ext cx="1384662" cy="523220"/>
          </a:xfrm>
          <a:prstGeom prst="rect">
            <a:avLst/>
          </a:prstGeom>
          <a:solidFill>
            <a:srgbClr val="C00000"/>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srgbClr val="C00000"/>
                </a:solidFill>
                <a:effectLst/>
                <a:uLnTx/>
                <a:uFillTx/>
                <a:latin typeface="Calibri"/>
                <a:ea typeface="+mn-ea"/>
                <a:cs typeface="+mn-cs"/>
              </a:rPr>
              <a:t>+</a:t>
            </a:r>
            <a:r>
              <a:rPr kumimoji="0" lang="es-ES" sz="2800" b="1" i="0" u="none" strike="noStrike" kern="1200" cap="none" spc="0" normalizeH="0" baseline="0" noProof="0" dirty="0">
                <a:ln>
                  <a:noFill/>
                </a:ln>
                <a:solidFill>
                  <a:prstClr val="white"/>
                </a:solidFill>
                <a:effectLst/>
                <a:uLnTx/>
                <a:uFillTx/>
                <a:latin typeface="Calibri"/>
                <a:ea typeface="+mn-ea"/>
                <a:cs typeface="+mn-cs"/>
              </a:rPr>
              <a:t>-3,1%</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ángulo redondeado 26"/>
          <p:cNvSpPr/>
          <p:nvPr/>
        </p:nvSpPr>
        <p:spPr>
          <a:xfrm>
            <a:off x="695400" y="3861048"/>
            <a:ext cx="540000" cy="50405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ángulo redondeado 27"/>
          <p:cNvSpPr/>
          <p:nvPr/>
        </p:nvSpPr>
        <p:spPr>
          <a:xfrm>
            <a:off x="6636120" y="3861048"/>
            <a:ext cx="540000" cy="504056"/>
          </a:xfrm>
          <a:prstGeom prst="round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Flecha curvada hacia abajo 28"/>
          <p:cNvSpPr/>
          <p:nvPr/>
        </p:nvSpPr>
        <p:spPr>
          <a:xfrm>
            <a:off x="874883" y="2929464"/>
            <a:ext cx="6271982" cy="936104"/>
          </a:xfrm>
          <a:prstGeom prst="curvedDownArrow">
            <a:avLst/>
          </a:prstGeom>
          <a:solidFill>
            <a:schemeClr val="tx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0" name="CuadroTexto 29"/>
          <p:cNvSpPr txBox="1"/>
          <p:nvPr/>
        </p:nvSpPr>
        <p:spPr>
          <a:xfrm>
            <a:off x="2886734" y="2160398"/>
            <a:ext cx="1384662" cy="523220"/>
          </a:xfrm>
          <a:prstGeom prst="rect">
            <a:avLst/>
          </a:prstGeom>
          <a:solidFill>
            <a:srgbClr val="00206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uLnTx/>
                <a:uFillTx/>
                <a:latin typeface="Calibri"/>
                <a:ea typeface="+mn-ea"/>
                <a:cs typeface="+mn-cs"/>
              </a:rPr>
              <a:t>+0,8%</a:t>
            </a:r>
            <a:endParaRPr kumimoji="0" lang="en-US" sz="2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99474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DISTRIBUCION POR SITUACION</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892398" y="6104329"/>
            <a:ext cx="8380067" cy="707886"/>
          </a:xfrm>
          <a:prstGeom prst="rect">
            <a:avLst/>
          </a:prstGeom>
          <a:noFill/>
        </p:spPr>
        <p:txBody>
          <a:bodyPr wrap="square" rtlCol="0">
            <a:spAutoFit/>
          </a:bodyPr>
          <a:lstStyle/>
          <a:p>
            <a:pPr algn="ctr"/>
            <a:r>
              <a:rPr lang="es-ES" sz="1000" b="1" i="1" dirty="0"/>
              <a:t>FECHAS DE EXPORTACION DESDE LA BASE DE DATOS CENTRAL: Ene 3, 2019 y Feb 22, 2022 (</a:t>
            </a:r>
            <a:r>
              <a:rPr lang="es-ES" sz="1000" b="1" i="1" dirty="0">
                <a:hlinkClick r:id="rId3"/>
              </a:rPr>
              <a:t>http://www.colegiosmedicoscastillayleon.com/</a:t>
            </a:r>
            <a:r>
              <a:rPr lang="es-ES" sz="1000" b="1" i="1" dirty="0"/>
              <a:t>)</a:t>
            </a:r>
            <a:endParaRPr lang="es-ES" sz="1000" i="1" dirty="0"/>
          </a:p>
          <a:p>
            <a:pPr algn="ctr"/>
            <a:r>
              <a:rPr lang="es-ES" sz="1000" i="1" dirty="0"/>
              <a:t>Estimación a partir de los campos “Colegio”, “Tipo de Ejercicio” y “MIR” (2019: n=14.918, 2022: n=15,689)</a:t>
            </a:r>
          </a:p>
          <a:p>
            <a:pPr algn="ctr"/>
            <a:r>
              <a:rPr lang="es-ES" sz="1000" i="1" dirty="0"/>
              <a:t>*El subgrupo de jubilados, Incluye a los  jubilados con actividad privada. </a:t>
            </a:r>
          </a:p>
          <a:p>
            <a:pPr algn="ctr"/>
            <a:endParaRPr lang="es-ES" sz="1000" i="1" dirty="0"/>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4"/>
          <a:stretch>
            <a:fillRect/>
          </a:stretch>
        </p:blipFill>
        <p:spPr>
          <a:xfrm>
            <a:off x="1751206" y="1330565"/>
            <a:ext cx="9258475" cy="4762731"/>
          </a:xfrm>
          <a:prstGeom prst="rect">
            <a:avLst/>
          </a:prstGeom>
        </p:spPr>
      </p:pic>
      <p:sp>
        <p:nvSpPr>
          <p:cNvPr id="9"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13781476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9" name="Freeform 37"/>
          <p:cNvSpPr>
            <a:spLocks/>
          </p:cNvSpPr>
          <p:nvPr/>
        </p:nvSpPr>
        <p:spPr bwMode="auto">
          <a:xfrm>
            <a:off x="3805238" y="-9525"/>
            <a:ext cx="8402637" cy="6858000"/>
          </a:xfrm>
          <a:custGeom>
            <a:avLst/>
            <a:gdLst>
              <a:gd name="T0" fmla="*/ 5269659 w 8402861"/>
              <a:gd name="T1" fmla="*/ 0 h 6840324"/>
              <a:gd name="T2" fmla="*/ 8230563 w 8402861"/>
              <a:gd name="T3" fmla="*/ 0 h 6840324"/>
              <a:gd name="T4" fmla="*/ 8402189 w 8402861"/>
              <a:gd name="T5" fmla="*/ 0 h 6840324"/>
              <a:gd name="T6" fmla="*/ 8402189 w 8402861"/>
              <a:gd name="T7" fmla="*/ 6911304 h 6840324"/>
              <a:gd name="T8" fmla="*/ 0 w 8402861"/>
              <a:gd name="T9" fmla="*/ 6911304 h 6840324"/>
              <a:gd name="T10" fmla="*/ 137479 w 8402861"/>
              <a:gd name="T11" fmla="*/ 6891553 h 6840324"/>
              <a:gd name="T12" fmla="*/ 2811048 w 8402861"/>
              <a:gd name="T13" fmla="*/ 5414577 h 6840324"/>
              <a:gd name="T14" fmla="*/ 2820690 w 8402861"/>
              <a:gd name="T15" fmla="*/ 5404925 h 6840324"/>
              <a:gd name="T16" fmla="*/ 2955672 w 8402861"/>
              <a:gd name="T17" fmla="*/ 5279452 h 6840324"/>
              <a:gd name="T18" fmla="*/ 3023162 w 8402861"/>
              <a:gd name="T19" fmla="*/ 5211891 h 6840324"/>
              <a:gd name="T20" fmla="*/ 3090657 w 8402861"/>
              <a:gd name="T21" fmla="*/ 5134678 h 6840324"/>
              <a:gd name="T22" fmla="*/ 3264204 w 8402861"/>
              <a:gd name="T23" fmla="*/ 4941645 h 6840324"/>
              <a:gd name="T24" fmla="*/ 3293128 w 8402861"/>
              <a:gd name="T25" fmla="*/ 4903038 h 6840324"/>
              <a:gd name="T26" fmla="*/ 3350979 w 8402861"/>
              <a:gd name="T27" fmla="*/ 4845129 h 6840324"/>
              <a:gd name="T28" fmla="*/ 3408828 w 8402861"/>
              <a:gd name="T29" fmla="*/ 4767916 h 6840324"/>
              <a:gd name="T30" fmla="*/ 3466679 w 8402861"/>
              <a:gd name="T31" fmla="*/ 4690703 h 6840324"/>
              <a:gd name="T32" fmla="*/ 3678793 w 8402861"/>
              <a:gd name="T33" fmla="*/ 4410805 h 6840324"/>
              <a:gd name="T34" fmla="*/ 3717359 w 8402861"/>
              <a:gd name="T35" fmla="*/ 4352894 h 6840324"/>
              <a:gd name="T36" fmla="*/ 3765568 w 8402861"/>
              <a:gd name="T37" fmla="*/ 4294984 h 6840324"/>
              <a:gd name="T38" fmla="*/ 3804135 w 8402861"/>
              <a:gd name="T39" fmla="*/ 4227423 h 6840324"/>
              <a:gd name="T40" fmla="*/ 3852341 w 8402861"/>
              <a:gd name="T41" fmla="*/ 4159862 h 6840324"/>
              <a:gd name="T42" fmla="*/ 4228363 w 8402861"/>
              <a:gd name="T43" fmla="*/ 3551808 h 6840324"/>
              <a:gd name="T44" fmla="*/ 4257291 w 8402861"/>
              <a:gd name="T45" fmla="*/ 3493897 h 6840324"/>
              <a:gd name="T46" fmla="*/ 4440481 w 8402861"/>
              <a:gd name="T47" fmla="*/ 3146439 h 6840324"/>
              <a:gd name="T48" fmla="*/ 4507971 w 8402861"/>
              <a:gd name="T49" fmla="*/ 3011313 h 6840324"/>
              <a:gd name="T50" fmla="*/ 4633310 w 8402861"/>
              <a:gd name="T51" fmla="*/ 2731418 h 6840324"/>
              <a:gd name="T52" fmla="*/ 4652595 w 8402861"/>
              <a:gd name="T53" fmla="*/ 2683160 h 6840324"/>
              <a:gd name="T54" fmla="*/ 4691162 w 8402861"/>
              <a:gd name="T55" fmla="*/ 2586643 h 6840324"/>
              <a:gd name="T56" fmla="*/ 4720085 w 8402861"/>
              <a:gd name="T57" fmla="*/ 2519081 h 6840324"/>
              <a:gd name="T58" fmla="*/ 4806861 w 8402861"/>
              <a:gd name="T59" fmla="*/ 2297094 h 6840324"/>
              <a:gd name="T60" fmla="*/ 4835785 w 8402861"/>
              <a:gd name="T61" fmla="*/ 2229532 h 6840324"/>
              <a:gd name="T62" fmla="*/ 5018975 w 8402861"/>
              <a:gd name="T63" fmla="*/ 1650433 h 6840324"/>
              <a:gd name="T64" fmla="*/ 5038260 w 8402861"/>
              <a:gd name="T65" fmla="*/ 1582871 h 6840324"/>
              <a:gd name="T66" fmla="*/ 5057542 w 8402861"/>
              <a:gd name="T67" fmla="*/ 1515310 h 6840324"/>
              <a:gd name="T68" fmla="*/ 5086466 w 8402861"/>
              <a:gd name="T69" fmla="*/ 1370534 h 6840324"/>
              <a:gd name="T70" fmla="*/ 5105751 w 8402861"/>
              <a:gd name="T71" fmla="*/ 1293321 h 6840324"/>
              <a:gd name="T72" fmla="*/ 5182883 w 8402861"/>
              <a:gd name="T73" fmla="*/ 916906 h 6840324"/>
              <a:gd name="T74" fmla="*/ 5192526 w 8402861"/>
              <a:gd name="T75" fmla="*/ 830041 h 6840324"/>
              <a:gd name="T76" fmla="*/ 5211808 w 8402861"/>
              <a:gd name="T77" fmla="*/ 723875 h 6840324"/>
              <a:gd name="T78" fmla="*/ 5221450 w 8402861"/>
              <a:gd name="T79" fmla="*/ 656313 h 6840324"/>
              <a:gd name="T80" fmla="*/ 5231092 w 8402861"/>
              <a:gd name="T81" fmla="*/ 588751 h 6840324"/>
              <a:gd name="T82" fmla="*/ 5250375 w 8402861"/>
              <a:gd name="T83" fmla="*/ 443975 h 6840324"/>
              <a:gd name="T84" fmla="*/ 5250375 w 8402861"/>
              <a:gd name="T85" fmla="*/ 376415 h 6840324"/>
              <a:gd name="T86" fmla="*/ 5260017 w 8402861"/>
              <a:gd name="T87" fmla="*/ 328156 h 6840324"/>
              <a:gd name="T88" fmla="*/ 5260017 w 8402861"/>
              <a:gd name="T89" fmla="*/ 250943 h 6840324"/>
              <a:gd name="T90" fmla="*/ 5269659 w 8402861"/>
              <a:gd name="T91" fmla="*/ 164079 h 6840324"/>
              <a:gd name="T92" fmla="*/ 5269659 w 8402861"/>
              <a:gd name="T93" fmla="*/ 96516 h 6840324"/>
              <a:gd name="T94" fmla="*/ 5269659 w 8402861"/>
              <a:gd name="T95" fmla="*/ 28955 h 6840324"/>
              <a:gd name="T96" fmla="*/ 5269659 w 8402861"/>
              <a:gd name="T97" fmla="*/ 0 h 6840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02861"/>
              <a:gd name="T148" fmla="*/ 0 h 6840324"/>
              <a:gd name="T149" fmla="*/ 8402861 w 8402861"/>
              <a:gd name="T150" fmla="*/ 6840324 h 6840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02861" h="6840324">
                <a:moveTo>
                  <a:pt x="5270079" y="0"/>
                </a:moveTo>
                <a:cubicBezTo>
                  <a:pt x="6508221" y="0"/>
                  <a:pt x="7475519" y="0"/>
                  <a:pt x="8231220" y="0"/>
                </a:cubicBezTo>
                <a:lnTo>
                  <a:pt x="8402861" y="0"/>
                </a:lnTo>
                <a:lnTo>
                  <a:pt x="8402861" y="6840324"/>
                </a:lnTo>
                <a:lnTo>
                  <a:pt x="0" y="6840324"/>
                </a:lnTo>
                <a:lnTo>
                  <a:pt x="137491" y="6820776"/>
                </a:lnTo>
                <a:cubicBezTo>
                  <a:pt x="1130448" y="6653595"/>
                  <a:pt x="2042896" y="6111228"/>
                  <a:pt x="2811273" y="5358967"/>
                </a:cubicBezTo>
                <a:cubicBezTo>
                  <a:pt x="2820915" y="5349415"/>
                  <a:pt x="2820915" y="5349415"/>
                  <a:pt x="2820915" y="5349415"/>
                </a:cubicBezTo>
                <a:cubicBezTo>
                  <a:pt x="2869128" y="5311205"/>
                  <a:pt x="2907697" y="5272994"/>
                  <a:pt x="2955909" y="5225232"/>
                </a:cubicBezTo>
                <a:cubicBezTo>
                  <a:pt x="2975194" y="5206127"/>
                  <a:pt x="2994478" y="5177469"/>
                  <a:pt x="3023405" y="5158364"/>
                </a:cubicBezTo>
                <a:cubicBezTo>
                  <a:pt x="3042690" y="5129707"/>
                  <a:pt x="3061975" y="5110602"/>
                  <a:pt x="3090903" y="5081944"/>
                </a:cubicBezTo>
                <a:cubicBezTo>
                  <a:pt x="3148757" y="5024629"/>
                  <a:pt x="3206611" y="4957761"/>
                  <a:pt x="3264465" y="4890893"/>
                </a:cubicBezTo>
                <a:cubicBezTo>
                  <a:pt x="3274107" y="4881341"/>
                  <a:pt x="3283749" y="4871788"/>
                  <a:pt x="3293392" y="4852683"/>
                </a:cubicBezTo>
                <a:cubicBezTo>
                  <a:pt x="3312676" y="4833578"/>
                  <a:pt x="3331961" y="4814473"/>
                  <a:pt x="3351246" y="4795368"/>
                </a:cubicBezTo>
                <a:cubicBezTo>
                  <a:pt x="3370531" y="4766711"/>
                  <a:pt x="3389815" y="4738053"/>
                  <a:pt x="3409101" y="4718948"/>
                </a:cubicBezTo>
                <a:cubicBezTo>
                  <a:pt x="3428386" y="4690290"/>
                  <a:pt x="3447670" y="4671185"/>
                  <a:pt x="3466955" y="4642528"/>
                </a:cubicBezTo>
                <a:cubicBezTo>
                  <a:pt x="3534451" y="4556555"/>
                  <a:pt x="3611590" y="4461030"/>
                  <a:pt x="3679087" y="4365505"/>
                </a:cubicBezTo>
                <a:cubicBezTo>
                  <a:pt x="3688729" y="4346399"/>
                  <a:pt x="3708014" y="4327294"/>
                  <a:pt x="3717656" y="4308189"/>
                </a:cubicBezTo>
                <a:cubicBezTo>
                  <a:pt x="3736941" y="4289084"/>
                  <a:pt x="3746583" y="4269979"/>
                  <a:pt x="3765868" y="4250874"/>
                </a:cubicBezTo>
                <a:cubicBezTo>
                  <a:pt x="3775511" y="4222217"/>
                  <a:pt x="3794795" y="4203112"/>
                  <a:pt x="3804438" y="4184006"/>
                </a:cubicBezTo>
                <a:cubicBezTo>
                  <a:pt x="3823722" y="4164901"/>
                  <a:pt x="3833365" y="4145796"/>
                  <a:pt x="3852650" y="4117139"/>
                </a:cubicBezTo>
                <a:cubicBezTo>
                  <a:pt x="3987643" y="3926088"/>
                  <a:pt x="4112994" y="3715933"/>
                  <a:pt x="4228702" y="3515330"/>
                </a:cubicBezTo>
                <a:cubicBezTo>
                  <a:pt x="4238345" y="3496225"/>
                  <a:pt x="4247987" y="3477120"/>
                  <a:pt x="4257630" y="3458014"/>
                </a:cubicBezTo>
                <a:cubicBezTo>
                  <a:pt x="4325126" y="3343384"/>
                  <a:pt x="4382981" y="3238306"/>
                  <a:pt x="4440835" y="3114124"/>
                </a:cubicBezTo>
                <a:cubicBezTo>
                  <a:pt x="4460120" y="3075913"/>
                  <a:pt x="4489047" y="3028151"/>
                  <a:pt x="4508331" y="2980388"/>
                </a:cubicBezTo>
                <a:cubicBezTo>
                  <a:pt x="4546901" y="2884863"/>
                  <a:pt x="4595113" y="2798890"/>
                  <a:pt x="4633682" y="2703365"/>
                </a:cubicBezTo>
                <a:cubicBezTo>
                  <a:pt x="4643325" y="2684260"/>
                  <a:pt x="4652967" y="2665155"/>
                  <a:pt x="4652967" y="2655603"/>
                </a:cubicBezTo>
                <a:cubicBezTo>
                  <a:pt x="4672251" y="2617392"/>
                  <a:pt x="4681894" y="2588735"/>
                  <a:pt x="4691537" y="2560077"/>
                </a:cubicBezTo>
                <a:cubicBezTo>
                  <a:pt x="4701179" y="2540972"/>
                  <a:pt x="4710821" y="2512314"/>
                  <a:pt x="4720463" y="2493210"/>
                </a:cubicBezTo>
                <a:cubicBezTo>
                  <a:pt x="4749391" y="2416789"/>
                  <a:pt x="4778318" y="2349921"/>
                  <a:pt x="4807245" y="2273502"/>
                </a:cubicBezTo>
                <a:cubicBezTo>
                  <a:pt x="4816887" y="2254396"/>
                  <a:pt x="4826529" y="2225739"/>
                  <a:pt x="4836172" y="2206634"/>
                </a:cubicBezTo>
                <a:cubicBezTo>
                  <a:pt x="4903669" y="2015583"/>
                  <a:pt x="4961523" y="1824533"/>
                  <a:pt x="5019377" y="1633482"/>
                </a:cubicBezTo>
                <a:cubicBezTo>
                  <a:pt x="5019377" y="1614377"/>
                  <a:pt x="5029019" y="1585719"/>
                  <a:pt x="5038662" y="1566614"/>
                </a:cubicBezTo>
                <a:cubicBezTo>
                  <a:pt x="5038662" y="1547509"/>
                  <a:pt x="5048305" y="1518852"/>
                  <a:pt x="5057947" y="1499747"/>
                </a:cubicBezTo>
                <a:cubicBezTo>
                  <a:pt x="5067589" y="1451984"/>
                  <a:pt x="5077231" y="1404221"/>
                  <a:pt x="5086874" y="1356459"/>
                </a:cubicBezTo>
                <a:cubicBezTo>
                  <a:pt x="5096517" y="1327801"/>
                  <a:pt x="5106159" y="1308696"/>
                  <a:pt x="5106159" y="1280039"/>
                </a:cubicBezTo>
                <a:cubicBezTo>
                  <a:pt x="5135086" y="1155856"/>
                  <a:pt x="5164013" y="1031673"/>
                  <a:pt x="5183297" y="907490"/>
                </a:cubicBezTo>
                <a:cubicBezTo>
                  <a:pt x="5183297" y="878833"/>
                  <a:pt x="5192940" y="850175"/>
                  <a:pt x="5192940" y="821517"/>
                </a:cubicBezTo>
                <a:cubicBezTo>
                  <a:pt x="5202583" y="783307"/>
                  <a:pt x="5212225" y="754650"/>
                  <a:pt x="5212225" y="716440"/>
                </a:cubicBezTo>
                <a:cubicBezTo>
                  <a:pt x="5212225" y="697335"/>
                  <a:pt x="5221867" y="668677"/>
                  <a:pt x="5221867" y="649572"/>
                </a:cubicBezTo>
                <a:cubicBezTo>
                  <a:pt x="5221867" y="630467"/>
                  <a:pt x="5231509" y="601809"/>
                  <a:pt x="5231509" y="582704"/>
                </a:cubicBezTo>
                <a:cubicBezTo>
                  <a:pt x="5231509" y="534942"/>
                  <a:pt x="5241152" y="487179"/>
                  <a:pt x="5250795" y="439416"/>
                </a:cubicBezTo>
                <a:cubicBezTo>
                  <a:pt x="5250795" y="420311"/>
                  <a:pt x="5250795" y="391654"/>
                  <a:pt x="5250795" y="372549"/>
                </a:cubicBezTo>
                <a:cubicBezTo>
                  <a:pt x="5250795" y="353444"/>
                  <a:pt x="5250795" y="343891"/>
                  <a:pt x="5260437" y="324786"/>
                </a:cubicBezTo>
                <a:cubicBezTo>
                  <a:pt x="5260437" y="296128"/>
                  <a:pt x="5260437" y="267471"/>
                  <a:pt x="5260437" y="248366"/>
                </a:cubicBezTo>
                <a:cubicBezTo>
                  <a:pt x="5260437" y="219708"/>
                  <a:pt x="5270079" y="191051"/>
                  <a:pt x="5270079" y="162393"/>
                </a:cubicBezTo>
                <a:cubicBezTo>
                  <a:pt x="5270079" y="133735"/>
                  <a:pt x="5270079" y="114630"/>
                  <a:pt x="5270079" y="95525"/>
                </a:cubicBezTo>
                <a:cubicBezTo>
                  <a:pt x="5270079" y="76420"/>
                  <a:pt x="5270079" y="47763"/>
                  <a:pt x="5270079" y="28658"/>
                </a:cubicBezTo>
                <a:cubicBezTo>
                  <a:pt x="5270079" y="19105"/>
                  <a:pt x="5270079" y="9553"/>
                  <a:pt x="527007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        </a:t>
            </a:r>
          </a:p>
        </p:txBody>
      </p:sp>
      <p:grpSp>
        <p:nvGrpSpPr>
          <p:cNvPr id="244740" name="Group 35"/>
          <p:cNvGrpSpPr>
            <a:grpSpLocks/>
          </p:cNvGrpSpPr>
          <p:nvPr/>
        </p:nvGrpSpPr>
        <p:grpSpPr bwMode="auto">
          <a:xfrm>
            <a:off x="-77788" y="0"/>
            <a:ext cx="5151438" cy="4279900"/>
            <a:chOff x="-77788" y="-1"/>
            <a:chExt cx="4127500" cy="3429253"/>
          </a:xfrm>
        </p:grpSpPr>
        <p:sp>
          <p:nvSpPr>
            <p:cNvPr id="244758" name="Freeform 12"/>
            <p:cNvSpPr>
              <a:spLocks/>
            </p:cNvSpPr>
            <p:nvPr/>
          </p:nvSpPr>
          <p:spPr bwMode="auto">
            <a:xfrm>
              <a:off x="1282245" y="-1"/>
              <a:ext cx="2767467" cy="986298"/>
            </a:xfrm>
            <a:custGeom>
              <a:avLst/>
              <a:gdLst>
                <a:gd name="T0" fmla="*/ 2147483646 w 352"/>
                <a:gd name="T1" fmla="*/ 0 h 125"/>
                <a:gd name="T2" fmla="*/ 2147483646 w 352"/>
                <a:gd name="T3" fmla="*/ 2147483646 h 125"/>
                <a:gd name="T4" fmla="*/ 0 w 352"/>
                <a:gd name="T5" fmla="*/ 2147483646 h 125"/>
                <a:gd name="T6" fmla="*/ 0 w 352"/>
                <a:gd name="T7" fmla="*/ 2147483646 h 125"/>
                <a:gd name="T8" fmla="*/ 2147483646 w 352"/>
                <a:gd name="T9" fmla="*/ 2147483646 h 125"/>
                <a:gd name="T10" fmla="*/ 2147483646 w 352"/>
                <a:gd name="T11" fmla="*/ 0 h 125"/>
                <a:gd name="T12" fmla="*/ 2147483646 w 352"/>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25">
                  <a:moveTo>
                    <a:pt x="352" y="0"/>
                  </a:moveTo>
                  <a:cubicBezTo>
                    <a:pt x="240" y="22"/>
                    <a:pt x="120" y="64"/>
                    <a:pt x="32" y="108"/>
                  </a:cubicBezTo>
                  <a:cubicBezTo>
                    <a:pt x="21" y="114"/>
                    <a:pt x="10" y="119"/>
                    <a:pt x="0" y="125"/>
                  </a:cubicBezTo>
                  <a:cubicBezTo>
                    <a:pt x="0" y="125"/>
                    <a:pt x="0" y="125"/>
                    <a:pt x="0" y="125"/>
                  </a:cubicBezTo>
                  <a:cubicBezTo>
                    <a:pt x="13" y="108"/>
                    <a:pt x="27" y="92"/>
                    <a:pt x="41" y="78"/>
                  </a:cubicBezTo>
                  <a:cubicBezTo>
                    <a:pt x="76" y="42"/>
                    <a:pt x="114" y="15"/>
                    <a:pt x="136" y="0"/>
                  </a:cubicBezTo>
                  <a:lnTo>
                    <a:pt x="352" y="0"/>
                  </a:lnTo>
                  <a:close/>
                </a:path>
              </a:pathLst>
            </a:custGeom>
            <a:gradFill rotWithShape="1">
              <a:gsLst>
                <a:gs pos="0">
                  <a:srgbClr val="01A0D9"/>
                </a:gs>
                <a:gs pos="14000">
                  <a:srgbClr val="01A0D9"/>
                </a:gs>
                <a:gs pos="100000">
                  <a:srgbClr val="3EDCFC"/>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p:cNvSpPr>
              <a:spLocks/>
            </p:cNvSpPr>
            <p:nvPr/>
          </p:nvSpPr>
          <p:spPr bwMode="auto">
            <a:xfrm>
              <a:off x="-77788" y="606733"/>
              <a:ext cx="1902848" cy="2822519"/>
            </a:xfrm>
            <a:custGeom>
              <a:avLst/>
              <a:gdLst>
                <a:gd name="T0" fmla="*/ 242 w 242"/>
                <a:gd name="T1" fmla="*/ 1 h 358"/>
                <a:gd name="T2" fmla="*/ 0 w 242"/>
                <a:gd name="T3" fmla="*/ 358 h 358"/>
                <a:gd name="T4" fmla="*/ 0 w 242"/>
                <a:gd name="T5" fmla="*/ 0 h 358"/>
                <a:gd name="T6" fmla="*/ 242 w 242"/>
                <a:gd name="T7" fmla="*/ 1 h 358"/>
              </a:gdLst>
              <a:ahLst/>
              <a:cxnLst>
                <a:cxn ang="0">
                  <a:pos x="T0" y="T1"/>
                </a:cxn>
                <a:cxn ang="0">
                  <a:pos x="T2" y="T3"/>
                </a:cxn>
                <a:cxn ang="0">
                  <a:pos x="T4" y="T5"/>
                </a:cxn>
                <a:cxn ang="0">
                  <a:pos x="T6" y="T7"/>
                </a:cxn>
              </a:cxnLst>
              <a:rect l="0" t="0" r="r" b="b"/>
              <a:pathLst>
                <a:path w="242" h="358">
                  <a:moveTo>
                    <a:pt x="242" y="1"/>
                  </a:moveTo>
                  <a:cubicBezTo>
                    <a:pt x="156" y="64"/>
                    <a:pt x="47" y="199"/>
                    <a:pt x="0" y="358"/>
                  </a:cubicBezTo>
                  <a:cubicBezTo>
                    <a:pt x="0" y="0"/>
                    <a:pt x="0" y="0"/>
                    <a:pt x="0" y="0"/>
                  </a:cubicBezTo>
                  <a:lnTo>
                    <a:pt x="242" y="1"/>
                  </a:lnTo>
                  <a:close/>
                </a:path>
              </a:pathLst>
            </a:custGeom>
            <a:gradFill>
              <a:gsLst>
                <a:gs pos="64000">
                  <a:schemeClr val="bg1"/>
                </a:gs>
                <a:gs pos="2000">
                  <a:srgbClr val="EBFCFF"/>
                </a:gs>
              </a:gsLst>
              <a:lin ang="0" scaled="1"/>
            </a:gradFill>
            <a:ln>
              <a:noFill/>
            </a:ln>
            <a:effectLst>
              <a:outerShdw blurRad="203200" dist="38100" dir="2700000" algn="tl" rotWithShape="0">
                <a:prstClr val="black">
                  <a:alpha val="10000"/>
                </a:prstClr>
              </a:outerShdw>
            </a:effectLst>
          </p:spPr>
          <p:txBody>
            <a:bodyPr/>
            <a:lstStyle/>
            <a:p>
              <a:pPr>
                <a:defRPr/>
              </a:pPr>
              <a:endParaRPr lang="en-US"/>
            </a:p>
          </p:txBody>
        </p:sp>
        <p:sp>
          <p:nvSpPr>
            <p:cNvPr id="244760" name="Freeform 22"/>
            <p:cNvSpPr>
              <a:spLocks/>
            </p:cNvSpPr>
            <p:nvPr/>
          </p:nvSpPr>
          <p:spPr bwMode="auto">
            <a:xfrm>
              <a:off x="-77788" y="-1"/>
              <a:ext cx="3403730" cy="2782052"/>
            </a:xfrm>
            <a:custGeom>
              <a:avLst/>
              <a:gdLst>
                <a:gd name="T0" fmla="*/ 2147483646 w 433"/>
                <a:gd name="T1" fmla="*/ 0 h 353"/>
                <a:gd name="T2" fmla="*/ 2147483646 w 433"/>
                <a:gd name="T3" fmla="*/ 2147483646 h 353"/>
                <a:gd name="T4" fmla="*/ 2147483646 w 433"/>
                <a:gd name="T5" fmla="*/ 2147483646 h 353"/>
                <a:gd name="T6" fmla="*/ 2147483646 w 433"/>
                <a:gd name="T7" fmla="*/ 2147483646 h 353"/>
                <a:gd name="T8" fmla="*/ 0 w 433"/>
                <a:gd name="T9" fmla="*/ 2147483646 h 353"/>
                <a:gd name="T10" fmla="*/ 0 w 433"/>
                <a:gd name="T11" fmla="*/ 0 h 353"/>
                <a:gd name="T12" fmla="*/ 2147483646 w 43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353">
                  <a:moveTo>
                    <a:pt x="433" y="0"/>
                  </a:moveTo>
                  <a:cubicBezTo>
                    <a:pt x="368" y="15"/>
                    <a:pt x="303" y="41"/>
                    <a:pt x="242" y="78"/>
                  </a:cubicBezTo>
                  <a:cubicBezTo>
                    <a:pt x="218" y="92"/>
                    <a:pt x="195" y="108"/>
                    <a:pt x="173" y="125"/>
                  </a:cubicBezTo>
                  <a:cubicBezTo>
                    <a:pt x="173" y="125"/>
                    <a:pt x="173" y="125"/>
                    <a:pt x="173" y="125"/>
                  </a:cubicBezTo>
                  <a:cubicBezTo>
                    <a:pt x="99" y="184"/>
                    <a:pt x="37" y="261"/>
                    <a:pt x="0" y="353"/>
                  </a:cubicBezTo>
                  <a:cubicBezTo>
                    <a:pt x="0" y="0"/>
                    <a:pt x="0" y="0"/>
                    <a:pt x="0" y="0"/>
                  </a:cubicBezTo>
                  <a:lnTo>
                    <a:pt x="433" y="0"/>
                  </a:lnTo>
                  <a:close/>
                </a:path>
              </a:pathLst>
            </a:custGeom>
            <a:gradFill rotWithShape="1">
              <a:gsLst>
                <a:gs pos="0">
                  <a:srgbClr val="01A0D9"/>
                </a:gs>
                <a:gs pos="2000">
                  <a:srgbClr val="01A0D9"/>
                </a:gs>
                <a:gs pos="100000">
                  <a:srgbClr val="3EDCF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44741" name="Freeform 17"/>
          <p:cNvSpPr>
            <a:spLocks noEditPoints="1"/>
          </p:cNvSpPr>
          <p:nvPr/>
        </p:nvSpPr>
        <p:spPr bwMode="auto">
          <a:xfrm>
            <a:off x="2979738" y="4287838"/>
            <a:ext cx="3744912" cy="2570162"/>
          </a:xfrm>
          <a:custGeom>
            <a:avLst/>
            <a:gdLst>
              <a:gd name="T0" fmla="*/ 2147483646 w 393"/>
              <a:gd name="T1" fmla="*/ 2147483646 h 269"/>
              <a:gd name="T2" fmla="*/ 0 w 393"/>
              <a:gd name="T3" fmla="*/ 2147483646 h 269"/>
              <a:gd name="T4" fmla="*/ 0 w 393"/>
              <a:gd name="T5" fmla="*/ 2147483646 h 269"/>
              <a:gd name="T6" fmla="*/ 0 w 393"/>
              <a:gd name="T7" fmla="*/ 2147483646 h 269"/>
              <a:gd name="T8" fmla="*/ 0 w 393"/>
              <a:gd name="T9" fmla="*/ 2147483646 h 269"/>
              <a:gd name="T10" fmla="*/ 2147483646 w 393"/>
              <a:gd name="T11" fmla="*/ 2147483646 h 269"/>
              <a:gd name="T12" fmla="*/ 2147483646 w 393"/>
              <a:gd name="T13" fmla="*/ 2147483646 h 269"/>
              <a:gd name="T14" fmla="*/ 2147483646 w 393"/>
              <a:gd name="T15" fmla="*/ 2147483646 h 269"/>
              <a:gd name="T16" fmla="*/ 2147483646 w 393"/>
              <a:gd name="T17" fmla="*/ 0 h 269"/>
              <a:gd name="T18" fmla="*/ 2147483646 w 393"/>
              <a:gd name="T19" fmla="*/ 2147483646 h 269"/>
              <a:gd name="T20" fmla="*/ 2147483646 w 393"/>
              <a:gd name="T21" fmla="*/ 2147483646 h 269"/>
              <a:gd name="T22" fmla="*/ 2147483646 w 393"/>
              <a:gd name="T23" fmla="*/ 2147483646 h 269"/>
              <a:gd name="T24" fmla="*/ 2147483646 w 393"/>
              <a:gd name="T25" fmla="*/ 2147483646 h 269"/>
              <a:gd name="T26" fmla="*/ 2147483646 w 393"/>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3" h="269">
                <a:moveTo>
                  <a:pt x="173" y="268"/>
                </a:moveTo>
                <a:cubicBezTo>
                  <a:pt x="0" y="268"/>
                  <a:pt x="0" y="268"/>
                  <a:pt x="0" y="268"/>
                </a:cubicBezTo>
                <a:cubicBezTo>
                  <a:pt x="0" y="268"/>
                  <a:pt x="0" y="268"/>
                  <a:pt x="0" y="268"/>
                </a:cubicBezTo>
                <a:cubicBezTo>
                  <a:pt x="0" y="268"/>
                  <a:pt x="0" y="268"/>
                  <a:pt x="0" y="268"/>
                </a:cubicBezTo>
                <a:cubicBezTo>
                  <a:pt x="0" y="269"/>
                  <a:pt x="0" y="269"/>
                  <a:pt x="0" y="269"/>
                </a:cubicBezTo>
                <a:cubicBezTo>
                  <a:pt x="170" y="269"/>
                  <a:pt x="170" y="269"/>
                  <a:pt x="170" y="269"/>
                </a:cubicBezTo>
                <a:cubicBezTo>
                  <a:pt x="170" y="269"/>
                  <a:pt x="170" y="269"/>
                  <a:pt x="170" y="269"/>
                </a:cubicBezTo>
                <a:cubicBezTo>
                  <a:pt x="170" y="269"/>
                  <a:pt x="171" y="269"/>
                  <a:pt x="173" y="268"/>
                </a:cubicBezTo>
                <a:moveTo>
                  <a:pt x="393" y="0"/>
                </a:moveTo>
                <a:cubicBezTo>
                  <a:pt x="391" y="1"/>
                  <a:pt x="391" y="1"/>
                  <a:pt x="391" y="1"/>
                </a:cubicBezTo>
                <a:cubicBezTo>
                  <a:pt x="391" y="2"/>
                  <a:pt x="391" y="3"/>
                  <a:pt x="391" y="4"/>
                </a:cubicBezTo>
                <a:cubicBezTo>
                  <a:pt x="391" y="3"/>
                  <a:pt x="392" y="3"/>
                  <a:pt x="392" y="2"/>
                </a:cubicBezTo>
                <a:cubicBezTo>
                  <a:pt x="392" y="2"/>
                  <a:pt x="392" y="2"/>
                  <a:pt x="392" y="2"/>
                </a:cubicBezTo>
                <a:cubicBezTo>
                  <a:pt x="393" y="0"/>
                  <a:pt x="393" y="0"/>
                  <a:pt x="393" y="0"/>
                </a:cubicBezTo>
              </a:path>
            </a:pathLst>
          </a:custGeom>
          <a:solidFill>
            <a:srgbClr val="75D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4742" name="Freeform 21"/>
          <p:cNvSpPr>
            <a:spLocks/>
          </p:cNvSpPr>
          <p:nvPr/>
        </p:nvSpPr>
        <p:spPr bwMode="auto">
          <a:xfrm>
            <a:off x="6792913" y="-9525"/>
            <a:ext cx="2427287" cy="5368925"/>
          </a:xfrm>
          <a:custGeom>
            <a:avLst/>
            <a:gdLst>
              <a:gd name="T0" fmla="*/ 2147483646 w 255"/>
              <a:gd name="T1" fmla="*/ 0 h 561"/>
              <a:gd name="T2" fmla="*/ 2147483646 w 255"/>
              <a:gd name="T3" fmla="*/ 2147483646 h 561"/>
              <a:gd name="T4" fmla="*/ 2147483646 w 255"/>
              <a:gd name="T5" fmla="*/ 2147483646 h 561"/>
              <a:gd name="T6" fmla="*/ 2147483646 w 255"/>
              <a:gd name="T7" fmla="*/ 2147483646 h 561"/>
              <a:gd name="T8" fmla="*/ 2147483646 w 255"/>
              <a:gd name="T9" fmla="*/ 2147483646 h 561"/>
              <a:gd name="T10" fmla="*/ 2147483646 w 255"/>
              <a:gd name="T11" fmla="*/ 2147483646 h 561"/>
              <a:gd name="T12" fmla="*/ 2147483646 w 255"/>
              <a:gd name="T13" fmla="*/ 2147483646 h 561"/>
              <a:gd name="T14" fmla="*/ 2147483646 w 255"/>
              <a:gd name="T15" fmla="*/ 2147483646 h 561"/>
              <a:gd name="T16" fmla="*/ 2147483646 w 255"/>
              <a:gd name="T17" fmla="*/ 2147483646 h 561"/>
              <a:gd name="T18" fmla="*/ 2147483646 w 255"/>
              <a:gd name="T19" fmla="*/ 2147483646 h 561"/>
              <a:gd name="T20" fmla="*/ 2147483646 w 255"/>
              <a:gd name="T21" fmla="*/ 2147483646 h 561"/>
              <a:gd name="T22" fmla="*/ 2147483646 w 255"/>
              <a:gd name="T23" fmla="*/ 2147483646 h 561"/>
              <a:gd name="T24" fmla="*/ 2147483646 w 255"/>
              <a:gd name="T25" fmla="*/ 2147483646 h 561"/>
              <a:gd name="T26" fmla="*/ 2147483646 w 255"/>
              <a:gd name="T27" fmla="*/ 2147483646 h 561"/>
              <a:gd name="T28" fmla="*/ 2147483646 w 255"/>
              <a:gd name="T29" fmla="*/ 2147483646 h 561"/>
              <a:gd name="T30" fmla="*/ 2147483646 w 255"/>
              <a:gd name="T31" fmla="*/ 2147483646 h 561"/>
              <a:gd name="T32" fmla="*/ 2147483646 w 255"/>
              <a:gd name="T33" fmla="*/ 2147483646 h 561"/>
              <a:gd name="T34" fmla="*/ 2147483646 w 255"/>
              <a:gd name="T35" fmla="*/ 2147483646 h 561"/>
              <a:gd name="T36" fmla="*/ 2147483646 w 255"/>
              <a:gd name="T37" fmla="*/ 2147483646 h 561"/>
              <a:gd name="T38" fmla="*/ 2147483646 w 255"/>
              <a:gd name="T39" fmla="*/ 2147483646 h 561"/>
              <a:gd name="T40" fmla="*/ 2147483646 w 255"/>
              <a:gd name="T41" fmla="*/ 2147483646 h 561"/>
              <a:gd name="T42" fmla="*/ 2147483646 w 255"/>
              <a:gd name="T43" fmla="*/ 2147483646 h 561"/>
              <a:gd name="T44" fmla="*/ 2147483646 w 255"/>
              <a:gd name="T45" fmla="*/ 2147483646 h 561"/>
              <a:gd name="T46" fmla="*/ 2147483646 w 255"/>
              <a:gd name="T47" fmla="*/ 2147483646 h 561"/>
              <a:gd name="T48" fmla="*/ 2147483646 w 255"/>
              <a:gd name="T49" fmla="*/ 2147483646 h 561"/>
              <a:gd name="T50" fmla="*/ 2147483646 w 255"/>
              <a:gd name="T51" fmla="*/ 2147483646 h 561"/>
              <a:gd name="T52" fmla="*/ 2147483646 w 255"/>
              <a:gd name="T53" fmla="*/ 2147483646 h 561"/>
              <a:gd name="T54" fmla="*/ 2147483646 w 255"/>
              <a:gd name="T55" fmla="*/ 2147483646 h 561"/>
              <a:gd name="T56" fmla="*/ 2147483646 w 255"/>
              <a:gd name="T57" fmla="*/ 2147483646 h 561"/>
              <a:gd name="T58" fmla="*/ 2147483646 w 255"/>
              <a:gd name="T59" fmla="*/ 2147483646 h 561"/>
              <a:gd name="T60" fmla="*/ 2147483646 w 255"/>
              <a:gd name="T61" fmla="*/ 2147483646 h 561"/>
              <a:gd name="T62" fmla="*/ 2147483646 w 255"/>
              <a:gd name="T63" fmla="*/ 2147483646 h 561"/>
              <a:gd name="T64" fmla="*/ 2147483646 w 255"/>
              <a:gd name="T65" fmla="*/ 2147483646 h 561"/>
              <a:gd name="T66" fmla="*/ 2147483646 w 255"/>
              <a:gd name="T67" fmla="*/ 2147483646 h 561"/>
              <a:gd name="T68" fmla="*/ 2147483646 w 255"/>
              <a:gd name="T69" fmla="*/ 2147483646 h 561"/>
              <a:gd name="T70" fmla="*/ 2147483646 w 255"/>
              <a:gd name="T71" fmla="*/ 2147483646 h 561"/>
              <a:gd name="T72" fmla="*/ 2147483646 w 255"/>
              <a:gd name="T73" fmla="*/ 2147483646 h 561"/>
              <a:gd name="T74" fmla="*/ 2147483646 w 255"/>
              <a:gd name="T75" fmla="*/ 2147483646 h 561"/>
              <a:gd name="T76" fmla="*/ 2147483646 w 255"/>
              <a:gd name="T77" fmla="*/ 2147483646 h 561"/>
              <a:gd name="T78" fmla="*/ 2147483646 w 255"/>
              <a:gd name="T79" fmla="*/ 2147483646 h 561"/>
              <a:gd name="T80" fmla="*/ 2147483646 w 255"/>
              <a:gd name="T81" fmla="*/ 2147483646 h 561"/>
              <a:gd name="T82" fmla="*/ 2147483646 w 255"/>
              <a:gd name="T83" fmla="*/ 2147483646 h 561"/>
              <a:gd name="T84" fmla="*/ 0 w 255"/>
              <a:gd name="T85" fmla="*/ 2147483646 h 561"/>
              <a:gd name="T86" fmla="*/ 2147483646 w 255"/>
              <a:gd name="T87" fmla="*/ 0 h 561"/>
              <a:gd name="T88" fmla="*/ 2147483646 w 255"/>
              <a:gd name="T89" fmla="*/ 0 h 5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5" h="561">
                <a:moveTo>
                  <a:pt x="255" y="0"/>
                </a:moveTo>
                <a:cubicBezTo>
                  <a:pt x="255" y="1"/>
                  <a:pt x="255" y="2"/>
                  <a:pt x="255" y="3"/>
                </a:cubicBezTo>
                <a:cubicBezTo>
                  <a:pt x="255" y="5"/>
                  <a:pt x="255" y="8"/>
                  <a:pt x="255" y="10"/>
                </a:cubicBezTo>
                <a:cubicBezTo>
                  <a:pt x="255" y="12"/>
                  <a:pt x="255" y="14"/>
                  <a:pt x="255" y="17"/>
                </a:cubicBezTo>
                <a:cubicBezTo>
                  <a:pt x="255" y="20"/>
                  <a:pt x="254" y="23"/>
                  <a:pt x="254" y="26"/>
                </a:cubicBezTo>
                <a:cubicBezTo>
                  <a:pt x="254" y="28"/>
                  <a:pt x="254" y="31"/>
                  <a:pt x="254" y="34"/>
                </a:cubicBezTo>
                <a:cubicBezTo>
                  <a:pt x="253" y="36"/>
                  <a:pt x="253" y="37"/>
                  <a:pt x="253" y="39"/>
                </a:cubicBezTo>
                <a:cubicBezTo>
                  <a:pt x="253" y="41"/>
                  <a:pt x="253" y="44"/>
                  <a:pt x="253" y="46"/>
                </a:cubicBezTo>
                <a:cubicBezTo>
                  <a:pt x="252" y="51"/>
                  <a:pt x="251" y="56"/>
                  <a:pt x="251" y="61"/>
                </a:cubicBezTo>
                <a:cubicBezTo>
                  <a:pt x="251" y="63"/>
                  <a:pt x="250" y="66"/>
                  <a:pt x="250" y="68"/>
                </a:cubicBezTo>
                <a:cubicBezTo>
                  <a:pt x="250" y="70"/>
                  <a:pt x="249" y="73"/>
                  <a:pt x="249" y="75"/>
                </a:cubicBezTo>
                <a:cubicBezTo>
                  <a:pt x="249" y="79"/>
                  <a:pt x="248" y="82"/>
                  <a:pt x="247" y="86"/>
                </a:cubicBezTo>
                <a:cubicBezTo>
                  <a:pt x="247" y="89"/>
                  <a:pt x="246" y="92"/>
                  <a:pt x="246" y="95"/>
                </a:cubicBezTo>
                <a:cubicBezTo>
                  <a:pt x="244" y="108"/>
                  <a:pt x="241" y="121"/>
                  <a:pt x="238" y="134"/>
                </a:cubicBezTo>
                <a:cubicBezTo>
                  <a:pt x="238" y="137"/>
                  <a:pt x="237" y="139"/>
                  <a:pt x="236" y="142"/>
                </a:cubicBezTo>
                <a:cubicBezTo>
                  <a:pt x="235" y="147"/>
                  <a:pt x="234" y="152"/>
                  <a:pt x="233" y="157"/>
                </a:cubicBezTo>
                <a:cubicBezTo>
                  <a:pt x="232" y="159"/>
                  <a:pt x="231" y="162"/>
                  <a:pt x="231" y="164"/>
                </a:cubicBezTo>
                <a:cubicBezTo>
                  <a:pt x="230" y="166"/>
                  <a:pt x="229" y="169"/>
                  <a:pt x="229" y="171"/>
                </a:cubicBezTo>
                <a:cubicBezTo>
                  <a:pt x="223" y="191"/>
                  <a:pt x="217" y="211"/>
                  <a:pt x="210" y="231"/>
                </a:cubicBezTo>
                <a:cubicBezTo>
                  <a:pt x="209" y="233"/>
                  <a:pt x="208" y="236"/>
                  <a:pt x="207" y="238"/>
                </a:cubicBezTo>
                <a:cubicBezTo>
                  <a:pt x="204" y="246"/>
                  <a:pt x="201" y="253"/>
                  <a:pt x="198" y="261"/>
                </a:cubicBezTo>
                <a:cubicBezTo>
                  <a:pt x="197" y="263"/>
                  <a:pt x="196" y="266"/>
                  <a:pt x="195" y="268"/>
                </a:cubicBezTo>
                <a:cubicBezTo>
                  <a:pt x="194" y="271"/>
                  <a:pt x="193" y="274"/>
                  <a:pt x="191" y="278"/>
                </a:cubicBezTo>
                <a:cubicBezTo>
                  <a:pt x="191" y="279"/>
                  <a:pt x="190" y="281"/>
                  <a:pt x="189" y="283"/>
                </a:cubicBezTo>
                <a:cubicBezTo>
                  <a:pt x="185" y="293"/>
                  <a:pt x="180" y="302"/>
                  <a:pt x="176" y="312"/>
                </a:cubicBezTo>
                <a:cubicBezTo>
                  <a:pt x="174" y="317"/>
                  <a:pt x="171" y="322"/>
                  <a:pt x="169" y="326"/>
                </a:cubicBezTo>
                <a:cubicBezTo>
                  <a:pt x="163" y="339"/>
                  <a:pt x="157" y="350"/>
                  <a:pt x="150" y="362"/>
                </a:cubicBezTo>
                <a:cubicBezTo>
                  <a:pt x="149" y="364"/>
                  <a:pt x="148" y="366"/>
                  <a:pt x="147" y="368"/>
                </a:cubicBezTo>
                <a:cubicBezTo>
                  <a:pt x="135" y="389"/>
                  <a:pt x="122" y="411"/>
                  <a:pt x="108" y="431"/>
                </a:cubicBezTo>
                <a:cubicBezTo>
                  <a:pt x="106" y="434"/>
                  <a:pt x="105" y="436"/>
                  <a:pt x="103" y="438"/>
                </a:cubicBezTo>
                <a:cubicBezTo>
                  <a:pt x="102" y="440"/>
                  <a:pt x="100" y="442"/>
                  <a:pt x="99" y="445"/>
                </a:cubicBezTo>
                <a:cubicBezTo>
                  <a:pt x="97" y="447"/>
                  <a:pt x="96" y="449"/>
                  <a:pt x="94" y="451"/>
                </a:cubicBezTo>
                <a:cubicBezTo>
                  <a:pt x="93" y="453"/>
                  <a:pt x="91" y="455"/>
                  <a:pt x="90" y="457"/>
                </a:cubicBezTo>
                <a:cubicBezTo>
                  <a:pt x="83" y="467"/>
                  <a:pt x="75" y="477"/>
                  <a:pt x="68" y="486"/>
                </a:cubicBezTo>
                <a:cubicBezTo>
                  <a:pt x="66" y="489"/>
                  <a:pt x="64" y="491"/>
                  <a:pt x="62" y="494"/>
                </a:cubicBezTo>
                <a:cubicBezTo>
                  <a:pt x="60" y="496"/>
                  <a:pt x="58" y="499"/>
                  <a:pt x="56" y="502"/>
                </a:cubicBezTo>
                <a:cubicBezTo>
                  <a:pt x="54" y="504"/>
                  <a:pt x="52" y="506"/>
                  <a:pt x="50" y="508"/>
                </a:cubicBezTo>
                <a:cubicBezTo>
                  <a:pt x="49" y="510"/>
                  <a:pt x="48" y="511"/>
                  <a:pt x="47" y="512"/>
                </a:cubicBezTo>
                <a:cubicBezTo>
                  <a:pt x="41" y="519"/>
                  <a:pt x="35" y="526"/>
                  <a:pt x="29" y="532"/>
                </a:cubicBezTo>
                <a:cubicBezTo>
                  <a:pt x="26" y="535"/>
                  <a:pt x="24" y="537"/>
                  <a:pt x="22" y="540"/>
                </a:cubicBezTo>
                <a:cubicBezTo>
                  <a:pt x="19" y="542"/>
                  <a:pt x="17" y="545"/>
                  <a:pt x="15" y="547"/>
                </a:cubicBezTo>
                <a:cubicBezTo>
                  <a:pt x="10" y="552"/>
                  <a:pt x="6" y="556"/>
                  <a:pt x="1" y="560"/>
                </a:cubicBezTo>
                <a:cubicBezTo>
                  <a:pt x="0" y="561"/>
                  <a:pt x="0" y="561"/>
                  <a:pt x="0" y="561"/>
                </a:cubicBezTo>
                <a:cubicBezTo>
                  <a:pt x="143" y="387"/>
                  <a:pt x="205" y="204"/>
                  <a:pt x="164" y="0"/>
                </a:cubicBezTo>
                <a:lnTo>
                  <a:pt x="255" y="0"/>
                </a:lnTo>
                <a:close/>
              </a:path>
            </a:pathLst>
          </a:custGeom>
          <a:gradFill rotWithShape="1">
            <a:gsLst>
              <a:gs pos="0">
                <a:srgbClr val="01A0D9"/>
              </a:gs>
              <a:gs pos="2000">
                <a:srgbClr val="01A0D9"/>
              </a:gs>
              <a:gs pos="100000">
                <a:srgbClr val="3EDC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5"/>
          <p:cNvSpPr>
            <a:spLocks/>
          </p:cNvSpPr>
          <p:nvPr/>
        </p:nvSpPr>
        <p:spPr bwMode="auto">
          <a:xfrm>
            <a:off x="1845420" y="4089614"/>
            <a:ext cx="5870395" cy="2759550"/>
          </a:xfrm>
          <a:custGeom>
            <a:avLst/>
            <a:gdLst>
              <a:gd name="T0" fmla="*/ 616 w 616"/>
              <a:gd name="T1" fmla="*/ 0 h 289"/>
              <a:gd name="T2" fmla="*/ 0 w 616"/>
              <a:gd name="T3" fmla="*/ 289 h 289"/>
              <a:gd name="T4" fmla="*/ 391 w 616"/>
              <a:gd name="T5" fmla="*/ 289 h 289"/>
              <a:gd name="T6" fmla="*/ 616 w 616"/>
              <a:gd name="T7" fmla="*/ 0 h 289"/>
            </a:gdLst>
            <a:ahLst/>
            <a:cxnLst>
              <a:cxn ang="0">
                <a:pos x="T0" y="T1"/>
              </a:cxn>
              <a:cxn ang="0">
                <a:pos x="T2" y="T3"/>
              </a:cxn>
              <a:cxn ang="0">
                <a:pos x="T4" y="T5"/>
              </a:cxn>
              <a:cxn ang="0">
                <a:pos x="T6" y="T7"/>
              </a:cxn>
            </a:cxnLst>
            <a:rect l="0" t="0" r="r" b="b"/>
            <a:pathLst>
              <a:path w="616" h="289">
                <a:moveTo>
                  <a:pt x="616" y="0"/>
                </a:moveTo>
                <a:cubicBezTo>
                  <a:pt x="437" y="263"/>
                  <a:pt x="0" y="289"/>
                  <a:pt x="0" y="289"/>
                </a:cubicBezTo>
                <a:cubicBezTo>
                  <a:pt x="391" y="289"/>
                  <a:pt x="391" y="289"/>
                  <a:pt x="391" y="289"/>
                </a:cubicBezTo>
                <a:cubicBezTo>
                  <a:pt x="391" y="289"/>
                  <a:pt x="591" y="207"/>
                  <a:pt x="616" y="0"/>
                </a:cubicBezTo>
              </a:path>
            </a:pathLst>
          </a:custGeom>
          <a:gradFill flip="none" rotWithShape="1">
            <a:gsLst>
              <a:gs pos="100000">
                <a:schemeClr val="bg1">
                  <a:alpha val="79000"/>
                </a:schemeClr>
              </a:gs>
              <a:gs pos="39000">
                <a:srgbClr val="D1F8FF"/>
              </a:gs>
            </a:gsLst>
            <a:lin ang="8100000" scaled="1"/>
            <a:tileRect/>
          </a:gradFill>
          <a:ln>
            <a:noFill/>
          </a:ln>
        </p:spPr>
        <p:txBody>
          <a:bodyPr/>
          <a:lstStyle/>
          <a:p>
            <a:pPr>
              <a:defRPr/>
            </a:pPr>
            <a:endParaRPr lang="en-US"/>
          </a:p>
        </p:txBody>
      </p:sp>
      <p:sp>
        <p:nvSpPr>
          <p:cNvPr id="35" name="Freeform 16"/>
          <p:cNvSpPr>
            <a:spLocks/>
          </p:cNvSpPr>
          <p:nvPr/>
        </p:nvSpPr>
        <p:spPr bwMode="auto">
          <a:xfrm>
            <a:off x="3998913" y="4327525"/>
            <a:ext cx="3727450" cy="2520950"/>
          </a:xfrm>
          <a:custGeom>
            <a:avLst/>
            <a:gdLst>
              <a:gd name="T0" fmla="*/ 391 w 391"/>
              <a:gd name="T1" fmla="*/ 0 h 264"/>
              <a:gd name="T2" fmla="*/ 170 w 391"/>
              <a:gd name="T3" fmla="*/ 264 h 264"/>
              <a:gd name="T4" fmla="*/ 0 w 391"/>
              <a:gd name="T5" fmla="*/ 264 h 264"/>
              <a:gd name="T6" fmla="*/ 391 w 391"/>
              <a:gd name="T7" fmla="*/ 0 h 264"/>
            </a:gdLst>
            <a:ahLst/>
            <a:cxnLst>
              <a:cxn ang="0">
                <a:pos x="T0" y="T1"/>
              </a:cxn>
              <a:cxn ang="0">
                <a:pos x="T2" y="T3"/>
              </a:cxn>
              <a:cxn ang="0">
                <a:pos x="T4" y="T5"/>
              </a:cxn>
              <a:cxn ang="0">
                <a:pos x="T6" y="T7"/>
              </a:cxn>
            </a:cxnLst>
            <a:rect l="0" t="0" r="r" b="b"/>
            <a:pathLst>
              <a:path w="391" h="264">
                <a:moveTo>
                  <a:pt x="391" y="0"/>
                </a:moveTo>
                <a:cubicBezTo>
                  <a:pt x="354" y="188"/>
                  <a:pt x="170" y="264"/>
                  <a:pt x="170" y="264"/>
                </a:cubicBezTo>
                <a:cubicBezTo>
                  <a:pt x="0" y="264"/>
                  <a:pt x="0" y="264"/>
                  <a:pt x="0" y="264"/>
                </a:cubicBezTo>
                <a:cubicBezTo>
                  <a:pt x="154" y="246"/>
                  <a:pt x="291" y="139"/>
                  <a:pt x="391" y="0"/>
                </a:cubicBezTo>
              </a:path>
            </a:pathLst>
          </a:custGeom>
          <a:gradFill>
            <a:gsLst>
              <a:gs pos="64000">
                <a:schemeClr val="bg1"/>
              </a:gs>
              <a:gs pos="2000">
                <a:srgbClr val="EBFCFF"/>
              </a:gs>
            </a:gsLst>
            <a:lin ang="0" scaled="1"/>
          </a:gradFill>
          <a:ln>
            <a:noFill/>
          </a:ln>
          <a:effectLst>
            <a:outerShdw blurRad="101600" dist="38100" dir="2700000" algn="tl" rotWithShape="0">
              <a:prstClr val="black">
                <a:alpha val="10000"/>
              </a:prstClr>
            </a:outerShdw>
          </a:effectLst>
        </p:spPr>
        <p:txBody>
          <a:bodyPr/>
          <a:lstStyle/>
          <a:p>
            <a:pPr>
              <a:defRPr/>
            </a:pPr>
            <a:endParaRPr lang="en-US"/>
          </a:p>
        </p:txBody>
      </p:sp>
      <p:sp>
        <p:nvSpPr>
          <p:cNvPr id="28" name="Freeform 23"/>
          <p:cNvSpPr>
            <a:spLocks/>
          </p:cNvSpPr>
          <p:nvPr/>
        </p:nvSpPr>
        <p:spPr bwMode="auto">
          <a:xfrm>
            <a:off x="5772150" y="3390900"/>
            <a:ext cx="2647950" cy="2684463"/>
          </a:xfrm>
          <a:custGeom>
            <a:avLst/>
            <a:gdLst>
              <a:gd name="T0" fmla="*/ 115 w 278"/>
              <a:gd name="T1" fmla="*/ 268 h 281"/>
              <a:gd name="T2" fmla="*/ 13 w 278"/>
              <a:gd name="T3" fmla="*/ 165 h 281"/>
              <a:gd name="T4" fmla="*/ 13 w 278"/>
              <a:gd name="T5" fmla="*/ 116 h 281"/>
              <a:gd name="T6" fmla="*/ 115 w 278"/>
              <a:gd name="T7" fmla="*/ 13 h 281"/>
              <a:gd name="T8" fmla="*/ 163 w 278"/>
              <a:gd name="T9" fmla="*/ 13 h 281"/>
              <a:gd name="T10" fmla="*/ 265 w 278"/>
              <a:gd name="T11" fmla="*/ 116 h 281"/>
              <a:gd name="T12" fmla="*/ 265 w 278"/>
              <a:gd name="T13" fmla="*/ 165 h 281"/>
              <a:gd name="T14" fmla="*/ 163 w 278"/>
              <a:gd name="T15" fmla="*/ 268 h 281"/>
              <a:gd name="T16" fmla="*/ 115 w 278"/>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81">
                <a:moveTo>
                  <a:pt x="115" y="268"/>
                </a:moveTo>
                <a:cubicBezTo>
                  <a:pt x="13" y="165"/>
                  <a:pt x="13" y="165"/>
                  <a:pt x="13" y="165"/>
                </a:cubicBezTo>
                <a:cubicBezTo>
                  <a:pt x="0" y="151"/>
                  <a:pt x="0" y="130"/>
                  <a:pt x="13" y="116"/>
                </a:cubicBezTo>
                <a:cubicBezTo>
                  <a:pt x="115" y="13"/>
                  <a:pt x="115" y="13"/>
                  <a:pt x="115" y="13"/>
                </a:cubicBezTo>
                <a:cubicBezTo>
                  <a:pt x="128" y="0"/>
                  <a:pt x="150" y="0"/>
                  <a:pt x="163" y="13"/>
                </a:cubicBezTo>
                <a:cubicBezTo>
                  <a:pt x="265" y="116"/>
                  <a:pt x="265" y="116"/>
                  <a:pt x="265" y="116"/>
                </a:cubicBezTo>
                <a:cubicBezTo>
                  <a:pt x="278" y="130"/>
                  <a:pt x="278" y="151"/>
                  <a:pt x="265" y="165"/>
                </a:cubicBezTo>
                <a:cubicBezTo>
                  <a:pt x="163" y="268"/>
                  <a:pt x="163" y="268"/>
                  <a:pt x="163" y="268"/>
                </a:cubicBezTo>
                <a:cubicBezTo>
                  <a:pt x="150" y="281"/>
                  <a:pt x="128" y="281"/>
                  <a:pt x="115" y="268"/>
                </a:cubicBezTo>
                <a:close/>
              </a:path>
            </a:pathLst>
          </a:custGeom>
          <a:solidFill>
            <a:schemeClr val="bg1"/>
          </a:solidFill>
          <a:ln>
            <a:noFill/>
          </a:ln>
          <a:effectLst>
            <a:outerShdw blurRad="127000" dist="38100" dir="2700000" algn="tl" rotWithShape="0">
              <a:prstClr val="black">
                <a:alpha val="6000"/>
              </a:prstClr>
            </a:outerShdw>
          </a:effectLst>
        </p:spPr>
        <p:txBody>
          <a:bodyPr/>
          <a:lstStyle/>
          <a:p>
            <a:pPr>
              <a:defRPr/>
            </a:pPr>
            <a:endParaRPr lang="en-US"/>
          </a:p>
        </p:txBody>
      </p:sp>
      <p:sp>
        <p:nvSpPr>
          <p:cNvPr id="244748" name="Freeform 24"/>
          <p:cNvSpPr>
            <a:spLocks/>
          </p:cNvSpPr>
          <p:nvPr/>
        </p:nvSpPr>
        <p:spPr bwMode="auto">
          <a:xfrm>
            <a:off x="5610225" y="3382963"/>
            <a:ext cx="2649538" cy="2692400"/>
          </a:xfrm>
          <a:custGeom>
            <a:avLst/>
            <a:gdLst>
              <a:gd name="T0" fmla="*/ 2147483646 w 278"/>
              <a:gd name="T1" fmla="*/ 2147483646 h 282"/>
              <a:gd name="T2" fmla="*/ 2147483646 w 278"/>
              <a:gd name="T3" fmla="*/ 2147483646 h 282"/>
              <a:gd name="T4" fmla="*/ 2147483646 w 278"/>
              <a:gd name="T5" fmla="*/ 2147483646 h 282"/>
              <a:gd name="T6" fmla="*/ 2147483646 w 278"/>
              <a:gd name="T7" fmla="*/ 2147483646 h 282"/>
              <a:gd name="T8" fmla="*/ 2147483646 w 278"/>
              <a:gd name="T9" fmla="*/ 2147483646 h 282"/>
              <a:gd name="T10" fmla="*/ 2147483646 w 278"/>
              <a:gd name="T11" fmla="*/ 2147483646 h 282"/>
              <a:gd name="T12" fmla="*/ 2147483646 w 278"/>
              <a:gd name="T13" fmla="*/ 2147483646 h 282"/>
              <a:gd name="T14" fmla="*/ 2147483646 w 278"/>
              <a:gd name="T15" fmla="*/ 2147483646 h 282"/>
              <a:gd name="T16" fmla="*/ 2147483646 w 278"/>
              <a:gd name="T17" fmla="*/ 2147483646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282">
                <a:moveTo>
                  <a:pt x="115" y="268"/>
                </a:moveTo>
                <a:cubicBezTo>
                  <a:pt x="13" y="165"/>
                  <a:pt x="13" y="165"/>
                  <a:pt x="13" y="165"/>
                </a:cubicBezTo>
                <a:cubicBezTo>
                  <a:pt x="0" y="152"/>
                  <a:pt x="0" y="130"/>
                  <a:pt x="13" y="117"/>
                </a:cubicBezTo>
                <a:cubicBezTo>
                  <a:pt x="115" y="14"/>
                  <a:pt x="115" y="14"/>
                  <a:pt x="115" y="14"/>
                </a:cubicBezTo>
                <a:cubicBezTo>
                  <a:pt x="128" y="0"/>
                  <a:pt x="150" y="0"/>
                  <a:pt x="163" y="14"/>
                </a:cubicBezTo>
                <a:cubicBezTo>
                  <a:pt x="265" y="117"/>
                  <a:pt x="265" y="117"/>
                  <a:pt x="265" y="117"/>
                </a:cubicBezTo>
                <a:cubicBezTo>
                  <a:pt x="278" y="130"/>
                  <a:pt x="278" y="152"/>
                  <a:pt x="265" y="165"/>
                </a:cubicBezTo>
                <a:cubicBezTo>
                  <a:pt x="163" y="268"/>
                  <a:pt x="163" y="268"/>
                  <a:pt x="163" y="268"/>
                </a:cubicBezTo>
                <a:cubicBezTo>
                  <a:pt x="150" y="282"/>
                  <a:pt x="128" y="282"/>
                  <a:pt x="115" y="268"/>
                </a:cubicBezTo>
                <a:close/>
              </a:path>
            </a:pathLst>
          </a:custGeom>
          <a:gradFill rotWithShape="1">
            <a:gsLst>
              <a:gs pos="0">
                <a:srgbClr val="3EDCFC"/>
              </a:gs>
              <a:gs pos="84000">
                <a:srgbClr val="01A0D9"/>
              </a:gs>
              <a:gs pos="100000">
                <a:srgbClr val="01A0D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40"/>
          <p:cNvSpPr/>
          <p:nvPr/>
        </p:nvSpPr>
        <p:spPr>
          <a:xfrm>
            <a:off x="5973031" y="4175165"/>
            <a:ext cx="1923924" cy="1107996"/>
          </a:xfrm>
          <a:prstGeom prst="rect">
            <a:avLst/>
          </a:prstGeom>
          <a:noFill/>
        </p:spPr>
        <p:txBody>
          <a:bodyPr wrap="none" anchor="ctr">
            <a:spAutoFit/>
          </a:bodyPr>
          <a:lstStyle/>
          <a:p>
            <a:pPr algn="ctr">
              <a:defRPr/>
            </a:pPr>
            <a:r>
              <a:rPr lang="es-ES" sz="2200" spc="200" dirty="0">
                <a:ln w="0">
                  <a:noFill/>
                </a:ln>
                <a:solidFill>
                  <a:schemeClr val="bg1"/>
                </a:solidFill>
                <a:latin typeface="Impact" panose="020B0806030902050204" pitchFamily="34" charset="0"/>
              </a:rPr>
              <a:t>Distribución</a:t>
            </a:r>
          </a:p>
          <a:p>
            <a:pPr algn="ctr">
              <a:defRPr/>
            </a:pPr>
            <a:r>
              <a:rPr lang="es-ES" sz="2200" spc="200" dirty="0">
                <a:ln w="0">
                  <a:noFill/>
                </a:ln>
                <a:solidFill>
                  <a:schemeClr val="bg1"/>
                </a:solidFill>
                <a:latin typeface="Impact" panose="020B0806030902050204" pitchFamily="34" charset="0"/>
              </a:rPr>
              <a:t>Por Grupos</a:t>
            </a:r>
          </a:p>
          <a:p>
            <a:pPr algn="ctr">
              <a:defRPr/>
            </a:pPr>
            <a:r>
              <a:rPr lang="es-ES" sz="2200" spc="200" dirty="0">
                <a:ln w="0">
                  <a:noFill/>
                </a:ln>
                <a:solidFill>
                  <a:schemeClr val="bg1"/>
                </a:solidFill>
                <a:latin typeface="Impact" panose="020B0806030902050204" pitchFamily="34" charset="0"/>
              </a:rPr>
              <a:t>de Edad</a:t>
            </a:r>
          </a:p>
        </p:txBody>
      </p:sp>
      <p:grpSp>
        <p:nvGrpSpPr>
          <p:cNvPr id="21" name="Group 51"/>
          <p:cNvGrpSpPr>
            <a:grpSpLocks/>
          </p:cNvGrpSpPr>
          <p:nvPr/>
        </p:nvGrpSpPr>
        <p:grpSpPr bwMode="auto">
          <a:xfrm>
            <a:off x="6259326" y="1257300"/>
            <a:ext cx="5813612" cy="1046163"/>
            <a:chOff x="263877" y="1189211"/>
            <a:chExt cx="5813100" cy="1046406"/>
          </a:xfrm>
        </p:grpSpPr>
        <p:sp>
          <p:nvSpPr>
            <p:cNvPr id="22" name="Freeform 20"/>
            <p:cNvSpPr>
              <a:spLocks/>
            </p:cNvSpPr>
            <p:nvPr/>
          </p:nvSpPr>
          <p:spPr bwMode="auto">
            <a:xfrm>
              <a:off x="263877" y="1736862"/>
              <a:ext cx="2859112" cy="498755"/>
            </a:xfrm>
            <a:custGeom>
              <a:avLst/>
              <a:gdLst>
                <a:gd name="T0" fmla="*/ 16 w 968"/>
                <a:gd name="T1" fmla="*/ 128 h 168"/>
                <a:gd name="T2" fmla="*/ 952 w 968"/>
                <a:gd name="T3" fmla="*/ 168 h 168"/>
                <a:gd name="T4" fmla="*/ 968 w 968"/>
                <a:gd name="T5" fmla="*/ 152 h 168"/>
                <a:gd name="T6" fmla="*/ 968 w 968"/>
                <a:gd name="T7" fmla="*/ 16 h 168"/>
                <a:gd name="T8" fmla="*/ 952 w 968"/>
                <a:gd name="T9" fmla="*/ 0 h 168"/>
                <a:gd name="T10" fmla="*/ 16 w 968"/>
                <a:gd name="T11" fmla="*/ 0 h 168"/>
                <a:gd name="T12" fmla="*/ 0 w 968"/>
                <a:gd name="T13" fmla="*/ 16 h 168"/>
                <a:gd name="T14" fmla="*/ 0 w 968"/>
                <a:gd name="T15" fmla="*/ 112 h 168"/>
                <a:gd name="T16" fmla="*/ 16 w 968"/>
                <a:gd name="T17"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68">
                  <a:moveTo>
                    <a:pt x="16" y="128"/>
                  </a:moveTo>
                  <a:cubicBezTo>
                    <a:pt x="952" y="168"/>
                    <a:pt x="952" y="168"/>
                    <a:pt x="952" y="168"/>
                  </a:cubicBezTo>
                  <a:cubicBezTo>
                    <a:pt x="961" y="168"/>
                    <a:pt x="968" y="161"/>
                    <a:pt x="968" y="152"/>
                  </a:cubicBezTo>
                  <a:cubicBezTo>
                    <a:pt x="968" y="16"/>
                    <a:pt x="968" y="16"/>
                    <a:pt x="968" y="16"/>
                  </a:cubicBezTo>
                  <a:cubicBezTo>
                    <a:pt x="968" y="8"/>
                    <a:pt x="961" y="0"/>
                    <a:pt x="952" y="0"/>
                  </a:cubicBezTo>
                  <a:cubicBezTo>
                    <a:pt x="16" y="0"/>
                    <a:pt x="16" y="0"/>
                    <a:pt x="16" y="0"/>
                  </a:cubicBezTo>
                  <a:cubicBezTo>
                    <a:pt x="8" y="0"/>
                    <a:pt x="0" y="8"/>
                    <a:pt x="0" y="16"/>
                  </a:cubicBezTo>
                  <a:cubicBezTo>
                    <a:pt x="0" y="112"/>
                    <a:pt x="0" y="112"/>
                    <a:pt x="0" y="112"/>
                  </a:cubicBezTo>
                  <a:cubicBezTo>
                    <a:pt x="0" y="121"/>
                    <a:pt x="8" y="128"/>
                    <a:pt x="16" y="128"/>
                  </a:cubicBezTo>
                  <a:close/>
                </a:path>
              </a:pathLst>
            </a:custGeom>
            <a:gradFill flip="none" rotWithShape="1">
              <a:gsLst>
                <a:gs pos="44000">
                  <a:srgbClr val="109CC2"/>
                </a:gs>
                <a:gs pos="0">
                  <a:srgbClr val="21C0EC">
                    <a:alpha val="0"/>
                  </a:srgbClr>
                </a:gs>
              </a:gsLst>
              <a:lin ang="10800000" scaled="0"/>
              <a:tileRect/>
            </a:gradFill>
            <a:ln>
              <a:noFill/>
            </a:ln>
            <a:effectLst/>
          </p:spPr>
          <p:txBody>
            <a:bodyPr/>
            <a:lstStyle/>
            <a:p>
              <a:pPr>
                <a:defRPr/>
              </a:pPr>
              <a:endParaRPr lang="en-US"/>
            </a:p>
          </p:txBody>
        </p:sp>
        <p:sp>
          <p:nvSpPr>
            <p:cNvPr id="23" name="Freeform 21"/>
            <p:cNvSpPr>
              <a:spLocks/>
            </p:cNvSpPr>
            <p:nvPr/>
          </p:nvSpPr>
          <p:spPr bwMode="auto">
            <a:xfrm>
              <a:off x="263877" y="1189211"/>
              <a:ext cx="2858836" cy="903498"/>
            </a:xfrm>
            <a:custGeom>
              <a:avLst/>
              <a:gdLst>
                <a:gd name="T0" fmla="*/ 952 w 968"/>
                <a:gd name="T1" fmla="*/ 304 h 304"/>
                <a:gd name="T2" fmla="*/ 16 w 968"/>
                <a:gd name="T3" fmla="*/ 304 h 304"/>
                <a:gd name="T4" fmla="*/ 0 w 968"/>
                <a:gd name="T5" fmla="*/ 288 h 304"/>
                <a:gd name="T6" fmla="*/ 0 w 968"/>
                <a:gd name="T7" fmla="*/ 16 h 304"/>
                <a:gd name="T8" fmla="*/ 16 w 968"/>
                <a:gd name="T9" fmla="*/ 0 h 304"/>
                <a:gd name="T10" fmla="*/ 952 w 968"/>
                <a:gd name="T11" fmla="*/ 0 h 304"/>
                <a:gd name="T12" fmla="*/ 968 w 968"/>
                <a:gd name="T13" fmla="*/ 16 h 304"/>
                <a:gd name="T14" fmla="*/ 968 w 968"/>
                <a:gd name="T15" fmla="*/ 288 h 304"/>
                <a:gd name="T16" fmla="*/ 952 w 968"/>
                <a:gd name="T1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304">
                  <a:moveTo>
                    <a:pt x="952" y="304"/>
                  </a:moveTo>
                  <a:cubicBezTo>
                    <a:pt x="16" y="304"/>
                    <a:pt x="16" y="304"/>
                    <a:pt x="16" y="304"/>
                  </a:cubicBezTo>
                  <a:cubicBezTo>
                    <a:pt x="8" y="304"/>
                    <a:pt x="0" y="297"/>
                    <a:pt x="0" y="288"/>
                  </a:cubicBezTo>
                  <a:cubicBezTo>
                    <a:pt x="0" y="16"/>
                    <a:pt x="0" y="16"/>
                    <a:pt x="0" y="16"/>
                  </a:cubicBezTo>
                  <a:cubicBezTo>
                    <a:pt x="0" y="8"/>
                    <a:pt x="8" y="0"/>
                    <a:pt x="16" y="0"/>
                  </a:cubicBezTo>
                  <a:cubicBezTo>
                    <a:pt x="952" y="0"/>
                    <a:pt x="952" y="0"/>
                    <a:pt x="952" y="0"/>
                  </a:cubicBezTo>
                  <a:cubicBezTo>
                    <a:pt x="961" y="0"/>
                    <a:pt x="968" y="8"/>
                    <a:pt x="968" y="16"/>
                  </a:cubicBezTo>
                  <a:cubicBezTo>
                    <a:pt x="968" y="288"/>
                    <a:pt x="968" y="288"/>
                    <a:pt x="968" y="288"/>
                  </a:cubicBezTo>
                  <a:cubicBezTo>
                    <a:pt x="968" y="297"/>
                    <a:pt x="961" y="304"/>
                    <a:pt x="952" y="304"/>
                  </a:cubicBezTo>
                  <a:close/>
                </a:path>
              </a:pathLst>
            </a:custGeom>
            <a:gradFill flip="none" rotWithShape="1">
              <a:gsLst>
                <a:gs pos="100000">
                  <a:srgbClr val="EBFCFF"/>
                </a:gs>
                <a:gs pos="0">
                  <a:schemeClr val="bg1"/>
                </a:gs>
              </a:gsLst>
              <a:lin ang="8100000" scaled="1"/>
              <a:tileRect/>
            </a:gradFill>
            <a:ln>
              <a:noFill/>
            </a:ln>
          </p:spPr>
          <p:txBody>
            <a:bodyPr/>
            <a:lstStyle/>
            <a:p>
              <a:pPr>
                <a:defRPr/>
              </a:pPr>
              <a:endParaRPr lang="en-US" dirty="0"/>
            </a:p>
          </p:txBody>
        </p:sp>
        <p:sp>
          <p:nvSpPr>
            <p:cNvPr id="24" name="Rectangle 50"/>
            <p:cNvSpPr/>
            <p:nvPr/>
          </p:nvSpPr>
          <p:spPr>
            <a:xfrm>
              <a:off x="505430" y="1294201"/>
              <a:ext cx="5571547" cy="831190"/>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sp>
        <p:nvSpPr>
          <p:cNvPr id="26" name="Freeform 31"/>
          <p:cNvSpPr>
            <a:spLocks/>
          </p:cNvSpPr>
          <p:nvPr/>
        </p:nvSpPr>
        <p:spPr bwMode="auto">
          <a:xfrm>
            <a:off x="7824192" y="5588000"/>
            <a:ext cx="628650" cy="684212"/>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49"/>
          <p:cNvSpPr/>
          <p:nvPr/>
        </p:nvSpPr>
        <p:spPr>
          <a:xfrm>
            <a:off x="8040216" y="5796131"/>
            <a:ext cx="3744416" cy="707886"/>
          </a:xfrm>
          <a:prstGeom prst="rect">
            <a:avLst/>
          </a:prstGeom>
          <a:noFill/>
        </p:spPr>
        <p:txBody>
          <a:bodyPr wrap="square">
            <a:spAutoFit/>
          </a:bodyPr>
          <a:lstStyle/>
          <a:p>
            <a:pPr>
              <a:defRPr/>
            </a:pPr>
            <a:r>
              <a:rPr lang="es-ES" sz="2000" b="1" dirty="0"/>
              <a:t>CONSEJO DE COLEGIOS OFICIALES DE MEDICOS DE CASTILLA Y LEON</a:t>
            </a:r>
            <a:endParaRPr lang="en-US" sz="2000" spc="200" dirty="0">
              <a:ln w="0">
                <a:noFill/>
              </a:ln>
              <a:latin typeface="Impact" panose="020B0806030902050204" pitchFamily="34" charset="0"/>
            </a:endParaRPr>
          </a:p>
        </p:txBody>
      </p:sp>
    </p:spTree>
    <p:extLst>
      <p:ext uri="{BB962C8B-B14F-4D97-AF65-F5344CB8AC3E}">
        <p14:creationId xmlns:p14="http://schemas.microsoft.com/office/powerpoint/2010/main" val="179525601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DISTRIBUCION POR GRUPOS DE EDAD</a:t>
            </a:r>
          </a:p>
        </p:txBody>
      </p:sp>
      <p:sp>
        <p:nvSpPr>
          <p:cNvPr id="14"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2"/>
              </a:rPr>
              <a:t>http://www.colegiosmedicoscastillayleon.com/</a:t>
            </a:r>
            <a:r>
              <a:rPr lang="es-ES" sz="1000" b="1" i="1" dirty="0"/>
              <a:t>)</a:t>
            </a:r>
          </a:p>
          <a:p>
            <a:pPr algn="ctr"/>
            <a:r>
              <a:rPr lang="es-ES" sz="1000" i="1" dirty="0"/>
              <a:t>Estimación a partir de los campos “fecha Nacimiento” (2019: n=10.749, 2022: n=10.972)</a:t>
            </a:r>
          </a:p>
          <a:p>
            <a:pPr algn="ctr"/>
            <a:r>
              <a:rPr lang="es-ES" sz="1000" i="1" dirty="0"/>
              <a:t>Se han excluido MIRes y Jubilados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4" name="Imagen 3"/>
          <p:cNvPicPr>
            <a:picLocks noChangeAspect="1"/>
          </p:cNvPicPr>
          <p:nvPr/>
        </p:nvPicPr>
        <p:blipFill>
          <a:blip r:embed="rId3"/>
          <a:stretch>
            <a:fillRect/>
          </a:stretch>
        </p:blipFill>
        <p:spPr>
          <a:xfrm>
            <a:off x="1728192" y="1314327"/>
            <a:ext cx="9192344" cy="4754366"/>
          </a:xfrm>
          <a:prstGeom prst="rect">
            <a:avLst/>
          </a:prstGeom>
        </p:spPr>
      </p:pic>
      <p:sp>
        <p:nvSpPr>
          <p:cNvPr id="13" name="CuadroTexto 12"/>
          <p:cNvSpPr txBox="1"/>
          <p:nvPr/>
        </p:nvSpPr>
        <p:spPr>
          <a:xfrm>
            <a:off x="9311808" y="3580283"/>
            <a:ext cx="1152000" cy="523220"/>
          </a:xfrm>
          <a:prstGeom prst="rect">
            <a:avLst/>
          </a:prstGeom>
          <a:solidFill>
            <a:srgbClr val="C00000"/>
          </a:solidFill>
          <a:ln>
            <a:solidFill>
              <a:schemeClr val="tx1"/>
            </a:solidFill>
          </a:ln>
        </p:spPr>
        <p:txBody>
          <a:bodyPr wrap="square" rtlCol="0" anchor="ctr">
            <a:spAutoFit/>
          </a:bodyPr>
          <a:lstStyle/>
          <a:p>
            <a:pPr algn="ctr"/>
            <a:r>
              <a:rPr lang="es-ES" sz="1400" b="1" dirty="0">
                <a:solidFill>
                  <a:schemeClr val="bg1"/>
                </a:solidFill>
              </a:rPr>
              <a:t>(+5,4%)</a:t>
            </a:r>
          </a:p>
          <a:p>
            <a:pPr algn="ctr"/>
            <a:r>
              <a:rPr lang="es-ES" sz="1400" b="1" dirty="0">
                <a:solidFill>
                  <a:schemeClr val="bg1"/>
                </a:solidFill>
              </a:rPr>
              <a:t>+603 MDs</a:t>
            </a:r>
            <a:endParaRPr lang="en-US" sz="1400" b="1" dirty="0">
              <a:solidFill>
                <a:schemeClr val="bg1"/>
              </a:solidFill>
            </a:endParaRPr>
          </a:p>
        </p:txBody>
      </p:sp>
      <p:sp>
        <p:nvSpPr>
          <p:cNvPr id="17" name="CuadroTexto 16"/>
          <p:cNvSpPr txBox="1"/>
          <p:nvPr/>
        </p:nvSpPr>
        <p:spPr>
          <a:xfrm>
            <a:off x="7608168" y="1856819"/>
            <a:ext cx="1152000" cy="523220"/>
          </a:xfrm>
          <a:prstGeom prst="rect">
            <a:avLst/>
          </a:prstGeom>
          <a:solidFill>
            <a:schemeClr val="tx2"/>
          </a:solidFill>
          <a:ln>
            <a:solidFill>
              <a:schemeClr val="tx1"/>
            </a:solidFill>
          </a:ln>
        </p:spPr>
        <p:txBody>
          <a:bodyPr wrap="square" rtlCol="0" anchor="ctr">
            <a:spAutoFit/>
          </a:bodyPr>
          <a:lstStyle/>
          <a:p>
            <a:pPr algn="ctr"/>
            <a:r>
              <a:rPr lang="es-ES" sz="1400" b="1" dirty="0">
                <a:solidFill>
                  <a:schemeClr val="bg1"/>
                </a:solidFill>
              </a:rPr>
              <a:t>(-5,5%)</a:t>
            </a:r>
          </a:p>
          <a:p>
            <a:pPr algn="ctr"/>
            <a:r>
              <a:rPr lang="es-ES" sz="1400" b="1" dirty="0">
                <a:solidFill>
                  <a:schemeClr val="bg1"/>
                </a:solidFill>
              </a:rPr>
              <a:t>-513 MDs</a:t>
            </a:r>
            <a:endParaRPr lang="en-US" sz="1400" b="1" dirty="0">
              <a:solidFill>
                <a:schemeClr val="bg1"/>
              </a:solidFill>
            </a:endParaRPr>
          </a:p>
        </p:txBody>
      </p:sp>
      <p:sp>
        <p:nvSpPr>
          <p:cNvPr id="18" name="CuadroTexto 17"/>
          <p:cNvSpPr txBox="1"/>
          <p:nvPr/>
        </p:nvSpPr>
        <p:spPr>
          <a:xfrm>
            <a:off x="2711624" y="3573016"/>
            <a:ext cx="1152000" cy="523220"/>
          </a:xfrm>
          <a:prstGeom prst="rect">
            <a:avLst/>
          </a:prstGeom>
          <a:solidFill>
            <a:schemeClr val="tx2"/>
          </a:solidFill>
          <a:ln>
            <a:solidFill>
              <a:schemeClr val="tx1"/>
            </a:solidFill>
          </a:ln>
        </p:spPr>
        <p:txBody>
          <a:bodyPr wrap="square" rtlCol="0" anchor="ctr">
            <a:spAutoFit/>
          </a:bodyPr>
          <a:lstStyle/>
          <a:p>
            <a:pPr algn="ctr"/>
            <a:r>
              <a:rPr lang="es-ES" sz="1400" b="1" dirty="0">
                <a:solidFill>
                  <a:schemeClr val="bg1"/>
                </a:solidFill>
              </a:rPr>
              <a:t>(+2,6%)</a:t>
            </a:r>
          </a:p>
          <a:p>
            <a:pPr algn="ctr"/>
            <a:r>
              <a:rPr lang="es-ES" sz="1400" b="1" dirty="0">
                <a:solidFill>
                  <a:schemeClr val="bg1"/>
                </a:solidFill>
              </a:rPr>
              <a:t>+305 MDs</a:t>
            </a:r>
            <a:endParaRPr lang="en-US" sz="1400" b="1" dirty="0">
              <a:solidFill>
                <a:schemeClr val="bg1"/>
              </a:solidFill>
            </a:endParaRPr>
          </a:p>
        </p:txBody>
      </p:sp>
      <p:sp>
        <p:nvSpPr>
          <p:cNvPr id="19" name="CuadroTexto 18"/>
          <p:cNvSpPr txBox="1"/>
          <p:nvPr/>
        </p:nvSpPr>
        <p:spPr>
          <a:xfrm>
            <a:off x="5951984" y="2864605"/>
            <a:ext cx="1152000" cy="523220"/>
          </a:xfrm>
          <a:prstGeom prst="rect">
            <a:avLst/>
          </a:prstGeom>
          <a:solidFill>
            <a:srgbClr val="C00000"/>
          </a:solidFill>
          <a:ln>
            <a:solidFill>
              <a:schemeClr val="tx1"/>
            </a:solidFill>
          </a:ln>
        </p:spPr>
        <p:txBody>
          <a:bodyPr wrap="square" rtlCol="0" anchor="ctr">
            <a:spAutoFit/>
          </a:bodyPr>
          <a:lstStyle/>
          <a:p>
            <a:pPr algn="ctr"/>
            <a:r>
              <a:rPr lang="es-ES" sz="1400" b="1" dirty="0">
                <a:solidFill>
                  <a:schemeClr val="bg1"/>
                </a:solidFill>
              </a:rPr>
              <a:t>(-2,5%)</a:t>
            </a:r>
          </a:p>
          <a:p>
            <a:pPr algn="ctr"/>
            <a:r>
              <a:rPr lang="es-ES" sz="1400" b="1" dirty="0">
                <a:solidFill>
                  <a:schemeClr val="bg1"/>
                </a:solidFill>
              </a:rPr>
              <a:t>-226 MDs</a:t>
            </a:r>
            <a:endParaRPr lang="en-US" sz="1400" b="1" dirty="0">
              <a:solidFill>
                <a:schemeClr val="bg1"/>
              </a:solidFill>
            </a:endParaRPr>
          </a:p>
        </p:txBody>
      </p:sp>
      <p:sp>
        <p:nvSpPr>
          <p:cNvPr id="21"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78463325"/>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n 66"/>
          <p:cNvPicPr>
            <a:picLocks noChangeAspect="1"/>
          </p:cNvPicPr>
          <p:nvPr/>
        </p:nvPicPr>
        <p:blipFill rotWithShape="1">
          <a:blip r:embed="rId2">
            <a:extLst>
              <a:ext uri="{BEBA8EAE-BF5A-486C-A8C5-ECC9F3942E4B}">
                <a14:imgProps xmlns:a14="http://schemas.microsoft.com/office/drawing/2010/main">
                  <a14:imgLayer r:embed="rId3">
                    <a14:imgEffect>
                      <a14:backgroundRemoval t="613" b="99234" l="1798" r="100000"/>
                    </a14:imgEffect>
                  </a14:imgLayer>
                </a14:imgProps>
              </a:ext>
              <a:ext uri="{28A0092B-C50C-407E-A947-70E740481C1C}">
                <a14:useLocalDpi xmlns:a14="http://schemas.microsoft.com/office/drawing/2010/main" val="0"/>
              </a:ext>
            </a:extLst>
          </a:blip>
          <a:srcRect r="1583"/>
          <a:stretch/>
        </p:blipFill>
        <p:spPr>
          <a:xfrm>
            <a:off x="387351" y="317163"/>
            <a:ext cx="6373700" cy="4812050"/>
          </a:xfrm>
          <a:prstGeom prst="rect">
            <a:avLst/>
          </a:prstGeom>
        </p:spPr>
      </p:pic>
      <p:sp>
        <p:nvSpPr>
          <p:cNvPr id="11" name="Triángulo rectángulo 10"/>
          <p:cNvSpPr/>
          <p:nvPr/>
        </p:nvSpPr>
        <p:spPr>
          <a:xfrm rot="16200000">
            <a:off x="1546225" y="733425"/>
            <a:ext cx="6477000" cy="56007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197" name="Group 94"/>
          <p:cNvGrpSpPr>
            <a:grpSpLocks/>
          </p:cNvGrpSpPr>
          <p:nvPr/>
        </p:nvGrpSpPr>
        <p:grpSpPr bwMode="auto">
          <a:xfrm>
            <a:off x="5656893" y="3129756"/>
            <a:ext cx="1539875" cy="109537"/>
            <a:chOff x="6432882" y="1014568"/>
            <a:chExt cx="1539498" cy="109728"/>
          </a:xfrm>
        </p:grpSpPr>
        <p:cxnSp>
          <p:nvCxnSpPr>
            <p:cNvPr id="96" name="Straight Connector 95"/>
            <p:cNvCxnSpPr/>
            <p:nvPr/>
          </p:nvCxnSpPr>
          <p:spPr>
            <a:xfrm flipV="1">
              <a:off x="6432882" y="1070227"/>
              <a:ext cx="1539498" cy="14313"/>
            </a:xfrm>
            <a:prstGeom prst="line">
              <a:avLst/>
            </a:prstGeom>
          </p:spPr>
          <p:style>
            <a:lnRef idx="1">
              <a:schemeClr val="accent1"/>
            </a:lnRef>
            <a:fillRef idx="0">
              <a:schemeClr val="accent1"/>
            </a:fillRef>
            <a:effectRef idx="0">
              <a:schemeClr val="accent1"/>
            </a:effectRef>
            <a:fontRef idx="minor">
              <a:schemeClr val="tx1"/>
            </a:fontRef>
          </p:style>
        </p:cxnSp>
        <p:sp>
          <p:nvSpPr>
            <p:cNvPr id="97" name="Oval 96"/>
            <p:cNvSpPr/>
            <p:nvPr/>
          </p:nvSpPr>
          <p:spPr>
            <a:xfrm>
              <a:off x="7862652" y="1014568"/>
              <a:ext cx="109728" cy="109728"/>
            </a:xfrm>
            <a:prstGeom prst="ellipse">
              <a:avLst/>
            </a:prstGeom>
            <a:gradFill>
              <a:gsLst>
                <a:gs pos="100000">
                  <a:srgbClr val="007FD6"/>
                </a:gs>
                <a:gs pos="0">
                  <a:srgbClr val="09D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198" name="Group 97"/>
          <p:cNvGrpSpPr>
            <a:grpSpLocks/>
          </p:cNvGrpSpPr>
          <p:nvPr/>
        </p:nvGrpSpPr>
        <p:grpSpPr bwMode="auto">
          <a:xfrm>
            <a:off x="4771025" y="4170726"/>
            <a:ext cx="1539875" cy="111125"/>
            <a:chOff x="6432882" y="1014568"/>
            <a:chExt cx="1539498" cy="109728"/>
          </a:xfrm>
        </p:grpSpPr>
        <p:cxnSp>
          <p:nvCxnSpPr>
            <p:cNvPr id="99" name="Straight Connector 98"/>
            <p:cNvCxnSpPr/>
            <p:nvPr/>
          </p:nvCxnSpPr>
          <p:spPr>
            <a:xfrm flipV="1">
              <a:off x="6432882" y="1069432"/>
              <a:ext cx="1539498" cy="15675"/>
            </a:xfrm>
            <a:prstGeom prst="line">
              <a:avLst/>
            </a:prstGeom>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7862652" y="1014568"/>
              <a:ext cx="109728" cy="109728"/>
            </a:xfrm>
            <a:prstGeom prst="ellipse">
              <a:avLst/>
            </a:prstGeom>
            <a:gradFill>
              <a:gsLst>
                <a:gs pos="100000">
                  <a:srgbClr val="007FD6"/>
                </a:gs>
                <a:gs pos="0">
                  <a:srgbClr val="09D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199" name="Group 90"/>
          <p:cNvGrpSpPr>
            <a:grpSpLocks/>
          </p:cNvGrpSpPr>
          <p:nvPr/>
        </p:nvGrpSpPr>
        <p:grpSpPr bwMode="auto">
          <a:xfrm>
            <a:off x="6656388" y="882650"/>
            <a:ext cx="1538287" cy="109538"/>
            <a:chOff x="6432882" y="1014568"/>
            <a:chExt cx="1539498" cy="109728"/>
          </a:xfrm>
        </p:grpSpPr>
        <p:cxnSp>
          <p:nvCxnSpPr>
            <p:cNvPr id="84" name="Straight Connector 83"/>
            <p:cNvCxnSpPr/>
            <p:nvPr/>
          </p:nvCxnSpPr>
          <p:spPr>
            <a:xfrm flipV="1">
              <a:off x="6432882" y="1070227"/>
              <a:ext cx="1539498" cy="14312"/>
            </a:xfrm>
            <a:prstGeom prst="line">
              <a:avLst/>
            </a:prstGeom>
          </p:spPr>
          <p:style>
            <a:lnRef idx="1">
              <a:schemeClr val="accent1"/>
            </a:lnRef>
            <a:fillRef idx="0">
              <a:schemeClr val="accent1"/>
            </a:fillRef>
            <a:effectRef idx="0">
              <a:schemeClr val="accent1"/>
            </a:effectRef>
            <a:fontRef idx="minor">
              <a:schemeClr val="tx1"/>
            </a:fontRef>
          </p:style>
        </p:cxnSp>
        <p:sp>
          <p:nvSpPr>
            <p:cNvPr id="86" name="Oval 85"/>
            <p:cNvSpPr/>
            <p:nvPr/>
          </p:nvSpPr>
          <p:spPr>
            <a:xfrm>
              <a:off x="7862652" y="1014568"/>
              <a:ext cx="109728" cy="109728"/>
            </a:xfrm>
            <a:prstGeom prst="ellipse">
              <a:avLst/>
            </a:prstGeom>
            <a:gradFill>
              <a:gsLst>
                <a:gs pos="100000">
                  <a:srgbClr val="007FD6"/>
                </a:gs>
                <a:gs pos="0">
                  <a:srgbClr val="09D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200" name="Group 91"/>
          <p:cNvGrpSpPr>
            <a:grpSpLocks/>
          </p:cNvGrpSpPr>
          <p:nvPr/>
        </p:nvGrpSpPr>
        <p:grpSpPr bwMode="auto">
          <a:xfrm>
            <a:off x="6223386" y="1977267"/>
            <a:ext cx="1539875" cy="109537"/>
            <a:chOff x="6432882" y="1014568"/>
            <a:chExt cx="1539498" cy="109728"/>
          </a:xfrm>
        </p:grpSpPr>
        <p:cxnSp>
          <p:nvCxnSpPr>
            <p:cNvPr id="93" name="Straight Connector 92"/>
            <p:cNvCxnSpPr/>
            <p:nvPr/>
          </p:nvCxnSpPr>
          <p:spPr>
            <a:xfrm flipV="1">
              <a:off x="6432882" y="1070227"/>
              <a:ext cx="1539498" cy="14313"/>
            </a:xfrm>
            <a:prstGeom prst="line">
              <a:avLst/>
            </a:prstGeom>
          </p:spPr>
          <p:style>
            <a:lnRef idx="1">
              <a:schemeClr val="accent1"/>
            </a:lnRef>
            <a:fillRef idx="0">
              <a:schemeClr val="accent1"/>
            </a:fillRef>
            <a:effectRef idx="0">
              <a:schemeClr val="accent1"/>
            </a:effectRef>
            <a:fontRef idx="minor">
              <a:schemeClr val="tx1"/>
            </a:fontRef>
          </p:style>
        </p:cxnSp>
        <p:sp>
          <p:nvSpPr>
            <p:cNvPr id="94" name="Oval 93"/>
            <p:cNvSpPr/>
            <p:nvPr/>
          </p:nvSpPr>
          <p:spPr>
            <a:xfrm>
              <a:off x="7862652" y="1014568"/>
              <a:ext cx="109728" cy="109728"/>
            </a:xfrm>
            <a:prstGeom prst="ellipse">
              <a:avLst/>
            </a:prstGeom>
            <a:gradFill>
              <a:gsLst>
                <a:gs pos="100000">
                  <a:srgbClr val="007FD6"/>
                </a:gs>
                <a:gs pos="0">
                  <a:srgbClr val="09D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8201" name="Freeform 5"/>
          <p:cNvSpPr>
            <a:spLocks/>
          </p:cNvSpPr>
          <p:nvPr/>
        </p:nvSpPr>
        <p:spPr bwMode="auto">
          <a:xfrm>
            <a:off x="2398713" y="0"/>
            <a:ext cx="4532312" cy="6142038"/>
          </a:xfrm>
          <a:custGeom>
            <a:avLst/>
            <a:gdLst>
              <a:gd name="T0" fmla="*/ 2147483646 w 1475"/>
              <a:gd name="T1" fmla="*/ 2147483646 h 1999"/>
              <a:gd name="T2" fmla="*/ 2147483646 w 1475"/>
              <a:gd name="T3" fmla="*/ 2147483646 h 1999"/>
              <a:gd name="T4" fmla="*/ 0 w 1475"/>
              <a:gd name="T5" fmla="*/ 2147483646 h 1999"/>
              <a:gd name="T6" fmla="*/ 2147483646 w 1475"/>
              <a:gd name="T7" fmla="*/ 2147483646 h 1999"/>
              <a:gd name="T8" fmla="*/ 2147483646 w 1475"/>
              <a:gd name="T9" fmla="*/ 2147483646 h 1999"/>
              <a:gd name="T10" fmla="*/ 2147483646 w 1475"/>
              <a:gd name="T11" fmla="*/ 0 h 1999"/>
              <a:gd name="T12" fmla="*/ 2147483646 w 1475"/>
              <a:gd name="T13" fmla="*/ 0 h 1999"/>
              <a:gd name="T14" fmla="*/ 2147483646 w 1475"/>
              <a:gd name="T15" fmla="*/ 2147483646 h 1999"/>
              <a:gd name="T16" fmla="*/ 2147483646 w 1475"/>
              <a:gd name="T17" fmla="*/ 2147483646 h 19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5" h="1999">
                <a:moveTo>
                  <a:pt x="1414" y="425"/>
                </a:moveTo>
                <a:cubicBezTo>
                  <a:pt x="91" y="1945"/>
                  <a:pt x="91" y="1945"/>
                  <a:pt x="91" y="1945"/>
                </a:cubicBezTo>
                <a:cubicBezTo>
                  <a:pt x="66" y="1973"/>
                  <a:pt x="34" y="1991"/>
                  <a:pt x="0" y="1999"/>
                </a:cubicBezTo>
                <a:cubicBezTo>
                  <a:pt x="1258" y="553"/>
                  <a:pt x="1258" y="553"/>
                  <a:pt x="1258" y="553"/>
                </a:cubicBezTo>
                <a:cubicBezTo>
                  <a:pt x="1319" y="483"/>
                  <a:pt x="1311" y="377"/>
                  <a:pt x="1241" y="316"/>
                </a:cubicBezTo>
                <a:cubicBezTo>
                  <a:pt x="878" y="0"/>
                  <a:pt x="878" y="0"/>
                  <a:pt x="878" y="0"/>
                </a:cubicBezTo>
                <a:cubicBezTo>
                  <a:pt x="1181" y="0"/>
                  <a:pt x="1181" y="0"/>
                  <a:pt x="1181" y="0"/>
                </a:cubicBezTo>
                <a:cubicBezTo>
                  <a:pt x="1397" y="188"/>
                  <a:pt x="1397" y="188"/>
                  <a:pt x="1397" y="188"/>
                </a:cubicBezTo>
                <a:cubicBezTo>
                  <a:pt x="1467" y="249"/>
                  <a:pt x="1475" y="355"/>
                  <a:pt x="1414" y="425"/>
                </a:cubicBezTo>
                <a:close/>
              </a:path>
            </a:pathLst>
          </a:custGeom>
          <a:gradFill rotWithShape="1">
            <a:gsLst>
              <a:gs pos="0">
                <a:srgbClr val="1B4B7F"/>
              </a:gs>
              <a:gs pos="48000">
                <a:srgbClr val="25A7FF"/>
              </a:gs>
              <a:gs pos="100000">
                <a:srgbClr val="64E9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2" name="Freeform 7"/>
          <p:cNvSpPr>
            <a:spLocks/>
          </p:cNvSpPr>
          <p:nvPr/>
        </p:nvSpPr>
        <p:spPr bwMode="auto">
          <a:xfrm>
            <a:off x="0" y="3184525"/>
            <a:ext cx="2835275" cy="2581275"/>
          </a:xfrm>
          <a:custGeom>
            <a:avLst/>
            <a:gdLst>
              <a:gd name="T0" fmla="*/ 2147483646 w 923"/>
              <a:gd name="T1" fmla="*/ 2147483646 h 841"/>
              <a:gd name="T2" fmla="*/ 2147483646 w 923"/>
              <a:gd name="T3" fmla="*/ 2147483646 h 841"/>
              <a:gd name="T4" fmla="*/ 2147483646 w 923"/>
              <a:gd name="T5" fmla="*/ 2147483646 h 841"/>
              <a:gd name="T6" fmla="*/ 0 w 923"/>
              <a:gd name="T7" fmla="*/ 2147483646 h 841"/>
              <a:gd name="T8" fmla="*/ 0 w 923"/>
              <a:gd name="T9" fmla="*/ 0 h 841"/>
              <a:gd name="T10" fmla="*/ 2147483646 w 923"/>
              <a:gd name="T11" fmla="*/ 2147483646 h 841"/>
              <a:gd name="T12" fmla="*/ 2147483646 w 923"/>
              <a:gd name="T13" fmla="*/ 2147483646 h 8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3" h="841">
                <a:moveTo>
                  <a:pt x="923" y="639"/>
                </a:moveTo>
                <a:cubicBezTo>
                  <a:pt x="814" y="764"/>
                  <a:pt x="814" y="764"/>
                  <a:pt x="814" y="764"/>
                </a:cubicBezTo>
                <a:cubicBezTo>
                  <a:pt x="753" y="834"/>
                  <a:pt x="647" y="841"/>
                  <a:pt x="577" y="780"/>
                </a:cubicBezTo>
                <a:cubicBezTo>
                  <a:pt x="0" y="283"/>
                  <a:pt x="0" y="283"/>
                  <a:pt x="0" y="283"/>
                </a:cubicBezTo>
                <a:cubicBezTo>
                  <a:pt x="0" y="0"/>
                  <a:pt x="0" y="0"/>
                  <a:pt x="0" y="0"/>
                </a:cubicBezTo>
                <a:cubicBezTo>
                  <a:pt x="705" y="623"/>
                  <a:pt x="705" y="623"/>
                  <a:pt x="705" y="623"/>
                </a:cubicBezTo>
                <a:cubicBezTo>
                  <a:pt x="767" y="678"/>
                  <a:pt x="856" y="682"/>
                  <a:pt x="923" y="639"/>
                </a:cubicBezTo>
                <a:close/>
              </a:path>
            </a:pathLst>
          </a:custGeom>
          <a:gradFill rotWithShape="0">
            <a:gsLst>
              <a:gs pos="0">
                <a:srgbClr val="04BEFE">
                  <a:alpha val="51999"/>
                </a:srgbClr>
              </a:gs>
              <a:gs pos="100000">
                <a:srgbClr val="4498EC">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3" name="Freeform 8"/>
          <p:cNvSpPr>
            <a:spLocks/>
          </p:cNvSpPr>
          <p:nvPr/>
        </p:nvSpPr>
        <p:spPr bwMode="auto">
          <a:xfrm>
            <a:off x="0" y="3914775"/>
            <a:ext cx="3978275" cy="2379663"/>
          </a:xfrm>
          <a:custGeom>
            <a:avLst/>
            <a:gdLst>
              <a:gd name="T0" fmla="*/ 2147483646 w 1295"/>
              <a:gd name="T1" fmla="*/ 2147483646 h 775"/>
              <a:gd name="T2" fmla="*/ 2147483646 w 1295"/>
              <a:gd name="T3" fmla="*/ 2147483646 h 775"/>
              <a:gd name="T4" fmla="*/ 2147483646 w 1295"/>
              <a:gd name="T5" fmla="*/ 2147483646 h 775"/>
              <a:gd name="T6" fmla="*/ 0 w 1295"/>
              <a:gd name="T7" fmla="*/ 2147483646 h 775"/>
              <a:gd name="T8" fmla="*/ 0 w 1295"/>
              <a:gd name="T9" fmla="*/ 2147483646 h 775"/>
              <a:gd name="T10" fmla="*/ 2147483646 w 1295"/>
              <a:gd name="T11" fmla="*/ 2147483646 h 775"/>
              <a:gd name="T12" fmla="*/ 2147483646 w 1295"/>
              <a:gd name="T13" fmla="*/ 2147483646 h 775"/>
              <a:gd name="T14" fmla="*/ 2147483646 w 1295"/>
              <a:gd name="T15" fmla="*/ 2147483646 h 775"/>
              <a:gd name="T16" fmla="*/ 2147483646 w 1295"/>
              <a:gd name="T17" fmla="*/ 2147483646 h 775"/>
              <a:gd name="T18" fmla="*/ 2147483646 w 1295"/>
              <a:gd name="T19" fmla="*/ 2147483646 h 775"/>
              <a:gd name="T20" fmla="*/ 2147483646 w 1295"/>
              <a:gd name="T21" fmla="*/ 2147483646 h 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5" h="775">
                <a:moveTo>
                  <a:pt x="1288" y="30"/>
                </a:moveTo>
                <a:cubicBezTo>
                  <a:pt x="709" y="698"/>
                  <a:pt x="709" y="698"/>
                  <a:pt x="709" y="698"/>
                </a:cubicBezTo>
                <a:cubicBezTo>
                  <a:pt x="648" y="768"/>
                  <a:pt x="542" y="775"/>
                  <a:pt x="472" y="714"/>
                </a:cubicBezTo>
                <a:cubicBezTo>
                  <a:pt x="0" y="300"/>
                  <a:pt x="0" y="300"/>
                  <a:pt x="0" y="300"/>
                </a:cubicBezTo>
                <a:cubicBezTo>
                  <a:pt x="0" y="44"/>
                  <a:pt x="0" y="44"/>
                  <a:pt x="0" y="44"/>
                </a:cubicBezTo>
                <a:cubicBezTo>
                  <a:pt x="577" y="542"/>
                  <a:pt x="577" y="542"/>
                  <a:pt x="577" y="542"/>
                </a:cubicBezTo>
                <a:cubicBezTo>
                  <a:pt x="647" y="603"/>
                  <a:pt x="753" y="596"/>
                  <a:pt x="814" y="526"/>
                </a:cubicBezTo>
                <a:cubicBezTo>
                  <a:pt x="923" y="401"/>
                  <a:pt x="923" y="401"/>
                  <a:pt x="923" y="401"/>
                </a:cubicBezTo>
                <a:cubicBezTo>
                  <a:pt x="1263" y="8"/>
                  <a:pt x="1263" y="8"/>
                  <a:pt x="1263" y="8"/>
                </a:cubicBezTo>
                <a:cubicBezTo>
                  <a:pt x="1269" y="1"/>
                  <a:pt x="1279" y="0"/>
                  <a:pt x="1286" y="5"/>
                </a:cubicBezTo>
                <a:cubicBezTo>
                  <a:pt x="1294" y="11"/>
                  <a:pt x="1295" y="22"/>
                  <a:pt x="1288" y="30"/>
                </a:cubicBezTo>
                <a:close/>
              </a:path>
            </a:pathLst>
          </a:custGeom>
          <a:gradFill rotWithShape="0">
            <a:gsLst>
              <a:gs pos="0">
                <a:srgbClr val="1B4B7F"/>
              </a:gs>
              <a:gs pos="48000">
                <a:srgbClr val="25A7FF"/>
              </a:gs>
              <a:gs pos="100000">
                <a:srgbClr val="64E9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4" name="Freeform 9"/>
          <p:cNvSpPr>
            <a:spLocks/>
          </p:cNvSpPr>
          <p:nvPr/>
        </p:nvSpPr>
        <p:spPr bwMode="auto">
          <a:xfrm>
            <a:off x="4046538" y="3209925"/>
            <a:ext cx="542925" cy="606425"/>
          </a:xfrm>
          <a:custGeom>
            <a:avLst/>
            <a:gdLst>
              <a:gd name="T0" fmla="*/ 2147483646 w 177"/>
              <a:gd name="T1" fmla="*/ 2147483646 h 197"/>
              <a:gd name="T2" fmla="*/ 2147483646 w 177"/>
              <a:gd name="T3" fmla="*/ 2147483646 h 197"/>
              <a:gd name="T4" fmla="*/ 2147483646 w 177"/>
              <a:gd name="T5" fmla="*/ 2147483646 h 197"/>
              <a:gd name="T6" fmla="*/ 2147483646 w 177"/>
              <a:gd name="T7" fmla="*/ 2147483646 h 197"/>
              <a:gd name="T8" fmla="*/ 2147483646 w 177"/>
              <a:gd name="T9" fmla="*/ 2147483646 h 197"/>
              <a:gd name="T10" fmla="*/ 2147483646 w 177"/>
              <a:gd name="T11" fmla="*/ 2147483646 h 197"/>
              <a:gd name="T12" fmla="*/ 2147483646 w 177"/>
              <a:gd name="T13" fmla="*/ 2147483646 h 197"/>
              <a:gd name="T14" fmla="*/ 2147483646 w 177"/>
              <a:gd name="T15" fmla="*/ 2147483646 h 197"/>
              <a:gd name="T16" fmla="*/ 2147483646 w 177"/>
              <a:gd name="T17" fmla="*/ 2147483646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97"/>
              <a:gd name="T29" fmla="*/ 177 w 177"/>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97">
                <a:moveTo>
                  <a:pt x="168" y="5"/>
                </a:moveTo>
                <a:cubicBezTo>
                  <a:pt x="168" y="5"/>
                  <a:pt x="168" y="5"/>
                  <a:pt x="168" y="5"/>
                </a:cubicBezTo>
                <a:cubicBezTo>
                  <a:pt x="176" y="11"/>
                  <a:pt x="177" y="22"/>
                  <a:pt x="171" y="29"/>
                </a:cubicBezTo>
                <a:cubicBezTo>
                  <a:pt x="32" y="189"/>
                  <a:pt x="32" y="189"/>
                  <a:pt x="32" y="189"/>
                </a:cubicBezTo>
                <a:cubicBezTo>
                  <a:pt x="26" y="196"/>
                  <a:pt x="16" y="197"/>
                  <a:pt x="9" y="192"/>
                </a:cubicBezTo>
                <a:cubicBezTo>
                  <a:pt x="9" y="192"/>
                  <a:pt x="9" y="192"/>
                  <a:pt x="9" y="192"/>
                </a:cubicBezTo>
                <a:cubicBezTo>
                  <a:pt x="1" y="186"/>
                  <a:pt x="0" y="175"/>
                  <a:pt x="7" y="168"/>
                </a:cubicBezTo>
                <a:cubicBezTo>
                  <a:pt x="145" y="8"/>
                  <a:pt x="145" y="8"/>
                  <a:pt x="145" y="8"/>
                </a:cubicBezTo>
                <a:cubicBezTo>
                  <a:pt x="151" y="1"/>
                  <a:pt x="161" y="0"/>
                  <a:pt x="168" y="5"/>
                </a:cubicBezTo>
                <a:close/>
              </a:path>
            </a:pathLst>
          </a:custGeom>
          <a:gradFill rotWithShape="0">
            <a:gsLst>
              <a:gs pos="0">
                <a:srgbClr val="04BEFE">
                  <a:alpha val="51999"/>
                </a:srgbClr>
              </a:gs>
              <a:gs pos="100000">
                <a:srgbClr val="4498EC">
                  <a:alpha val="0"/>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 </a:t>
            </a:r>
          </a:p>
        </p:txBody>
      </p:sp>
      <p:sp>
        <p:nvSpPr>
          <p:cNvPr id="8205" name="Freeform 10"/>
          <p:cNvSpPr>
            <a:spLocks/>
          </p:cNvSpPr>
          <p:nvPr/>
        </p:nvSpPr>
        <p:spPr bwMode="auto">
          <a:xfrm>
            <a:off x="4664075" y="2811463"/>
            <a:ext cx="269875" cy="292100"/>
          </a:xfrm>
          <a:custGeom>
            <a:avLst/>
            <a:gdLst>
              <a:gd name="T0" fmla="*/ 2147483646 w 88"/>
              <a:gd name="T1" fmla="*/ 2147483646 h 95"/>
              <a:gd name="T2" fmla="*/ 2147483646 w 88"/>
              <a:gd name="T3" fmla="*/ 2147483646 h 95"/>
              <a:gd name="T4" fmla="*/ 2147483646 w 88"/>
              <a:gd name="T5" fmla="*/ 2147483646 h 95"/>
              <a:gd name="T6" fmla="*/ 2147483646 w 88"/>
              <a:gd name="T7" fmla="*/ 2147483646 h 95"/>
              <a:gd name="T8" fmla="*/ 2147483646 w 88"/>
              <a:gd name="T9" fmla="*/ 2147483646 h 95"/>
              <a:gd name="T10" fmla="*/ 2147483646 w 88"/>
              <a:gd name="T11" fmla="*/ 2147483646 h 95"/>
              <a:gd name="T12" fmla="*/ 2147483646 w 88"/>
              <a:gd name="T13" fmla="*/ 2147483646 h 95"/>
              <a:gd name="T14" fmla="*/ 2147483646 w 88"/>
              <a:gd name="T15" fmla="*/ 2147483646 h 95"/>
              <a:gd name="T16" fmla="*/ 2147483646 w 88"/>
              <a:gd name="T17" fmla="*/ 214748364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95">
                <a:moveTo>
                  <a:pt x="82" y="30"/>
                </a:moveTo>
                <a:cubicBezTo>
                  <a:pt x="32" y="87"/>
                  <a:pt x="32" y="87"/>
                  <a:pt x="32" y="87"/>
                </a:cubicBezTo>
                <a:cubicBezTo>
                  <a:pt x="26" y="94"/>
                  <a:pt x="16" y="95"/>
                  <a:pt x="9" y="90"/>
                </a:cubicBezTo>
                <a:cubicBezTo>
                  <a:pt x="9" y="90"/>
                  <a:pt x="9" y="90"/>
                  <a:pt x="9" y="90"/>
                </a:cubicBezTo>
                <a:cubicBezTo>
                  <a:pt x="1" y="84"/>
                  <a:pt x="0" y="73"/>
                  <a:pt x="7" y="65"/>
                </a:cubicBezTo>
                <a:cubicBezTo>
                  <a:pt x="56" y="8"/>
                  <a:pt x="56" y="8"/>
                  <a:pt x="56" y="8"/>
                </a:cubicBezTo>
                <a:cubicBezTo>
                  <a:pt x="62" y="1"/>
                  <a:pt x="72" y="0"/>
                  <a:pt x="79" y="6"/>
                </a:cubicBezTo>
                <a:cubicBezTo>
                  <a:pt x="79" y="6"/>
                  <a:pt x="79" y="6"/>
                  <a:pt x="79" y="6"/>
                </a:cubicBezTo>
                <a:cubicBezTo>
                  <a:pt x="87" y="12"/>
                  <a:pt x="88" y="23"/>
                  <a:pt x="82" y="30"/>
                </a:cubicBezTo>
                <a:close/>
              </a:path>
            </a:pathLst>
          </a:custGeom>
          <a:gradFill rotWithShape="0">
            <a:gsLst>
              <a:gs pos="0">
                <a:srgbClr val="04BEFE">
                  <a:alpha val="51999"/>
                </a:srgbClr>
              </a:gs>
              <a:gs pos="100000">
                <a:srgbClr val="4498EC">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06" name="Freeform 7"/>
          <p:cNvSpPr>
            <a:spLocks/>
          </p:cNvSpPr>
          <p:nvPr/>
        </p:nvSpPr>
        <p:spPr bwMode="auto">
          <a:xfrm>
            <a:off x="1588" y="2265363"/>
            <a:ext cx="2835275" cy="2582862"/>
          </a:xfrm>
          <a:custGeom>
            <a:avLst/>
            <a:gdLst>
              <a:gd name="T0" fmla="*/ 2147483646 w 923"/>
              <a:gd name="T1" fmla="*/ 2147483646 h 841"/>
              <a:gd name="T2" fmla="*/ 2147483646 w 923"/>
              <a:gd name="T3" fmla="*/ 2147483646 h 841"/>
              <a:gd name="T4" fmla="*/ 2147483646 w 923"/>
              <a:gd name="T5" fmla="*/ 2147483646 h 841"/>
              <a:gd name="T6" fmla="*/ 0 w 923"/>
              <a:gd name="T7" fmla="*/ 2147483646 h 841"/>
              <a:gd name="T8" fmla="*/ 0 w 923"/>
              <a:gd name="T9" fmla="*/ 0 h 841"/>
              <a:gd name="T10" fmla="*/ 2147483646 w 923"/>
              <a:gd name="T11" fmla="*/ 2147483646 h 841"/>
              <a:gd name="T12" fmla="*/ 2147483646 w 923"/>
              <a:gd name="T13" fmla="*/ 2147483646 h 8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3" h="841">
                <a:moveTo>
                  <a:pt x="923" y="639"/>
                </a:moveTo>
                <a:cubicBezTo>
                  <a:pt x="814" y="764"/>
                  <a:pt x="814" y="764"/>
                  <a:pt x="814" y="764"/>
                </a:cubicBezTo>
                <a:cubicBezTo>
                  <a:pt x="753" y="834"/>
                  <a:pt x="647" y="841"/>
                  <a:pt x="577" y="780"/>
                </a:cubicBezTo>
                <a:cubicBezTo>
                  <a:pt x="0" y="283"/>
                  <a:pt x="0" y="283"/>
                  <a:pt x="0" y="283"/>
                </a:cubicBezTo>
                <a:cubicBezTo>
                  <a:pt x="0" y="0"/>
                  <a:pt x="0" y="0"/>
                  <a:pt x="0" y="0"/>
                </a:cubicBezTo>
                <a:cubicBezTo>
                  <a:pt x="705" y="623"/>
                  <a:pt x="705" y="623"/>
                  <a:pt x="705" y="623"/>
                </a:cubicBezTo>
                <a:cubicBezTo>
                  <a:pt x="767" y="678"/>
                  <a:pt x="856" y="682"/>
                  <a:pt x="923" y="639"/>
                </a:cubicBezTo>
                <a:close/>
              </a:path>
            </a:pathLst>
          </a:custGeom>
          <a:gradFill rotWithShape="0">
            <a:gsLst>
              <a:gs pos="0">
                <a:srgbClr val="04BEFE">
                  <a:alpha val="21999"/>
                </a:srgbClr>
              </a:gs>
              <a:gs pos="100000">
                <a:srgbClr val="4498EC">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208" name="Group 123"/>
          <p:cNvGrpSpPr>
            <a:grpSpLocks/>
          </p:cNvGrpSpPr>
          <p:nvPr/>
        </p:nvGrpSpPr>
        <p:grpSpPr bwMode="auto">
          <a:xfrm>
            <a:off x="6181986" y="393693"/>
            <a:ext cx="1080000" cy="1080000"/>
            <a:chOff x="5858313" y="444851"/>
            <a:chExt cx="1280160" cy="1280160"/>
          </a:xfrm>
        </p:grpSpPr>
        <p:sp>
          <p:nvSpPr>
            <p:cNvPr id="8256" name="Oval 19"/>
            <p:cNvSpPr>
              <a:spLocks noChangeArrowheads="1"/>
            </p:cNvSpPr>
            <p:nvPr/>
          </p:nvSpPr>
          <p:spPr bwMode="auto">
            <a:xfrm>
              <a:off x="5858313" y="444851"/>
              <a:ext cx="1280160" cy="12801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34" name="Oval 20"/>
            <p:cNvSpPr>
              <a:spLocks noChangeArrowheads="1"/>
            </p:cNvSpPr>
            <p:nvPr/>
          </p:nvSpPr>
          <p:spPr bwMode="auto">
            <a:xfrm>
              <a:off x="5986626" y="573165"/>
              <a:ext cx="1023531" cy="1023531"/>
            </a:xfrm>
            <a:prstGeom prst="ellipse">
              <a:avLst/>
            </a:prstGeom>
            <a:gradFill flip="none" rotWithShape="1">
              <a:gsLst>
                <a:gs pos="100000">
                  <a:srgbClr val="007FD6"/>
                </a:gs>
                <a:gs pos="0">
                  <a:srgbClr val="09DCFF"/>
                </a:gs>
              </a:gsLst>
              <a:path path="circle">
                <a:fillToRect l="50000" t="50000" r="50000" b="50000"/>
              </a:path>
              <a:tileRect/>
            </a:gradFill>
            <a:ln>
              <a:noFill/>
            </a:ln>
          </p:spPr>
          <p:txBody>
            <a:bodyPr/>
            <a:lstStyle/>
            <a:p>
              <a:pPr>
                <a:defRPr/>
              </a:pPr>
              <a:endParaRPr lang="en-US"/>
            </a:p>
          </p:txBody>
        </p:sp>
        <p:sp>
          <p:nvSpPr>
            <p:cNvPr id="8260" name="Freeform 29"/>
            <p:cNvSpPr>
              <a:spLocks noEditPoints="1"/>
            </p:cNvSpPr>
            <p:nvPr/>
          </p:nvSpPr>
          <p:spPr bwMode="auto">
            <a:xfrm>
              <a:off x="6239643" y="796363"/>
              <a:ext cx="517496" cy="546139"/>
            </a:xfrm>
            <a:custGeom>
              <a:avLst/>
              <a:gdLst>
                <a:gd name="T0" fmla="*/ 2147483646 w 456"/>
                <a:gd name="T1" fmla="*/ 2147483646 h 481"/>
                <a:gd name="T2" fmla="*/ 2147483646 w 456"/>
                <a:gd name="T3" fmla="*/ 2147483646 h 481"/>
                <a:gd name="T4" fmla="*/ 2147483646 w 456"/>
                <a:gd name="T5" fmla="*/ 2147483646 h 481"/>
                <a:gd name="T6" fmla="*/ 2147483646 w 456"/>
                <a:gd name="T7" fmla="*/ 2147483646 h 481"/>
                <a:gd name="T8" fmla="*/ 2147483646 w 456"/>
                <a:gd name="T9" fmla="*/ 2147483646 h 481"/>
                <a:gd name="T10" fmla="*/ 2147483646 w 456"/>
                <a:gd name="T11" fmla="*/ 2147483646 h 481"/>
                <a:gd name="T12" fmla="*/ 2147483646 w 456"/>
                <a:gd name="T13" fmla="*/ 2147483646 h 481"/>
                <a:gd name="T14" fmla="*/ 2147483646 w 456"/>
                <a:gd name="T15" fmla="*/ 2147483646 h 481"/>
                <a:gd name="T16" fmla="*/ 2147483646 w 456"/>
                <a:gd name="T17" fmla="*/ 2147483646 h 481"/>
                <a:gd name="T18" fmla="*/ 2147483646 w 456"/>
                <a:gd name="T19" fmla="*/ 2147483646 h 481"/>
                <a:gd name="T20" fmla="*/ 2147483646 w 456"/>
                <a:gd name="T21" fmla="*/ 2147483646 h 481"/>
                <a:gd name="T22" fmla="*/ 2147483646 w 456"/>
                <a:gd name="T23" fmla="*/ 2147483646 h 481"/>
                <a:gd name="T24" fmla="*/ 2147483646 w 456"/>
                <a:gd name="T25" fmla="*/ 2147483646 h 481"/>
                <a:gd name="T26" fmla="*/ 2147483646 w 456"/>
                <a:gd name="T27" fmla="*/ 2147483646 h 481"/>
                <a:gd name="T28" fmla="*/ 2147483646 w 456"/>
                <a:gd name="T29" fmla="*/ 2147483646 h 481"/>
                <a:gd name="T30" fmla="*/ 2147483646 w 456"/>
                <a:gd name="T31" fmla="*/ 2147483646 h 481"/>
                <a:gd name="T32" fmla="*/ 2147483646 w 456"/>
                <a:gd name="T33" fmla="*/ 2147483646 h 481"/>
                <a:gd name="T34" fmla="*/ 2147483646 w 456"/>
                <a:gd name="T35" fmla="*/ 2147483646 h 481"/>
                <a:gd name="T36" fmla="*/ 2147483646 w 456"/>
                <a:gd name="T37" fmla="*/ 2147483646 h 481"/>
                <a:gd name="T38" fmla="*/ 2147483646 w 456"/>
                <a:gd name="T39" fmla="*/ 2147483646 h 481"/>
                <a:gd name="T40" fmla="*/ 2147483646 w 456"/>
                <a:gd name="T41" fmla="*/ 2147483646 h 481"/>
                <a:gd name="T42" fmla="*/ 2147483646 w 456"/>
                <a:gd name="T43" fmla="*/ 2147483646 h 481"/>
                <a:gd name="T44" fmla="*/ 2147483646 w 456"/>
                <a:gd name="T45" fmla="*/ 2147483646 h 481"/>
                <a:gd name="T46" fmla="*/ 2147483646 w 456"/>
                <a:gd name="T47" fmla="*/ 2147483646 h 481"/>
                <a:gd name="T48" fmla="*/ 2147483646 w 456"/>
                <a:gd name="T49" fmla="*/ 2147483646 h 481"/>
                <a:gd name="T50" fmla="*/ 2147483646 w 456"/>
                <a:gd name="T51" fmla="*/ 2147483646 h 481"/>
                <a:gd name="T52" fmla="*/ 2147483646 w 456"/>
                <a:gd name="T53" fmla="*/ 2147483646 h 481"/>
                <a:gd name="T54" fmla="*/ 2147483646 w 456"/>
                <a:gd name="T55" fmla="*/ 2147483646 h 481"/>
                <a:gd name="T56" fmla="*/ 2147483646 w 456"/>
                <a:gd name="T57" fmla="*/ 2147483646 h 481"/>
                <a:gd name="T58" fmla="*/ 2147483646 w 456"/>
                <a:gd name="T59" fmla="*/ 2147483646 h 481"/>
                <a:gd name="T60" fmla="*/ 2147483646 w 456"/>
                <a:gd name="T61" fmla="*/ 2147483646 h 481"/>
                <a:gd name="T62" fmla="*/ 2147483646 w 456"/>
                <a:gd name="T63" fmla="*/ 2147483646 h 481"/>
                <a:gd name="T64" fmla="*/ 2147483646 w 456"/>
                <a:gd name="T65" fmla="*/ 2147483646 h 481"/>
                <a:gd name="T66" fmla="*/ 2147483646 w 456"/>
                <a:gd name="T67" fmla="*/ 2147483646 h 481"/>
                <a:gd name="T68" fmla="*/ 2147483646 w 456"/>
                <a:gd name="T69" fmla="*/ 2147483646 h 481"/>
                <a:gd name="T70" fmla="*/ 2147483646 w 456"/>
                <a:gd name="T71" fmla="*/ 2147483646 h 481"/>
                <a:gd name="T72" fmla="*/ 2147483646 w 456"/>
                <a:gd name="T73" fmla="*/ 2147483646 h 481"/>
                <a:gd name="T74" fmla="*/ 2147483646 w 456"/>
                <a:gd name="T75" fmla="*/ 2147483646 h 481"/>
                <a:gd name="T76" fmla="*/ 2147483646 w 456"/>
                <a:gd name="T77" fmla="*/ 2147483646 h 481"/>
                <a:gd name="T78" fmla="*/ 2147483646 w 456"/>
                <a:gd name="T79" fmla="*/ 2147483646 h 481"/>
                <a:gd name="T80" fmla="*/ 2147483646 w 456"/>
                <a:gd name="T81" fmla="*/ 2147483646 h 481"/>
                <a:gd name="T82" fmla="*/ 2147483646 w 456"/>
                <a:gd name="T83" fmla="*/ 2147483646 h 481"/>
                <a:gd name="T84" fmla="*/ 2147483646 w 456"/>
                <a:gd name="T85" fmla="*/ 2147483646 h 481"/>
                <a:gd name="T86" fmla="*/ 2147483646 w 456"/>
                <a:gd name="T87" fmla="*/ 2147483646 h 481"/>
                <a:gd name="T88" fmla="*/ 2147483646 w 456"/>
                <a:gd name="T89" fmla="*/ 2147483646 h 481"/>
                <a:gd name="T90" fmla="*/ 2147483646 w 456"/>
                <a:gd name="T91" fmla="*/ 2147483646 h 4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6" h="481">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5" name="Rectangle 64"/>
          <p:cNvSpPr/>
          <p:nvPr/>
        </p:nvSpPr>
        <p:spPr bwMode="auto">
          <a:xfrm>
            <a:off x="8358074" y="762001"/>
            <a:ext cx="3102003" cy="646331"/>
          </a:xfrm>
          <a:prstGeom prst="rect">
            <a:avLst/>
          </a:prstGeom>
          <a:noFill/>
        </p:spPr>
        <p:txBody>
          <a:bodyPr wrap="none">
            <a:spAutoFit/>
          </a:bodyPr>
          <a:lstStyle/>
          <a:p>
            <a:pPr>
              <a:defRPr/>
            </a:pPr>
            <a:r>
              <a:rPr lang="es-E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INTRODUCCION</a:t>
            </a:r>
          </a:p>
          <a:p>
            <a:pPr>
              <a:defRPr/>
            </a:pPr>
            <a:r>
              <a:rPr lang="es-ES"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Objetivo , Material y Método</a:t>
            </a:r>
            <a:endParaRPr lang="en-US"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8210" name="Group 116"/>
          <p:cNvGrpSpPr>
            <a:grpSpLocks/>
          </p:cNvGrpSpPr>
          <p:nvPr/>
        </p:nvGrpSpPr>
        <p:grpSpPr bwMode="auto">
          <a:xfrm>
            <a:off x="5444692" y="1484208"/>
            <a:ext cx="1080000" cy="1080000"/>
            <a:chOff x="5074551" y="1758790"/>
            <a:chExt cx="1280160" cy="1280160"/>
          </a:xfrm>
        </p:grpSpPr>
        <p:grpSp>
          <p:nvGrpSpPr>
            <p:cNvPr id="8248" name="Group 48"/>
            <p:cNvGrpSpPr>
              <a:grpSpLocks/>
            </p:cNvGrpSpPr>
            <p:nvPr/>
          </p:nvGrpSpPr>
          <p:grpSpPr bwMode="auto">
            <a:xfrm>
              <a:off x="5074551" y="1758790"/>
              <a:ext cx="1280160" cy="1280160"/>
              <a:chOff x="5442991" y="1385888"/>
              <a:chExt cx="1362075" cy="1362075"/>
            </a:xfrm>
          </p:grpSpPr>
          <p:sp>
            <p:nvSpPr>
              <p:cNvPr id="8250" name="Oval 19"/>
              <p:cNvSpPr>
                <a:spLocks noChangeArrowheads="1"/>
              </p:cNvSpPr>
              <p:nvPr/>
            </p:nvSpPr>
            <p:spPr bwMode="auto">
              <a:xfrm>
                <a:off x="5442991" y="1385888"/>
                <a:ext cx="1362075" cy="136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51" name="Oval 20"/>
              <p:cNvSpPr>
                <a:spLocks noChangeArrowheads="1"/>
              </p:cNvSpPr>
              <p:nvPr/>
            </p:nvSpPr>
            <p:spPr bwMode="auto">
              <a:xfrm>
                <a:off x="5579516" y="1522413"/>
                <a:ext cx="1089025" cy="1089025"/>
              </a:xfrm>
              <a:prstGeom prst="ellipse">
                <a:avLst/>
              </a:prstGeom>
              <a:gradFill flip="none" rotWithShape="1">
                <a:gsLst>
                  <a:gs pos="100000">
                    <a:srgbClr val="007FD6"/>
                  </a:gs>
                  <a:gs pos="0">
                    <a:srgbClr val="09DCFF"/>
                  </a:gs>
                </a:gsLst>
                <a:path path="circle">
                  <a:fillToRect l="50000" t="50000" r="50000" b="50000"/>
                </a:path>
                <a:tileRect/>
              </a:gradFill>
              <a:ln>
                <a:noFill/>
              </a:ln>
            </p:spPr>
            <p:txBody>
              <a:bodyPr/>
              <a:lstStyle/>
              <a:p>
                <a:pPr>
                  <a:defRPr/>
                </a:pPr>
                <a:endParaRPr lang="en-US"/>
              </a:p>
            </p:txBody>
          </p:sp>
        </p:grpSp>
        <p:sp>
          <p:nvSpPr>
            <p:cNvPr id="8249" name="Freeform 33"/>
            <p:cNvSpPr>
              <a:spLocks noEditPoints="1"/>
            </p:cNvSpPr>
            <p:nvPr/>
          </p:nvSpPr>
          <p:spPr bwMode="auto">
            <a:xfrm>
              <a:off x="5478187" y="2141685"/>
              <a:ext cx="472889" cy="514370"/>
            </a:xfrm>
            <a:custGeom>
              <a:avLst/>
              <a:gdLst>
                <a:gd name="T0" fmla="*/ 2147483646 w 300"/>
                <a:gd name="T1" fmla="*/ 2147483646 h 326"/>
                <a:gd name="T2" fmla="*/ 2147483646 w 300"/>
                <a:gd name="T3" fmla="*/ 2147483646 h 326"/>
                <a:gd name="T4" fmla="*/ 2147483646 w 300"/>
                <a:gd name="T5" fmla="*/ 2147483646 h 326"/>
                <a:gd name="T6" fmla="*/ 2147483646 w 300"/>
                <a:gd name="T7" fmla="*/ 2147483646 h 326"/>
                <a:gd name="T8" fmla="*/ 0 w 300"/>
                <a:gd name="T9" fmla="*/ 2147483646 h 326"/>
                <a:gd name="T10" fmla="*/ 2147483646 w 300"/>
                <a:gd name="T11" fmla="*/ 2147483646 h 326"/>
                <a:gd name="T12" fmla="*/ 2147483646 w 300"/>
                <a:gd name="T13" fmla="*/ 2147483646 h 326"/>
                <a:gd name="T14" fmla="*/ 2147483646 w 300"/>
                <a:gd name="T15" fmla="*/ 2147483646 h 326"/>
                <a:gd name="T16" fmla="*/ 2147483646 w 300"/>
                <a:gd name="T17" fmla="*/ 2147483646 h 326"/>
                <a:gd name="T18" fmla="*/ 2147483646 w 300"/>
                <a:gd name="T19" fmla="*/ 2147483646 h 326"/>
                <a:gd name="T20" fmla="*/ 2147483646 w 300"/>
                <a:gd name="T21" fmla="*/ 2147483646 h 326"/>
                <a:gd name="T22" fmla="*/ 2147483646 w 300"/>
                <a:gd name="T23" fmla="*/ 2147483646 h 326"/>
                <a:gd name="T24" fmla="*/ 2147483646 w 300"/>
                <a:gd name="T25" fmla="*/ 2147483646 h 326"/>
                <a:gd name="T26" fmla="*/ 2147483646 w 300"/>
                <a:gd name="T27" fmla="*/ 2147483646 h 326"/>
                <a:gd name="T28" fmla="*/ 2147483646 w 300"/>
                <a:gd name="T29" fmla="*/ 2147483646 h 326"/>
                <a:gd name="T30" fmla="*/ 2147483646 w 300"/>
                <a:gd name="T31" fmla="*/ 2147483646 h 326"/>
                <a:gd name="T32" fmla="*/ 2147483646 w 300"/>
                <a:gd name="T33" fmla="*/ 2147483646 h 326"/>
                <a:gd name="T34" fmla="*/ 2147483646 w 300"/>
                <a:gd name="T35" fmla="*/ 2147483646 h 326"/>
                <a:gd name="T36" fmla="*/ 2147483646 w 300"/>
                <a:gd name="T37" fmla="*/ 2147483646 h 326"/>
                <a:gd name="T38" fmla="*/ 2147483646 w 300"/>
                <a:gd name="T39" fmla="*/ 2147483646 h 326"/>
                <a:gd name="T40" fmla="*/ 2147483646 w 300"/>
                <a:gd name="T41" fmla="*/ 2147483646 h 326"/>
                <a:gd name="T42" fmla="*/ 2147483646 w 300"/>
                <a:gd name="T43" fmla="*/ 2147483646 h 326"/>
                <a:gd name="T44" fmla="*/ 2147483646 w 300"/>
                <a:gd name="T45" fmla="*/ 2147483646 h 326"/>
                <a:gd name="T46" fmla="*/ 2147483646 w 300"/>
                <a:gd name="T47" fmla="*/ 2147483646 h 326"/>
                <a:gd name="T48" fmla="*/ 2147483646 w 300"/>
                <a:gd name="T49" fmla="*/ 2147483646 h 326"/>
                <a:gd name="T50" fmla="*/ 2147483646 w 300"/>
                <a:gd name="T51" fmla="*/ 2147483646 h 326"/>
                <a:gd name="T52" fmla="*/ 2147483646 w 300"/>
                <a:gd name="T53" fmla="*/ 2147483646 h 326"/>
                <a:gd name="T54" fmla="*/ 2147483646 w 300"/>
                <a:gd name="T55" fmla="*/ 2147483646 h 326"/>
                <a:gd name="T56" fmla="*/ 2147483646 w 300"/>
                <a:gd name="T57" fmla="*/ 2147483646 h 326"/>
                <a:gd name="T58" fmla="*/ 2147483646 w 300"/>
                <a:gd name="T59" fmla="*/ 2147483646 h 326"/>
                <a:gd name="T60" fmla="*/ 2147483646 w 300"/>
                <a:gd name="T61" fmla="*/ 2147483646 h 326"/>
                <a:gd name="T62" fmla="*/ 2147483646 w 300"/>
                <a:gd name="T63" fmla="*/ 2147483646 h 326"/>
                <a:gd name="T64" fmla="*/ 2147483646 w 300"/>
                <a:gd name="T65" fmla="*/ 2147483646 h 326"/>
                <a:gd name="T66" fmla="*/ 2147483646 w 300"/>
                <a:gd name="T67" fmla="*/ 2147483646 h 326"/>
                <a:gd name="T68" fmla="*/ 2147483646 w 300"/>
                <a:gd name="T69" fmla="*/ 2147483646 h 326"/>
                <a:gd name="T70" fmla="*/ 2147483646 w 300"/>
                <a:gd name="T71" fmla="*/ 2147483646 h 326"/>
                <a:gd name="T72" fmla="*/ 2147483646 w 300"/>
                <a:gd name="T73" fmla="*/ 2147483646 h 326"/>
                <a:gd name="T74" fmla="*/ 2147483646 w 300"/>
                <a:gd name="T75" fmla="*/ 2147483646 h 326"/>
                <a:gd name="T76" fmla="*/ 2147483646 w 300"/>
                <a:gd name="T77" fmla="*/ 2147483646 h 326"/>
                <a:gd name="T78" fmla="*/ 2147483646 w 300"/>
                <a:gd name="T79" fmla="*/ 2147483646 h 326"/>
                <a:gd name="T80" fmla="*/ 2147483646 w 300"/>
                <a:gd name="T81" fmla="*/ 2147483646 h 326"/>
                <a:gd name="T82" fmla="*/ 2147483646 w 300"/>
                <a:gd name="T83" fmla="*/ 2147483646 h 326"/>
                <a:gd name="T84" fmla="*/ 2147483646 w 300"/>
                <a:gd name="T85" fmla="*/ 2147483646 h 326"/>
                <a:gd name="T86" fmla="*/ 2147483646 w 300"/>
                <a:gd name="T87" fmla="*/ 2147483646 h 326"/>
                <a:gd name="T88" fmla="*/ 2147483646 w 300"/>
                <a:gd name="T89" fmla="*/ 2147483646 h 326"/>
                <a:gd name="T90" fmla="*/ 2147483646 w 300"/>
                <a:gd name="T91" fmla="*/ 2147483646 h 326"/>
                <a:gd name="T92" fmla="*/ 2147483646 w 300"/>
                <a:gd name="T93" fmla="*/ 2147483646 h 326"/>
                <a:gd name="T94" fmla="*/ 2147483646 w 300"/>
                <a:gd name="T95" fmla="*/ 2147483646 h 326"/>
                <a:gd name="T96" fmla="*/ 2147483646 w 300"/>
                <a:gd name="T97" fmla="*/ 2147483646 h 326"/>
                <a:gd name="T98" fmla="*/ 2147483646 w 300"/>
                <a:gd name="T99" fmla="*/ 2147483646 h 326"/>
                <a:gd name="T100" fmla="*/ 2147483646 w 300"/>
                <a:gd name="T101" fmla="*/ 2147483646 h 326"/>
                <a:gd name="T102" fmla="*/ 2147483646 w 300"/>
                <a:gd name="T103" fmla="*/ 2147483646 h 326"/>
                <a:gd name="T104" fmla="*/ 2147483646 w 300"/>
                <a:gd name="T105" fmla="*/ 2147483646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 h="326">
                  <a:moveTo>
                    <a:pt x="291" y="265"/>
                  </a:moveTo>
                  <a:cubicBezTo>
                    <a:pt x="284" y="255"/>
                    <a:pt x="274" y="248"/>
                    <a:pt x="263" y="245"/>
                  </a:cubicBezTo>
                  <a:cubicBezTo>
                    <a:pt x="263" y="245"/>
                    <a:pt x="263" y="245"/>
                    <a:pt x="263" y="245"/>
                  </a:cubicBezTo>
                  <a:cubicBezTo>
                    <a:pt x="223" y="236"/>
                    <a:pt x="223" y="236"/>
                    <a:pt x="223" y="236"/>
                  </a:cubicBezTo>
                  <a:cubicBezTo>
                    <a:pt x="212" y="220"/>
                    <a:pt x="212" y="220"/>
                    <a:pt x="212" y="220"/>
                  </a:cubicBezTo>
                  <a:cubicBezTo>
                    <a:pt x="212" y="220"/>
                    <a:pt x="212" y="220"/>
                    <a:pt x="212" y="220"/>
                  </a:cubicBezTo>
                  <a:cubicBezTo>
                    <a:pt x="211" y="218"/>
                    <a:pt x="208" y="216"/>
                    <a:pt x="205" y="216"/>
                  </a:cubicBezTo>
                  <a:cubicBezTo>
                    <a:pt x="203" y="216"/>
                    <a:pt x="200" y="216"/>
                    <a:pt x="198" y="218"/>
                  </a:cubicBezTo>
                  <a:cubicBezTo>
                    <a:pt x="198" y="218"/>
                    <a:pt x="198" y="218"/>
                    <a:pt x="198" y="218"/>
                  </a:cubicBezTo>
                  <a:cubicBezTo>
                    <a:pt x="150" y="259"/>
                    <a:pt x="150" y="259"/>
                    <a:pt x="150" y="259"/>
                  </a:cubicBezTo>
                  <a:cubicBezTo>
                    <a:pt x="102" y="218"/>
                    <a:pt x="102" y="218"/>
                    <a:pt x="102" y="218"/>
                  </a:cubicBezTo>
                  <a:cubicBezTo>
                    <a:pt x="102" y="218"/>
                    <a:pt x="102" y="218"/>
                    <a:pt x="102" y="218"/>
                  </a:cubicBezTo>
                  <a:cubicBezTo>
                    <a:pt x="100" y="216"/>
                    <a:pt x="97" y="216"/>
                    <a:pt x="95" y="216"/>
                  </a:cubicBezTo>
                  <a:cubicBezTo>
                    <a:pt x="92" y="216"/>
                    <a:pt x="90" y="218"/>
                    <a:pt x="88" y="220"/>
                  </a:cubicBezTo>
                  <a:cubicBezTo>
                    <a:pt x="88" y="220"/>
                    <a:pt x="88" y="220"/>
                    <a:pt x="88" y="220"/>
                  </a:cubicBezTo>
                  <a:cubicBezTo>
                    <a:pt x="77" y="236"/>
                    <a:pt x="77" y="236"/>
                    <a:pt x="77" y="236"/>
                  </a:cubicBezTo>
                  <a:cubicBezTo>
                    <a:pt x="37" y="245"/>
                    <a:pt x="37" y="245"/>
                    <a:pt x="37" y="245"/>
                  </a:cubicBezTo>
                  <a:cubicBezTo>
                    <a:pt x="37" y="245"/>
                    <a:pt x="37" y="245"/>
                    <a:pt x="37" y="245"/>
                  </a:cubicBezTo>
                  <a:cubicBezTo>
                    <a:pt x="26" y="248"/>
                    <a:pt x="16" y="255"/>
                    <a:pt x="10" y="265"/>
                  </a:cubicBezTo>
                  <a:cubicBezTo>
                    <a:pt x="4" y="274"/>
                    <a:pt x="0" y="284"/>
                    <a:pt x="0" y="295"/>
                  </a:cubicBezTo>
                  <a:cubicBezTo>
                    <a:pt x="0" y="308"/>
                    <a:pt x="0" y="308"/>
                    <a:pt x="0" y="308"/>
                  </a:cubicBezTo>
                  <a:cubicBezTo>
                    <a:pt x="0" y="318"/>
                    <a:pt x="9" y="326"/>
                    <a:pt x="20" y="326"/>
                  </a:cubicBezTo>
                  <a:cubicBezTo>
                    <a:pt x="135" y="326"/>
                    <a:pt x="135" y="326"/>
                    <a:pt x="135" y="326"/>
                  </a:cubicBezTo>
                  <a:cubicBezTo>
                    <a:pt x="135" y="326"/>
                    <a:pt x="135" y="326"/>
                    <a:pt x="135" y="326"/>
                  </a:cubicBezTo>
                  <a:cubicBezTo>
                    <a:pt x="135" y="326"/>
                    <a:pt x="135" y="326"/>
                    <a:pt x="135" y="326"/>
                  </a:cubicBezTo>
                  <a:cubicBezTo>
                    <a:pt x="165" y="326"/>
                    <a:pt x="165" y="326"/>
                    <a:pt x="165" y="326"/>
                  </a:cubicBezTo>
                  <a:cubicBezTo>
                    <a:pt x="165" y="326"/>
                    <a:pt x="165" y="326"/>
                    <a:pt x="165" y="326"/>
                  </a:cubicBezTo>
                  <a:cubicBezTo>
                    <a:pt x="165" y="326"/>
                    <a:pt x="165" y="326"/>
                    <a:pt x="165" y="326"/>
                  </a:cubicBezTo>
                  <a:cubicBezTo>
                    <a:pt x="280" y="326"/>
                    <a:pt x="280" y="326"/>
                    <a:pt x="280" y="326"/>
                  </a:cubicBezTo>
                  <a:cubicBezTo>
                    <a:pt x="291" y="326"/>
                    <a:pt x="300" y="318"/>
                    <a:pt x="300" y="308"/>
                  </a:cubicBezTo>
                  <a:cubicBezTo>
                    <a:pt x="300" y="295"/>
                    <a:pt x="300" y="295"/>
                    <a:pt x="300" y="295"/>
                  </a:cubicBezTo>
                  <a:cubicBezTo>
                    <a:pt x="300" y="284"/>
                    <a:pt x="297" y="274"/>
                    <a:pt x="291" y="265"/>
                  </a:cubicBezTo>
                  <a:close/>
                  <a:moveTo>
                    <a:pt x="131" y="316"/>
                  </a:moveTo>
                  <a:cubicBezTo>
                    <a:pt x="20" y="316"/>
                    <a:pt x="20" y="316"/>
                    <a:pt x="20" y="316"/>
                  </a:cubicBezTo>
                  <a:cubicBezTo>
                    <a:pt x="15" y="316"/>
                    <a:pt x="10" y="312"/>
                    <a:pt x="10" y="308"/>
                  </a:cubicBezTo>
                  <a:cubicBezTo>
                    <a:pt x="10" y="295"/>
                    <a:pt x="10" y="295"/>
                    <a:pt x="10" y="295"/>
                  </a:cubicBezTo>
                  <a:cubicBezTo>
                    <a:pt x="10" y="279"/>
                    <a:pt x="20" y="260"/>
                    <a:pt x="39" y="254"/>
                  </a:cubicBezTo>
                  <a:cubicBezTo>
                    <a:pt x="78" y="246"/>
                    <a:pt x="78" y="246"/>
                    <a:pt x="78" y="246"/>
                  </a:cubicBezTo>
                  <a:cubicBezTo>
                    <a:pt x="116" y="299"/>
                    <a:pt x="116" y="299"/>
                    <a:pt x="116" y="299"/>
                  </a:cubicBezTo>
                  <a:cubicBezTo>
                    <a:pt x="117" y="300"/>
                    <a:pt x="118" y="301"/>
                    <a:pt x="120" y="301"/>
                  </a:cubicBezTo>
                  <a:cubicBezTo>
                    <a:pt x="120" y="301"/>
                    <a:pt x="120" y="301"/>
                    <a:pt x="120" y="301"/>
                  </a:cubicBezTo>
                  <a:cubicBezTo>
                    <a:pt x="121" y="301"/>
                    <a:pt x="123" y="300"/>
                    <a:pt x="124" y="299"/>
                  </a:cubicBezTo>
                  <a:cubicBezTo>
                    <a:pt x="131" y="292"/>
                    <a:pt x="131" y="292"/>
                    <a:pt x="131" y="292"/>
                  </a:cubicBezTo>
                  <a:cubicBezTo>
                    <a:pt x="132" y="294"/>
                    <a:pt x="133" y="295"/>
                    <a:pt x="135" y="297"/>
                  </a:cubicBezTo>
                  <a:lnTo>
                    <a:pt x="131" y="316"/>
                  </a:lnTo>
                  <a:close/>
                  <a:moveTo>
                    <a:pt x="132" y="277"/>
                  </a:moveTo>
                  <a:cubicBezTo>
                    <a:pt x="121" y="288"/>
                    <a:pt x="121" y="288"/>
                    <a:pt x="121" y="288"/>
                  </a:cubicBezTo>
                  <a:cubicBezTo>
                    <a:pt x="86" y="241"/>
                    <a:pt x="86" y="241"/>
                    <a:pt x="86" y="241"/>
                  </a:cubicBezTo>
                  <a:cubicBezTo>
                    <a:pt x="96" y="226"/>
                    <a:pt x="96" y="226"/>
                    <a:pt x="96" y="226"/>
                  </a:cubicBezTo>
                  <a:cubicBezTo>
                    <a:pt x="143" y="266"/>
                    <a:pt x="143" y="266"/>
                    <a:pt x="143" y="266"/>
                  </a:cubicBezTo>
                  <a:lnTo>
                    <a:pt x="132" y="277"/>
                  </a:lnTo>
                  <a:close/>
                  <a:moveTo>
                    <a:pt x="141" y="316"/>
                  </a:moveTo>
                  <a:cubicBezTo>
                    <a:pt x="144" y="301"/>
                    <a:pt x="144" y="301"/>
                    <a:pt x="144" y="301"/>
                  </a:cubicBezTo>
                  <a:cubicBezTo>
                    <a:pt x="145" y="301"/>
                    <a:pt x="145" y="301"/>
                    <a:pt x="145" y="301"/>
                  </a:cubicBezTo>
                  <a:cubicBezTo>
                    <a:pt x="155" y="301"/>
                    <a:pt x="155" y="301"/>
                    <a:pt x="155" y="301"/>
                  </a:cubicBezTo>
                  <a:cubicBezTo>
                    <a:pt x="155" y="301"/>
                    <a:pt x="156" y="301"/>
                    <a:pt x="156" y="301"/>
                  </a:cubicBezTo>
                  <a:cubicBezTo>
                    <a:pt x="159" y="316"/>
                    <a:pt x="159" y="316"/>
                    <a:pt x="159" y="316"/>
                  </a:cubicBezTo>
                  <a:lnTo>
                    <a:pt x="141" y="316"/>
                  </a:lnTo>
                  <a:close/>
                  <a:moveTo>
                    <a:pt x="160" y="286"/>
                  </a:moveTo>
                  <a:cubicBezTo>
                    <a:pt x="160" y="289"/>
                    <a:pt x="158" y="291"/>
                    <a:pt x="155" y="291"/>
                  </a:cubicBezTo>
                  <a:cubicBezTo>
                    <a:pt x="145" y="291"/>
                    <a:pt x="145" y="291"/>
                    <a:pt x="145" y="291"/>
                  </a:cubicBezTo>
                  <a:cubicBezTo>
                    <a:pt x="142" y="291"/>
                    <a:pt x="140" y="289"/>
                    <a:pt x="140" y="286"/>
                  </a:cubicBezTo>
                  <a:cubicBezTo>
                    <a:pt x="140" y="283"/>
                    <a:pt x="140" y="283"/>
                    <a:pt x="140" y="283"/>
                  </a:cubicBezTo>
                  <a:cubicBezTo>
                    <a:pt x="150" y="273"/>
                    <a:pt x="150" y="273"/>
                    <a:pt x="150" y="273"/>
                  </a:cubicBezTo>
                  <a:cubicBezTo>
                    <a:pt x="160" y="283"/>
                    <a:pt x="160" y="283"/>
                    <a:pt x="160" y="283"/>
                  </a:cubicBezTo>
                  <a:lnTo>
                    <a:pt x="160" y="286"/>
                  </a:lnTo>
                  <a:close/>
                  <a:moveTo>
                    <a:pt x="157" y="266"/>
                  </a:moveTo>
                  <a:cubicBezTo>
                    <a:pt x="204" y="226"/>
                    <a:pt x="204" y="226"/>
                    <a:pt x="204" y="226"/>
                  </a:cubicBezTo>
                  <a:cubicBezTo>
                    <a:pt x="214" y="241"/>
                    <a:pt x="214" y="241"/>
                    <a:pt x="214" y="241"/>
                  </a:cubicBezTo>
                  <a:cubicBezTo>
                    <a:pt x="180" y="288"/>
                    <a:pt x="180" y="288"/>
                    <a:pt x="180" y="288"/>
                  </a:cubicBezTo>
                  <a:cubicBezTo>
                    <a:pt x="169" y="277"/>
                    <a:pt x="169" y="277"/>
                    <a:pt x="169" y="277"/>
                  </a:cubicBezTo>
                  <a:lnTo>
                    <a:pt x="157" y="266"/>
                  </a:lnTo>
                  <a:close/>
                  <a:moveTo>
                    <a:pt x="290" y="308"/>
                  </a:moveTo>
                  <a:cubicBezTo>
                    <a:pt x="290" y="312"/>
                    <a:pt x="286" y="316"/>
                    <a:pt x="280" y="316"/>
                  </a:cubicBezTo>
                  <a:cubicBezTo>
                    <a:pt x="169" y="316"/>
                    <a:pt x="169" y="316"/>
                    <a:pt x="169" y="316"/>
                  </a:cubicBezTo>
                  <a:cubicBezTo>
                    <a:pt x="165" y="297"/>
                    <a:pt x="165" y="297"/>
                    <a:pt x="165" y="297"/>
                  </a:cubicBezTo>
                  <a:cubicBezTo>
                    <a:pt x="167" y="295"/>
                    <a:pt x="168" y="294"/>
                    <a:pt x="169" y="292"/>
                  </a:cubicBezTo>
                  <a:cubicBezTo>
                    <a:pt x="177" y="299"/>
                    <a:pt x="177" y="299"/>
                    <a:pt x="177" y="299"/>
                  </a:cubicBezTo>
                  <a:cubicBezTo>
                    <a:pt x="178" y="300"/>
                    <a:pt x="179" y="301"/>
                    <a:pt x="180" y="301"/>
                  </a:cubicBezTo>
                  <a:cubicBezTo>
                    <a:pt x="180" y="301"/>
                    <a:pt x="180" y="301"/>
                    <a:pt x="181" y="301"/>
                  </a:cubicBezTo>
                  <a:cubicBezTo>
                    <a:pt x="182" y="301"/>
                    <a:pt x="183" y="300"/>
                    <a:pt x="184" y="299"/>
                  </a:cubicBezTo>
                  <a:cubicBezTo>
                    <a:pt x="222" y="246"/>
                    <a:pt x="222" y="246"/>
                    <a:pt x="222" y="246"/>
                  </a:cubicBezTo>
                  <a:cubicBezTo>
                    <a:pt x="261" y="254"/>
                    <a:pt x="261" y="254"/>
                    <a:pt x="261" y="254"/>
                  </a:cubicBezTo>
                  <a:cubicBezTo>
                    <a:pt x="280" y="260"/>
                    <a:pt x="290" y="279"/>
                    <a:pt x="290" y="295"/>
                  </a:cubicBezTo>
                  <a:lnTo>
                    <a:pt x="290" y="308"/>
                  </a:lnTo>
                  <a:close/>
                  <a:moveTo>
                    <a:pt x="65" y="165"/>
                  </a:moveTo>
                  <a:cubicBezTo>
                    <a:pt x="65" y="226"/>
                    <a:pt x="65" y="226"/>
                    <a:pt x="65" y="226"/>
                  </a:cubicBezTo>
                  <a:cubicBezTo>
                    <a:pt x="65" y="229"/>
                    <a:pt x="67" y="231"/>
                    <a:pt x="70" y="231"/>
                  </a:cubicBezTo>
                  <a:cubicBezTo>
                    <a:pt x="73" y="231"/>
                    <a:pt x="75" y="229"/>
                    <a:pt x="75" y="226"/>
                  </a:cubicBezTo>
                  <a:cubicBezTo>
                    <a:pt x="75" y="166"/>
                    <a:pt x="75" y="166"/>
                    <a:pt x="75" y="166"/>
                  </a:cubicBezTo>
                  <a:cubicBezTo>
                    <a:pt x="80" y="166"/>
                    <a:pt x="80" y="166"/>
                    <a:pt x="80" y="166"/>
                  </a:cubicBezTo>
                  <a:cubicBezTo>
                    <a:pt x="83" y="177"/>
                    <a:pt x="89" y="189"/>
                    <a:pt x="97" y="198"/>
                  </a:cubicBezTo>
                  <a:cubicBezTo>
                    <a:pt x="111" y="216"/>
                    <a:pt x="130" y="226"/>
                    <a:pt x="150" y="226"/>
                  </a:cubicBezTo>
                  <a:cubicBezTo>
                    <a:pt x="166" y="226"/>
                    <a:pt x="181" y="220"/>
                    <a:pt x="193" y="208"/>
                  </a:cubicBezTo>
                  <a:cubicBezTo>
                    <a:pt x="193" y="208"/>
                    <a:pt x="194" y="208"/>
                    <a:pt x="194" y="208"/>
                  </a:cubicBezTo>
                  <a:cubicBezTo>
                    <a:pt x="194" y="208"/>
                    <a:pt x="195" y="208"/>
                    <a:pt x="196" y="208"/>
                  </a:cubicBezTo>
                  <a:cubicBezTo>
                    <a:pt x="202" y="208"/>
                    <a:pt x="208" y="207"/>
                    <a:pt x="214" y="204"/>
                  </a:cubicBezTo>
                  <a:cubicBezTo>
                    <a:pt x="232" y="195"/>
                    <a:pt x="245" y="174"/>
                    <a:pt x="245" y="151"/>
                  </a:cubicBezTo>
                  <a:cubicBezTo>
                    <a:pt x="245" y="121"/>
                    <a:pt x="245" y="121"/>
                    <a:pt x="245" y="121"/>
                  </a:cubicBezTo>
                  <a:cubicBezTo>
                    <a:pt x="245" y="113"/>
                    <a:pt x="238" y="106"/>
                    <a:pt x="230" y="106"/>
                  </a:cubicBezTo>
                  <a:cubicBezTo>
                    <a:pt x="228" y="106"/>
                    <a:pt x="228" y="106"/>
                    <a:pt x="228" y="106"/>
                  </a:cubicBezTo>
                  <a:cubicBezTo>
                    <a:pt x="239" y="64"/>
                    <a:pt x="234" y="29"/>
                    <a:pt x="230" y="19"/>
                  </a:cubicBezTo>
                  <a:cubicBezTo>
                    <a:pt x="230" y="19"/>
                    <a:pt x="230" y="19"/>
                    <a:pt x="230" y="19"/>
                  </a:cubicBezTo>
                  <a:cubicBezTo>
                    <a:pt x="230" y="19"/>
                    <a:pt x="230" y="19"/>
                    <a:pt x="230" y="18"/>
                  </a:cubicBezTo>
                  <a:cubicBezTo>
                    <a:pt x="229" y="18"/>
                    <a:pt x="229" y="18"/>
                    <a:pt x="229" y="18"/>
                  </a:cubicBezTo>
                  <a:cubicBezTo>
                    <a:pt x="229" y="18"/>
                    <a:pt x="229" y="18"/>
                    <a:pt x="229" y="18"/>
                  </a:cubicBezTo>
                  <a:cubicBezTo>
                    <a:pt x="229" y="18"/>
                    <a:pt x="229" y="18"/>
                    <a:pt x="229" y="18"/>
                  </a:cubicBezTo>
                  <a:cubicBezTo>
                    <a:pt x="229" y="18"/>
                    <a:pt x="229" y="18"/>
                    <a:pt x="229" y="18"/>
                  </a:cubicBezTo>
                  <a:cubicBezTo>
                    <a:pt x="229" y="18"/>
                    <a:pt x="229" y="18"/>
                    <a:pt x="229" y="17"/>
                  </a:cubicBezTo>
                  <a:cubicBezTo>
                    <a:pt x="229" y="17"/>
                    <a:pt x="229" y="17"/>
                    <a:pt x="229" y="17"/>
                  </a:cubicBezTo>
                  <a:cubicBezTo>
                    <a:pt x="229" y="17"/>
                    <a:pt x="229" y="17"/>
                    <a:pt x="229" y="17"/>
                  </a:cubicBezTo>
                  <a:cubicBezTo>
                    <a:pt x="228" y="17"/>
                    <a:pt x="228" y="17"/>
                    <a:pt x="228" y="17"/>
                  </a:cubicBezTo>
                  <a:cubicBezTo>
                    <a:pt x="228" y="17"/>
                    <a:pt x="228" y="17"/>
                    <a:pt x="228" y="17"/>
                  </a:cubicBezTo>
                  <a:cubicBezTo>
                    <a:pt x="228" y="17"/>
                    <a:pt x="228" y="17"/>
                    <a:pt x="228" y="17"/>
                  </a:cubicBezTo>
                  <a:cubicBezTo>
                    <a:pt x="228" y="17"/>
                    <a:pt x="228" y="17"/>
                    <a:pt x="228" y="17"/>
                  </a:cubicBezTo>
                  <a:cubicBezTo>
                    <a:pt x="228" y="16"/>
                    <a:pt x="228" y="16"/>
                    <a:pt x="228" y="16"/>
                  </a:cubicBezTo>
                  <a:cubicBezTo>
                    <a:pt x="227" y="16"/>
                    <a:pt x="227" y="16"/>
                    <a:pt x="227" y="16"/>
                  </a:cubicBezTo>
                  <a:cubicBezTo>
                    <a:pt x="227" y="16"/>
                    <a:pt x="227" y="16"/>
                    <a:pt x="227" y="16"/>
                  </a:cubicBezTo>
                  <a:cubicBezTo>
                    <a:pt x="227" y="16"/>
                    <a:pt x="227" y="16"/>
                    <a:pt x="227" y="16"/>
                  </a:cubicBezTo>
                  <a:cubicBezTo>
                    <a:pt x="227" y="16"/>
                    <a:pt x="227" y="16"/>
                    <a:pt x="227" y="16"/>
                  </a:cubicBezTo>
                  <a:cubicBezTo>
                    <a:pt x="227" y="16"/>
                    <a:pt x="227" y="16"/>
                    <a:pt x="226" y="16"/>
                  </a:cubicBezTo>
                  <a:cubicBezTo>
                    <a:pt x="226" y="16"/>
                    <a:pt x="226" y="16"/>
                    <a:pt x="226" y="16"/>
                  </a:cubicBezTo>
                  <a:cubicBezTo>
                    <a:pt x="226" y="16"/>
                    <a:pt x="226" y="16"/>
                    <a:pt x="226" y="16"/>
                  </a:cubicBezTo>
                  <a:cubicBezTo>
                    <a:pt x="226" y="16"/>
                    <a:pt x="226" y="16"/>
                    <a:pt x="226" y="16"/>
                  </a:cubicBezTo>
                  <a:cubicBezTo>
                    <a:pt x="226" y="16"/>
                    <a:pt x="226" y="16"/>
                    <a:pt x="225" y="16"/>
                  </a:cubicBezTo>
                  <a:cubicBezTo>
                    <a:pt x="225" y="16"/>
                    <a:pt x="225" y="16"/>
                    <a:pt x="225" y="16"/>
                  </a:cubicBezTo>
                  <a:cubicBezTo>
                    <a:pt x="225" y="16"/>
                    <a:pt x="225" y="16"/>
                    <a:pt x="225" y="16"/>
                  </a:cubicBezTo>
                  <a:cubicBezTo>
                    <a:pt x="225" y="16"/>
                    <a:pt x="225" y="16"/>
                    <a:pt x="225" y="16"/>
                  </a:cubicBezTo>
                  <a:cubicBezTo>
                    <a:pt x="225" y="16"/>
                    <a:pt x="225" y="16"/>
                    <a:pt x="224" y="16"/>
                  </a:cubicBezTo>
                  <a:cubicBezTo>
                    <a:pt x="224" y="16"/>
                    <a:pt x="224" y="16"/>
                    <a:pt x="224" y="16"/>
                  </a:cubicBezTo>
                  <a:cubicBezTo>
                    <a:pt x="212" y="18"/>
                    <a:pt x="197" y="15"/>
                    <a:pt x="181" y="11"/>
                  </a:cubicBezTo>
                  <a:cubicBezTo>
                    <a:pt x="154" y="6"/>
                    <a:pt x="126" y="0"/>
                    <a:pt x="104" y="16"/>
                  </a:cubicBezTo>
                  <a:cubicBezTo>
                    <a:pt x="104" y="16"/>
                    <a:pt x="103" y="16"/>
                    <a:pt x="103" y="16"/>
                  </a:cubicBezTo>
                  <a:cubicBezTo>
                    <a:pt x="81" y="16"/>
                    <a:pt x="65" y="34"/>
                    <a:pt x="65" y="61"/>
                  </a:cubicBezTo>
                  <a:cubicBezTo>
                    <a:pt x="65" y="73"/>
                    <a:pt x="68" y="92"/>
                    <a:pt x="71" y="106"/>
                  </a:cubicBezTo>
                  <a:cubicBezTo>
                    <a:pt x="70" y="106"/>
                    <a:pt x="70" y="106"/>
                    <a:pt x="70" y="106"/>
                  </a:cubicBezTo>
                  <a:cubicBezTo>
                    <a:pt x="62" y="106"/>
                    <a:pt x="55" y="113"/>
                    <a:pt x="55" y="121"/>
                  </a:cubicBezTo>
                  <a:cubicBezTo>
                    <a:pt x="55" y="151"/>
                    <a:pt x="55" y="151"/>
                    <a:pt x="55" y="151"/>
                  </a:cubicBezTo>
                  <a:cubicBezTo>
                    <a:pt x="55" y="157"/>
                    <a:pt x="59" y="163"/>
                    <a:pt x="65" y="165"/>
                  </a:cubicBezTo>
                  <a:close/>
                  <a:moveTo>
                    <a:pt x="209" y="195"/>
                  </a:moveTo>
                  <a:cubicBezTo>
                    <a:pt x="199" y="200"/>
                    <a:pt x="188" y="199"/>
                    <a:pt x="179" y="192"/>
                  </a:cubicBezTo>
                  <a:cubicBezTo>
                    <a:pt x="180" y="190"/>
                    <a:pt x="180" y="188"/>
                    <a:pt x="180" y="186"/>
                  </a:cubicBezTo>
                  <a:cubicBezTo>
                    <a:pt x="180" y="178"/>
                    <a:pt x="173" y="171"/>
                    <a:pt x="165" y="171"/>
                  </a:cubicBezTo>
                  <a:cubicBezTo>
                    <a:pt x="157" y="171"/>
                    <a:pt x="150" y="178"/>
                    <a:pt x="150" y="186"/>
                  </a:cubicBezTo>
                  <a:cubicBezTo>
                    <a:pt x="150" y="194"/>
                    <a:pt x="157" y="201"/>
                    <a:pt x="165" y="201"/>
                  </a:cubicBezTo>
                  <a:cubicBezTo>
                    <a:pt x="167" y="201"/>
                    <a:pt x="170" y="200"/>
                    <a:pt x="172" y="199"/>
                  </a:cubicBezTo>
                  <a:cubicBezTo>
                    <a:pt x="172" y="199"/>
                    <a:pt x="172" y="200"/>
                    <a:pt x="172" y="200"/>
                  </a:cubicBezTo>
                  <a:cubicBezTo>
                    <a:pt x="175" y="202"/>
                    <a:pt x="178" y="204"/>
                    <a:pt x="181" y="205"/>
                  </a:cubicBezTo>
                  <a:cubicBezTo>
                    <a:pt x="172" y="212"/>
                    <a:pt x="161" y="216"/>
                    <a:pt x="150" y="216"/>
                  </a:cubicBezTo>
                  <a:cubicBezTo>
                    <a:pt x="133" y="216"/>
                    <a:pt x="117" y="207"/>
                    <a:pt x="105" y="192"/>
                  </a:cubicBezTo>
                  <a:cubicBezTo>
                    <a:pt x="92" y="176"/>
                    <a:pt x="85" y="156"/>
                    <a:pt x="85" y="136"/>
                  </a:cubicBezTo>
                  <a:cubicBezTo>
                    <a:pt x="85" y="130"/>
                    <a:pt x="85" y="130"/>
                    <a:pt x="85" y="130"/>
                  </a:cubicBezTo>
                  <a:cubicBezTo>
                    <a:pt x="85" y="112"/>
                    <a:pt x="95" y="88"/>
                    <a:pt x="98" y="80"/>
                  </a:cubicBezTo>
                  <a:cubicBezTo>
                    <a:pt x="133" y="76"/>
                    <a:pt x="161" y="80"/>
                    <a:pt x="178" y="85"/>
                  </a:cubicBezTo>
                  <a:cubicBezTo>
                    <a:pt x="193" y="88"/>
                    <a:pt x="203" y="93"/>
                    <a:pt x="206" y="94"/>
                  </a:cubicBezTo>
                  <a:cubicBezTo>
                    <a:pt x="215" y="116"/>
                    <a:pt x="215" y="116"/>
                    <a:pt x="215" y="116"/>
                  </a:cubicBezTo>
                  <a:cubicBezTo>
                    <a:pt x="215" y="136"/>
                    <a:pt x="215" y="136"/>
                    <a:pt x="215" y="136"/>
                  </a:cubicBezTo>
                  <a:cubicBezTo>
                    <a:pt x="215" y="152"/>
                    <a:pt x="210" y="169"/>
                    <a:pt x="202" y="183"/>
                  </a:cubicBezTo>
                  <a:cubicBezTo>
                    <a:pt x="200" y="186"/>
                    <a:pt x="201" y="189"/>
                    <a:pt x="203" y="190"/>
                  </a:cubicBezTo>
                  <a:cubicBezTo>
                    <a:pt x="204" y="191"/>
                    <a:pt x="205" y="191"/>
                    <a:pt x="206" y="191"/>
                  </a:cubicBezTo>
                  <a:cubicBezTo>
                    <a:pt x="208" y="191"/>
                    <a:pt x="209" y="190"/>
                    <a:pt x="210" y="188"/>
                  </a:cubicBezTo>
                  <a:cubicBezTo>
                    <a:pt x="215" y="181"/>
                    <a:pt x="218" y="174"/>
                    <a:pt x="221" y="166"/>
                  </a:cubicBezTo>
                  <a:cubicBezTo>
                    <a:pt x="230" y="166"/>
                    <a:pt x="230" y="166"/>
                    <a:pt x="230" y="166"/>
                  </a:cubicBezTo>
                  <a:cubicBezTo>
                    <a:pt x="231" y="166"/>
                    <a:pt x="232" y="166"/>
                    <a:pt x="233" y="166"/>
                  </a:cubicBezTo>
                  <a:cubicBezTo>
                    <a:pt x="229" y="179"/>
                    <a:pt x="220" y="190"/>
                    <a:pt x="209" y="195"/>
                  </a:cubicBezTo>
                  <a:close/>
                  <a:moveTo>
                    <a:pt x="170" y="186"/>
                  </a:moveTo>
                  <a:cubicBezTo>
                    <a:pt x="170" y="189"/>
                    <a:pt x="168" y="191"/>
                    <a:pt x="165" y="191"/>
                  </a:cubicBezTo>
                  <a:cubicBezTo>
                    <a:pt x="162" y="191"/>
                    <a:pt x="160" y="189"/>
                    <a:pt x="160" y="186"/>
                  </a:cubicBezTo>
                  <a:cubicBezTo>
                    <a:pt x="160" y="183"/>
                    <a:pt x="162" y="181"/>
                    <a:pt x="165" y="181"/>
                  </a:cubicBezTo>
                  <a:cubicBezTo>
                    <a:pt x="168" y="181"/>
                    <a:pt x="170" y="183"/>
                    <a:pt x="170" y="186"/>
                  </a:cubicBezTo>
                  <a:close/>
                  <a:moveTo>
                    <a:pt x="225" y="136"/>
                  </a:moveTo>
                  <a:cubicBezTo>
                    <a:pt x="225" y="116"/>
                    <a:pt x="225" y="116"/>
                    <a:pt x="225" y="116"/>
                  </a:cubicBezTo>
                  <a:cubicBezTo>
                    <a:pt x="230" y="116"/>
                    <a:pt x="230" y="116"/>
                    <a:pt x="230" y="116"/>
                  </a:cubicBezTo>
                  <a:cubicBezTo>
                    <a:pt x="233" y="116"/>
                    <a:pt x="235" y="118"/>
                    <a:pt x="235" y="121"/>
                  </a:cubicBezTo>
                  <a:cubicBezTo>
                    <a:pt x="235" y="151"/>
                    <a:pt x="235" y="151"/>
                    <a:pt x="235" y="151"/>
                  </a:cubicBezTo>
                  <a:cubicBezTo>
                    <a:pt x="235" y="154"/>
                    <a:pt x="233" y="156"/>
                    <a:pt x="230" y="156"/>
                  </a:cubicBezTo>
                  <a:cubicBezTo>
                    <a:pt x="223" y="156"/>
                    <a:pt x="223" y="156"/>
                    <a:pt x="223" y="156"/>
                  </a:cubicBezTo>
                  <a:cubicBezTo>
                    <a:pt x="225" y="149"/>
                    <a:pt x="225" y="142"/>
                    <a:pt x="225" y="136"/>
                  </a:cubicBezTo>
                  <a:close/>
                  <a:moveTo>
                    <a:pt x="103" y="26"/>
                  </a:moveTo>
                  <a:cubicBezTo>
                    <a:pt x="104" y="26"/>
                    <a:pt x="104" y="26"/>
                    <a:pt x="104" y="26"/>
                  </a:cubicBezTo>
                  <a:cubicBezTo>
                    <a:pt x="106" y="26"/>
                    <a:pt x="108" y="26"/>
                    <a:pt x="109" y="25"/>
                  </a:cubicBezTo>
                  <a:cubicBezTo>
                    <a:pt x="127" y="11"/>
                    <a:pt x="153" y="16"/>
                    <a:pt x="179" y="21"/>
                  </a:cubicBezTo>
                  <a:cubicBezTo>
                    <a:pt x="192" y="24"/>
                    <a:pt x="205" y="26"/>
                    <a:pt x="216" y="26"/>
                  </a:cubicBezTo>
                  <a:cubicBezTo>
                    <a:pt x="218" y="26"/>
                    <a:pt x="220" y="26"/>
                    <a:pt x="222" y="26"/>
                  </a:cubicBezTo>
                  <a:cubicBezTo>
                    <a:pt x="225" y="37"/>
                    <a:pt x="228" y="65"/>
                    <a:pt x="219" y="100"/>
                  </a:cubicBezTo>
                  <a:cubicBezTo>
                    <a:pt x="215" y="89"/>
                    <a:pt x="215" y="89"/>
                    <a:pt x="215" y="89"/>
                  </a:cubicBezTo>
                  <a:cubicBezTo>
                    <a:pt x="214" y="88"/>
                    <a:pt x="214" y="87"/>
                    <a:pt x="213" y="86"/>
                  </a:cubicBezTo>
                  <a:cubicBezTo>
                    <a:pt x="211" y="85"/>
                    <a:pt x="167" y="62"/>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3" y="71"/>
                    <a:pt x="93" y="71"/>
                    <a:pt x="92" y="72"/>
                  </a:cubicBezTo>
                  <a:cubicBezTo>
                    <a:pt x="92" y="72"/>
                    <a:pt x="92" y="72"/>
                    <a:pt x="92" y="72"/>
                  </a:cubicBezTo>
                  <a:cubicBezTo>
                    <a:pt x="92" y="72"/>
                    <a:pt x="92" y="72"/>
                    <a:pt x="92" y="72"/>
                  </a:cubicBezTo>
                  <a:cubicBezTo>
                    <a:pt x="92" y="72"/>
                    <a:pt x="91" y="72"/>
                    <a:pt x="91" y="73"/>
                  </a:cubicBezTo>
                  <a:cubicBezTo>
                    <a:pt x="91" y="73"/>
                    <a:pt x="91" y="73"/>
                    <a:pt x="91" y="73"/>
                  </a:cubicBezTo>
                  <a:cubicBezTo>
                    <a:pt x="91" y="73"/>
                    <a:pt x="91" y="73"/>
                    <a:pt x="91" y="73"/>
                  </a:cubicBezTo>
                  <a:cubicBezTo>
                    <a:pt x="91" y="73"/>
                    <a:pt x="91" y="73"/>
                    <a:pt x="91" y="73"/>
                  </a:cubicBezTo>
                  <a:cubicBezTo>
                    <a:pt x="91" y="73"/>
                    <a:pt x="91" y="73"/>
                    <a:pt x="91" y="73"/>
                  </a:cubicBezTo>
                  <a:cubicBezTo>
                    <a:pt x="91" y="73"/>
                    <a:pt x="91" y="73"/>
                    <a:pt x="91" y="74"/>
                  </a:cubicBezTo>
                  <a:cubicBezTo>
                    <a:pt x="91" y="74"/>
                    <a:pt x="91" y="74"/>
                    <a:pt x="91" y="74"/>
                  </a:cubicBezTo>
                  <a:cubicBezTo>
                    <a:pt x="90" y="74"/>
                    <a:pt x="85" y="86"/>
                    <a:pt x="80" y="101"/>
                  </a:cubicBezTo>
                  <a:cubicBezTo>
                    <a:pt x="78" y="87"/>
                    <a:pt x="75" y="71"/>
                    <a:pt x="75" y="61"/>
                  </a:cubicBezTo>
                  <a:cubicBezTo>
                    <a:pt x="75" y="37"/>
                    <a:pt x="89" y="26"/>
                    <a:pt x="103" y="26"/>
                  </a:cubicBezTo>
                  <a:close/>
                  <a:moveTo>
                    <a:pt x="65" y="121"/>
                  </a:moveTo>
                  <a:cubicBezTo>
                    <a:pt x="65" y="118"/>
                    <a:pt x="67" y="116"/>
                    <a:pt x="70" y="116"/>
                  </a:cubicBezTo>
                  <a:cubicBezTo>
                    <a:pt x="73" y="116"/>
                    <a:pt x="73" y="116"/>
                    <a:pt x="73" y="116"/>
                  </a:cubicBezTo>
                  <a:cubicBezTo>
                    <a:pt x="74" y="120"/>
                    <a:pt x="75" y="124"/>
                    <a:pt x="75" y="125"/>
                  </a:cubicBezTo>
                  <a:cubicBezTo>
                    <a:pt x="75" y="136"/>
                    <a:pt x="75" y="136"/>
                    <a:pt x="75" y="136"/>
                  </a:cubicBezTo>
                  <a:cubicBezTo>
                    <a:pt x="75" y="142"/>
                    <a:pt x="76" y="149"/>
                    <a:pt x="77" y="156"/>
                  </a:cubicBezTo>
                  <a:cubicBezTo>
                    <a:pt x="70" y="156"/>
                    <a:pt x="70" y="156"/>
                    <a:pt x="70" y="156"/>
                  </a:cubicBezTo>
                  <a:cubicBezTo>
                    <a:pt x="67" y="156"/>
                    <a:pt x="65" y="154"/>
                    <a:pt x="65" y="151"/>
                  </a:cubicBezTo>
                  <a:lnTo>
                    <a:pt x="65"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11" name="Group 117"/>
          <p:cNvGrpSpPr>
            <a:grpSpLocks/>
          </p:cNvGrpSpPr>
          <p:nvPr/>
        </p:nvGrpSpPr>
        <p:grpSpPr bwMode="auto">
          <a:xfrm>
            <a:off x="3834650" y="3624557"/>
            <a:ext cx="1080000" cy="1080000"/>
            <a:chOff x="5074551" y="1758790"/>
            <a:chExt cx="1280160" cy="1280160"/>
          </a:xfrm>
        </p:grpSpPr>
        <p:grpSp>
          <p:nvGrpSpPr>
            <p:cNvPr id="8242" name="Group 118"/>
            <p:cNvGrpSpPr>
              <a:grpSpLocks/>
            </p:cNvGrpSpPr>
            <p:nvPr/>
          </p:nvGrpSpPr>
          <p:grpSpPr bwMode="auto">
            <a:xfrm>
              <a:off x="5074551" y="1758790"/>
              <a:ext cx="1280160" cy="1280160"/>
              <a:chOff x="5442991" y="1385888"/>
              <a:chExt cx="1362075" cy="1362075"/>
            </a:xfrm>
          </p:grpSpPr>
          <p:sp>
            <p:nvSpPr>
              <p:cNvPr id="8244" name="Oval 19"/>
              <p:cNvSpPr>
                <a:spLocks noChangeArrowheads="1"/>
              </p:cNvSpPr>
              <p:nvPr/>
            </p:nvSpPr>
            <p:spPr bwMode="auto">
              <a:xfrm>
                <a:off x="5442991" y="1385888"/>
                <a:ext cx="1362075" cy="136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22" name="Oval 20"/>
              <p:cNvSpPr>
                <a:spLocks noChangeArrowheads="1"/>
              </p:cNvSpPr>
              <p:nvPr/>
            </p:nvSpPr>
            <p:spPr bwMode="auto">
              <a:xfrm>
                <a:off x="5579516" y="1522413"/>
                <a:ext cx="1089025" cy="1089025"/>
              </a:xfrm>
              <a:prstGeom prst="ellipse">
                <a:avLst/>
              </a:prstGeom>
              <a:gradFill flip="none" rotWithShape="1">
                <a:gsLst>
                  <a:gs pos="100000">
                    <a:srgbClr val="007FD6"/>
                  </a:gs>
                  <a:gs pos="0">
                    <a:srgbClr val="09DCFF"/>
                  </a:gs>
                </a:gsLst>
                <a:path path="circle">
                  <a:fillToRect l="50000" t="50000" r="50000" b="50000"/>
                </a:path>
                <a:tileRect/>
              </a:gradFill>
              <a:ln>
                <a:noFill/>
              </a:ln>
            </p:spPr>
            <p:txBody>
              <a:bodyPr/>
              <a:lstStyle/>
              <a:p>
                <a:pPr>
                  <a:defRPr/>
                </a:pPr>
                <a:endParaRPr lang="en-US"/>
              </a:p>
            </p:txBody>
          </p:sp>
        </p:grpSp>
        <p:sp>
          <p:nvSpPr>
            <p:cNvPr id="8243" name="Freeform 33"/>
            <p:cNvSpPr>
              <a:spLocks noEditPoints="1"/>
            </p:cNvSpPr>
            <p:nvPr/>
          </p:nvSpPr>
          <p:spPr bwMode="auto">
            <a:xfrm>
              <a:off x="5478187" y="2141685"/>
              <a:ext cx="472889" cy="514370"/>
            </a:xfrm>
            <a:custGeom>
              <a:avLst/>
              <a:gdLst>
                <a:gd name="T0" fmla="*/ 2147483646 w 300"/>
                <a:gd name="T1" fmla="*/ 2147483646 h 326"/>
                <a:gd name="T2" fmla="*/ 2147483646 w 300"/>
                <a:gd name="T3" fmla="*/ 2147483646 h 326"/>
                <a:gd name="T4" fmla="*/ 2147483646 w 300"/>
                <a:gd name="T5" fmla="*/ 2147483646 h 326"/>
                <a:gd name="T6" fmla="*/ 2147483646 w 300"/>
                <a:gd name="T7" fmla="*/ 2147483646 h 326"/>
                <a:gd name="T8" fmla="*/ 0 w 300"/>
                <a:gd name="T9" fmla="*/ 2147483646 h 326"/>
                <a:gd name="T10" fmla="*/ 2147483646 w 300"/>
                <a:gd name="T11" fmla="*/ 2147483646 h 326"/>
                <a:gd name="T12" fmla="*/ 2147483646 w 300"/>
                <a:gd name="T13" fmla="*/ 2147483646 h 326"/>
                <a:gd name="T14" fmla="*/ 2147483646 w 300"/>
                <a:gd name="T15" fmla="*/ 2147483646 h 326"/>
                <a:gd name="T16" fmla="*/ 2147483646 w 300"/>
                <a:gd name="T17" fmla="*/ 2147483646 h 326"/>
                <a:gd name="T18" fmla="*/ 2147483646 w 300"/>
                <a:gd name="T19" fmla="*/ 2147483646 h 326"/>
                <a:gd name="T20" fmla="*/ 2147483646 w 300"/>
                <a:gd name="T21" fmla="*/ 2147483646 h 326"/>
                <a:gd name="T22" fmla="*/ 2147483646 w 300"/>
                <a:gd name="T23" fmla="*/ 2147483646 h 326"/>
                <a:gd name="T24" fmla="*/ 2147483646 w 300"/>
                <a:gd name="T25" fmla="*/ 2147483646 h 326"/>
                <a:gd name="T26" fmla="*/ 2147483646 w 300"/>
                <a:gd name="T27" fmla="*/ 2147483646 h 326"/>
                <a:gd name="T28" fmla="*/ 2147483646 w 300"/>
                <a:gd name="T29" fmla="*/ 2147483646 h 326"/>
                <a:gd name="T30" fmla="*/ 2147483646 w 300"/>
                <a:gd name="T31" fmla="*/ 2147483646 h 326"/>
                <a:gd name="T32" fmla="*/ 2147483646 w 300"/>
                <a:gd name="T33" fmla="*/ 2147483646 h 326"/>
                <a:gd name="T34" fmla="*/ 2147483646 w 300"/>
                <a:gd name="T35" fmla="*/ 2147483646 h 326"/>
                <a:gd name="T36" fmla="*/ 2147483646 w 300"/>
                <a:gd name="T37" fmla="*/ 2147483646 h 326"/>
                <a:gd name="T38" fmla="*/ 2147483646 w 300"/>
                <a:gd name="T39" fmla="*/ 2147483646 h 326"/>
                <a:gd name="T40" fmla="*/ 2147483646 w 300"/>
                <a:gd name="T41" fmla="*/ 2147483646 h 326"/>
                <a:gd name="T42" fmla="*/ 2147483646 w 300"/>
                <a:gd name="T43" fmla="*/ 2147483646 h 326"/>
                <a:gd name="T44" fmla="*/ 2147483646 w 300"/>
                <a:gd name="T45" fmla="*/ 2147483646 h 326"/>
                <a:gd name="T46" fmla="*/ 2147483646 w 300"/>
                <a:gd name="T47" fmla="*/ 2147483646 h 326"/>
                <a:gd name="T48" fmla="*/ 2147483646 w 300"/>
                <a:gd name="T49" fmla="*/ 2147483646 h 326"/>
                <a:gd name="T50" fmla="*/ 2147483646 w 300"/>
                <a:gd name="T51" fmla="*/ 2147483646 h 326"/>
                <a:gd name="T52" fmla="*/ 2147483646 w 300"/>
                <a:gd name="T53" fmla="*/ 2147483646 h 326"/>
                <a:gd name="T54" fmla="*/ 2147483646 w 300"/>
                <a:gd name="T55" fmla="*/ 2147483646 h 326"/>
                <a:gd name="T56" fmla="*/ 2147483646 w 300"/>
                <a:gd name="T57" fmla="*/ 2147483646 h 326"/>
                <a:gd name="T58" fmla="*/ 2147483646 w 300"/>
                <a:gd name="T59" fmla="*/ 2147483646 h 326"/>
                <a:gd name="T60" fmla="*/ 2147483646 w 300"/>
                <a:gd name="T61" fmla="*/ 2147483646 h 326"/>
                <a:gd name="T62" fmla="*/ 2147483646 w 300"/>
                <a:gd name="T63" fmla="*/ 2147483646 h 326"/>
                <a:gd name="T64" fmla="*/ 2147483646 w 300"/>
                <a:gd name="T65" fmla="*/ 2147483646 h 326"/>
                <a:gd name="T66" fmla="*/ 2147483646 w 300"/>
                <a:gd name="T67" fmla="*/ 2147483646 h 326"/>
                <a:gd name="T68" fmla="*/ 2147483646 w 300"/>
                <a:gd name="T69" fmla="*/ 2147483646 h 326"/>
                <a:gd name="T70" fmla="*/ 2147483646 w 300"/>
                <a:gd name="T71" fmla="*/ 2147483646 h 326"/>
                <a:gd name="T72" fmla="*/ 2147483646 w 300"/>
                <a:gd name="T73" fmla="*/ 2147483646 h 326"/>
                <a:gd name="T74" fmla="*/ 2147483646 w 300"/>
                <a:gd name="T75" fmla="*/ 2147483646 h 326"/>
                <a:gd name="T76" fmla="*/ 2147483646 w 300"/>
                <a:gd name="T77" fmla="*/ 2147483646 h 326"/>
                <a:gd name="T78" fmla="*/ 2147483646 w 300"/>
                <a:gd name="T79" fmla="*/ 2147483646 h 326"/>
                <a:gd name="T80" fmla="*/ 2147483646 w 300"/>
                <a:gd name="T81" fmla="*/ 2147483646 h 326"/>
                <a:gd name="T82" fmla="*/ 2147483646 w 300"/>
                <a:gd name="T83" fmla="*/ 2147483646 h 326"/>
                <a:gd name="T84" fmla="*/ 2147483646 w 300"/>
                <a:gd name="T85" fmla="*/ 2147483646 h 326"/>
                <a:gd name="T86" fmla="*/ 2147483646 w 300"/>
                <a:gd name="T87" fmla="*/ 2147483646 h 326"/>
                <a:gd name="T88" fmla="*/ 2147483646 w 300"/>
                <a:gd name="T89" fmla="*/ 2147483646 h 326"/>
                <a:gd name="T90" fmla="*/ 2147483646 w 300"/>
                <a:gd name="T91" fmla="*/ 2147483646 h 326"/>
                <a:gd name="T92" fmla="*/ 2147483646 w 300"/>
                <a:gd name="T93" fmla="*/ 2147483646 h 326"/>
                <a:gd name="T94" fmla="*/ 2147483646 w 300"/>
                <a:gd name="T95" fmla="*/ 2147483646 h 326"/>
                <a:gd name="T96" fmla="*/ 2147483646 w 300"/>
                <a:gd name="T97" fmla="*/ 2147483646 h 326"/>
                <a:gd name="T98" fmla="*/ 2147483646 w 300"/>
                <a:gd name="T99" fmla="*/ 2147483646 h 326"/>
                <a:gd name="T100" fmla="*/ 2147483646 w 300"/>
                <a:gd name="T101" fmla="*/ 2147483646 h 326"/>
                <a:gd name="T102" fmla="*/ 2147483646 w 300"/>
                <a:gd name="T103" fmla="*/ 2147483646 h 326"/>
                <a:gd name="T104" fmla="*/ 2147483646 w 300"/>
                <a:gd name="T105" fmla="*/ 2147483646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 h="326">
                  <a:moveTo>
                    <a:pt x="291" y="265"/>
                  </a:moveTo>
                  <a:cubicBezTo>
                    <a:pt x="284" y="255"/>
                    <a:pt x="274" y="248"/>
                    <a:pt x="263" y="245"/>
                  </a:cubicBezTo>
                  <a:cubicBezTo>
                    <a:pt x="263" y="245"/>
                    <a:pt x="263" y="245"/>
                    <a:pt x="263" y="245"/>
                  </a:cubicBezTo>
                  <a:cubicBezTo>
                    <a:pt x="223" y="236"/>
                    <a:pt x="223" y="236"/>
                    <a:pt x="223" y="236"/>
                  </a:cubicBezTo>
                  <a:cubicBezTo>
                    <a:pt x="212" y="220"/>
                    <a:pt x="212" y="220"/>
                    <a:pt x="212" y="220"/>
                  </a:cubicBezTo>
                  <a:cubicBezTo>
                    <a:pt x="212" y="220"/>
                    <a:pt x="212" y="220"/>
                    <a:pt x="212" y="220"/>
                  </a:cubicBezTo>
                  <a:cubicBezTo>
                    <a:pt x="211" y="218"/>
                    <a:pt x="208" y="216"/>
                    <a:pt x="205" y="216"/>
                  </a:cubicBezTo>
                  <a:cubicBezTo>
                    <a:pt x="203" y="216"/>
                    <a:pt x="200" y="216"/>
                    <a:pt x="198" y="218"/>
                  </a:cubicBezTo>
                  <a:cubicBezTo>
                    <a:pt x="198" y="218"/>
                    <a:pt x="198" y="218"/>
                    <a:pt x="198" y="218"/>
                  </a:cubicBezTo>
                  <a:cubicBezTo>
                    <a:pt x="150" y="259"/>
                    <a:pt x="150" y="259"/>
                    <a:pt x="150" y="259"/>
                  </a:cubicBezTo>
                  <a:cubicBezTo>
                    <a:pt x="102" y="218"/>
                    <a:pt x="102" y="218"/>
                    <a:pt x="102" y="218"/>
                  </a:cubicBezTo>
                  <a:cubicBezTo>
                    <a:pt x="102" y="218"/>
                    <a:pt x="102" y="218"/>
                    <a:pt x="102" y="218"/>
                  </a:cubicBezTo>
                  <a:cubicBezTo>
                    <a:pt x="100" y="216"/>
                    <a:pt x="97" y="216"/>
                    <a:pt x="95" y="216"/>
                  </a:cubicBezTo>
                  <a:cubicBezTo>
                    <a:pt x="92" y="216"/>
                    <a:pt x="90" y="218"/>
                    <a:pt x="88" y="220"/>
                  </a:cubicBezTo>
                  <a:cubicBezTo>
                    <a:pt x="88" y="220"/>
                    <a:pt x="88" y="220"/>
                    <a:pt x="88" y="220"/>
                  </a:cubicBezTo>
                  <a:cubicBezTo>
                    <a:pt x="77" y="236"/>
                    <a:pt x="77" y="236"/>
                    <a:pt x="77" y="236"/>
                  </a:cubicBezTo>
                  <a:cubicBezTo>
                    <a:pt x="37" y="245"/>
                    <a:pt x="37" y="245"/>
                    <a:pt x="37" y="245"/>
                  </a:cubicBezTo>
                  <a:cubicBezTo>
                    <a:pt x="37" y="245"/>
                    <a:pt x="37" y="245"/>
                    <a:pt x="37" y="245"/>
                  </a:cubicBezTo>
                  <a:cubicBezTo>
                    <a:pt x="26" y="248"/>
                    <a:pt x="16" y="255"/>
                    <a:pt x="10" y="265"/>
                  </a:cubicBezTo>
                  <a:cubicBezTo>
                    <a:pt x="4" y="274"/>
                    <a:pt x="0" y="284"/>
                    <a:pt x="0" y="295"/>
                  </a:cubicBezTo>
                  <a:cubicBezTo>
                    <a:pt x="0" y="308"/>
                    <a:pt x="0" y="308"/>
                    <a:pt x="0" y="308"/>
                  </a:cubicBezTo>
                  <a:cubicBezTo>
                    <a:pt x="0" y="318"/>
                    <a:pt x="9" y="326"/>
                    <a:pt x="20" y="326"/>
                  </a:cubicBezTo>
                  <a:cubicBezTo>
                    <a:pt x="135" y="326"/>
                    <a:pt x="135" y="326"/>
                    <a:pt x="135" y="326"/>
                  </a:cubicBezTo>
                  <a:cubicBezTo>
                    <a:pt x="135" y="326"/>
                    <a:pt x="135" y="326"/>
                    <a:pt x="135" y="326"/>
                  </a:cubicBezTo>
                  <a:cubicBezTo>
                    <a:pt x="135" y="326"/>
                    <a:pt x="135" y="326"/>
                    <a:pt x="135" y="326"/>
                  </a:cubicBezTo>
                  <a:cubicBezTo>
                    <a:pt x="165" y="326"/>
                    <a:pt x="165" y="326"/>
                    <a:pt x="165" y="326"/>
                  </a:cubicBezTo>
                  <a:cubicBezTo>
                    <a:pt x="165" y="326"/>
                    <a:pt x="165" y="326"/>
                    <a:pt x="165" y="326"/>
                  </a:cubicBezTo>
                  <a:cubicBezTo>
                    <a:pt x="165" y="326"/>
                    <a:pt x="165" y="326"/>
                    <a:pt x="165" y="326"/>
                  </a:cubicBezTo>
                  <a:cubicBezTo>
                    <a:pt x="280" y="326"/>
                    <a:pt x="280" y="326"/>
                    <a:pt x="280" y="326"/>
                  </a:cubicBezTo>
                  <a:cubicBezTo>
                    <a:pt x="291" y="326"/>
                    <a:pt x="300" y="318"/>
                    <a:pt x="300" y="308"/>
                  </a:cubicBezTo>
                  <a:cubicBezTo>
                    <a:pt x="300" y="295"/>
                    <a:pt x="300" y="295"/>
                    <a:pt x="300" y="295"/>
                  </a:cubicBezTo>
                  <a:cubicBezTo>
                    <a:pt x="300" y="284"/>
                    <a:pt x="297" y="274"/>
                    <a:pt x="291" y="265"/>
                  </a:cubicBezTo>
                  <a:close/>
                  <a:moveTo>
                    <a:pt x="131" y="316"/>
                  </a:moveTo>
                  <a:cubicBezTo>
                    <a:pt x="20" y="316"/>
                    <a:pt x="20" y="316"/>
                    <a:pt x="20" y="316"/>
                  </a:cubicBezTo>
                  <a:cubicBezTo>
                    <a:pt x="15" y="316"/>
                    <a:pt x="10" y="312"/>
                    <a:pt x="10" y="308"/>
                  </a:cubicBezTo>
                  <a:cubicBezTo>
                    <a:pt x="10" y="295"/>
                    <a:pt x="10" y="295"/>
                    <a:pt x="10" y="295"/>
                  </a:cubicBezTo>
                  <a:cubicBezTo>
                    <a:pt x="10" y="279"/>
                    <a:pt x="20" y="260"/>
                    <a:pt x="39" y="254"/>
                  </a:cubicBezTo>
                  <a:cubicBezTo>
                    <a:pt x="78" y="246"/>
                    <a:pt x="78" y="246"/>
                    <a:pt x="78" y="246"/>
                  </a:cubicBezTo>
                  <a:cubicBezTo>
                    <a:pt x="116" y="299"/>
                    <a:pt x="116" y="299"/>
                    <a:pt x="116" y="299"/>
                  </a:cubicBezTo>
                  <a:cubicBezTo>
                    <a:pt x="117" y="300"/>
                    <a:pt x="118" y="301"/>
                    <a:pt x="120" y="301"/>
                  </a:cubicBezTo>
                  <a:cubicBezTo>
                    <a:pt x="120" y="301"/>
                    <a:pt x="120" y="301"/>
                    <a:pt x="120" y="301"/>
                  </a:cubicBezTo>
                  <a:cubicBezTo>
                    <a:pt x="121" y="301"/>
                    <a:pt x="123" y="300"/>
                    <a:pt x="124" y="299"/>
                  </a:cubicBezTo>
                  <a:cubicBezTo>
                    <a:pt x="131" y="292"/>
                    <a:pt x="131" y="292"/>
                    <a:pt x="131" y="292"/>
                  </a:cubicBezTo>
                  <a:cubicBezTo>
                    <a:pt x="132" y="294"/>
                    <a:pt x="133" y="295"/>
                    <a:pt x="135" y="297"/>
                  </a:cubicBezTo>
                  <a:lnTo>
                    <a:pt x="131" y="316"/>
                  </a:lnTo>
                  <a:close/>
                  <a:moveTo>
                    <a:pt x="132" y="277"/>
                  </a:moveTo>
                  <a:cubicBezTo>
                    <a:pt x="121" y="288"/>
                    <a:pt x="121" y="288"/>
                    <a:pt x="121" y="288"/>
                  </a:cubicBezTo>
                  <a:cubicBezTo>
                    <a:pt x="86" y="241"/>
                    <a:pt x="86" y="241"/>
                    <a:pt x="86" y="241"/>
                  </a:cubicBezTo>
                  <a:cubicBezTo>
                    <a:pt x="96" y="226"/>
                    <a:pt x="96" y="226"/>
                    <a:pt x="96" y="226"/>
                  </a:cubicBezTo>
                  <a:cubicBezTo>
                    <a:pt x="143" y="266"/>
                    <a:pt x="143" y="266"/>
                    <a:pt x="143" y="266"/>
                  </a:cubicBezTo>
                  <a:lnTo>
                    <a:pt x="132" y="277"/>
                  </a:lnTo>
                  <a:close/>
                  <a:moveTo>
                    <a:pt x="141" y="316"/>
                  </a:moveTo>
                  <a:cubicBezTo>
                    <a:pt x="144" y="301"/>
                    <a:pt x="144" y="301"/>
                    <a:pt x="144" y="301"/>
                  </a:cubicBezTo>
                  <a:cubicBezTo>
                    <a:pt x="145" y="301"/>
                    <a:pt x="145" y="301"/>
                    <a:pt x="145" y="301"/>
                  </a:cubicBezTo>
                  <a:cubicBezTo>
                    <a:pt x="155" y="301"/>
                    <a:pt x="155" y="301"/>
                    <a:pt x="155" y="301"/>
                  </a:cubicBezTo>
                  <a:cubicBezTo>
                    <a:pt x="155" y="301"/>
                    <a:pt x="156" y="301"/>
                    <a:pt x="156" y="301"/>
                  </a:cubicBezTo>
                  <a:cubicBezTo>
                    <a:pt x="159" y="316"/>
                    <a:pt x="159" y="316"/>
                    <a:pt x="159" y="316"/>
                  </a:cubicBezTo>
                  <a:lnTo>
                    <a:pt x="141" y="316"/>
                  </a:lnTo>
                  <a:close/>
                  <a:moveTo>
                    <a:pt x="160" y="286"/>
                  </a:moveTo>
                  <a:cubicBezTo>
                    <a:pt x="160" y="289"/>
                    <a:pt x="158" y="291"/>
                    <a:pt x="155" y="291"/>
                  </a:cubicBezTo>
                  <a:cubicBezTo>
                    <a:pt x="145" y="291"/>
                    <a:pt x="145" y="291"/>
                    <a:pt x="145" y="291"/>
                  </a:cubicBezTo>
                  <a:cubicBezTo>
                    <a:pt x="142" y="291"/>
                    <a:pt x="140" y="289"/>
                    <a:pt x="140" y="286"/>
                  </a:cubicBezTo>
                  <a:cubicBezTo>
                    <a:pt x="140" y="283"/>
                    <a:pt x="140" y="283"/>
                    <a:pt x="140" y="283"/>
                  </a:cubicBezTo>
                  <a:cubicBezTo>
                    <a:pt x="150" y="273"/>
                    <a:pt x="150" y="273"/>
                    <a:pt x="150" y="273"/>
                  </a:cubicBezTo>
                  <a:cubicBezTo>
                    <a:pt x="160" y="283"/>
                    <a:pt x="160" y="283"/>
                    <a:pt x="160" y="283"/>
                  </a:cubicBezTo>
                  <a:lnTo>
                    <a:pt x="160" y="286"/>
                  </a:lnTo>
                  <a:close/>
                  <a:moveTo>
                    <a:pt x="157" y="266"/>
                  </a:moveTo>
                  <a:cubicBezTo>
                    <a:pt x="204" y="226"/>
                    <a:pt x="204" y="226"/>
                    <a:pt x="204" y="226"/>
                  </a:cubicBezTo>
                  <a:cubicBezTo>
                    <a:pt x="214" y="241"/>
                    <a:pt x="214" y="241"/>
                    <a:pt x="214" y="241"/>
                  </a:cubicBezTo>
                  <a:cubicBezTo>
                    <a:pt x="180" y="288"/>
                    <a:pt x="180" y="288"/>
                    <a:pt x="180" y="288"/>
                  </a:cubicBezTo>
                  <a:cubicBezTo>
                    <a:pt x="169" y="277"/>
                    <a:pt x="169" y="277"/>
                    <a:pt x="169" y="277"/>
                  </a:cubicBezTo>
                  <a:lnTo>
                    <a:pt x="157" y="266"/>
                  </a:lnTo>
                  <a:close/>
                  <a:moveTo>
                    <a:pt x="290" y="308"/>
                  </a:moveTo>
                  <a:cubicBezTo>
                    <a:pt x="290" y="312"/>
                    <a:pt x="286" y="316"/>
                    <a:pt x="280" y="316"/>
                  </a:cubicBezTo>
                  <a:cubicBezTo>
                    <a:pt x="169" y="316"/>
                    <a:pt x="169" y="316"/>
                    <a:pt x="169" y="316"/>
                  </a:cubicBezTo>
                  <a:cubicBezTo>
                    <a:pt x="165" y="297"/>
                    <a:pt x="165" y="297"/>
                    <a:pt x="165" y="297"/>
                  </a:cubicBezTo>
                  <a:cubicBezTo>
                    <a:pt x="167" y="295"/>
                    <a:pt x="168" y="294"/>
                    <a:pt x="169" y="292"/>
                  </a:cubicBezTo>
                  <a:cubicBezTo>
                    <a:pt x="177" y="299"/>
                    <a:pt x="177" y="299"/>
                    <a:pt x="177" y="299"/>
                  </a:cubicBezTo>
                  <a:cubicBezTo>
                    <a:pt x="178" y="300"/>
                    <a:pt x="179" y="301"/>
                    <a:pt x="180" y="301"/>
                  </a:cubicBezTo>
                  <a:cubicBezTo>
                    <a:pt x="180" y="301"/>
                    <a:pt x="180" y="301"/>
                    <a:pt x="181" y="301"/>
                  </a:cubicBezTo>
                  <a:cubicBezTo>
                    <a:pt x="182" y="301"/>
                    <a:pt x="183" y="300"/>
                    <a:pt x="184" y="299"/>
                  </a:cubicBezTo>
                  <a:cubicBezTo>
                    <a:pt x="222" y="246"/>
                    <a:pt x="222" y="246"/>
                    <a:pt x="222" y="246"/>
                  </a:cubicBezTo>
                  <a:cubicBezTo>
                    <a:pt x="261" y="254"/>
                    <a:pt x="261" y="254"/>
                    <a:pt x="261" y="254"/>
                  </a:cubicBezTo>
                  <a:cubicBezTo>
                    <a:pt x="280" y="260"/>
                    <a:pt x="290" y="279"/>
                    <a:pt x="290" y="295"/>
                  </a:cubicBezTo>
                  <a:lnTo>
                    <a:pt x="290" y="308"/>
                  </a:lnTo>
                  <a:close/>
                  <a:moveTo>
                    <a:pt x="65" y="165"/>
                  </a:moveTo>
                  <a:cubicBezTo>
                    <a:pt x="65" y="226"/>
                    <a:pt x="65" y="226"/>
                    <a:pt x="65" y="226"/>
                  </a:cubicBezTo>
                  <a:cubicBezTo>
                    <a:pt x="65" y="229"/>
                    <a:pt x="67" y="231"/>
                    <a:pt x="70" y="231"/>
                  </a:cubicBezTo>
                  <a:cubicBezTo>
                    <a:pt x="73" y="231"/>
                    <a:pt x="75" y="229"/>
                    <a:pt x="75" y="226"/>
                  </a:cubicBezTo>
                  <a:cubicBezTo>
                    <a:pt x="75" y="166"/>
                    <a:pt x="75" y="166"/>
                    <a:pt x="75" y="166"/>
                  </a:cubicBezTo>
                  <a:cubicBezTo>
                    <a:pt x="80" y="166"/>
                    <a:pt x="80" y="166"/>
                    <a:pt x="80" y="166"/>
                  </a:cubicBezTo>
                  <a:cubicBezTo>
                    <a:pt x="83" y="177"/>
                    <a:pt x="89" y="189"/>
                    <a:pt x="97" y="198"/>
                  </a:cubicBezTo>
                  <a:cubicBezTo>
                    <a:pt x="111" y="216"/>
                    <a:pt x="130" y="226"/>
                    <a:pt x="150" y="226"/>
                  </a:cubicBezTo>
                  <a:cubicBezTo>
                    <a:pt x="166" y="226"/>
                    <a:pt x="181" y="220"/>
                    <a:pt x="193" y="208"/>
                  </a:cubicBezTo>
                  <a:cubicBezTo>
                    <a:pt x="193" y="208"/>
                    <a:pt x="194" y="208"/>
                    <a:pt x="194" y="208"/>
                  </a:cubicBezTo>
                  <a:cubicBezTo>
                    <a:pt x="194" y="208"/>
                    <a:pt x="195" y="208"/>
                    <a:pt x="196" y="208"/>
                  </a:cubicBezTo>
                  <a:cubicBezTo>
                    <a:pt x="202" y="208"/>
                    <a:pt x="208" y="207"/>
                    <a:pt x="214" y="204"/>
                  </a:cubicBezTo>
                  <a:cubicBezTo>
                    <a:pt x="232" y="195"/>
                    <a:pt x="245" y="174"/>
                    <a:pt x="245" y="151"/>
                  </a:cubicBezTo>
                  <a:cubicBezTo>
                    <a:pt x="245" y="121"/>
                    <a:pt x="245" y="121"/>
                    <a:pt x="245" y="121"/>
                  </a:cubicBezTo>
                  <a:cubicBezTo>
                    <a:pt x="245" y="113"/>
                    <a:pt x="238" y="106"/>
                    <a:pt x="230" y="106"/>
                  </a:cubicBezTo>
                  <a:cubicBezTo>
                    <a:pt x="228" y="106"/>
                    <a:pt x="228" y="106"/>
                    <a:pt x="228" y="106"/>
                  </a:cubicBezTo>
                  <a:cubicBezTo>
                    <a:pt x="239" y="64"/>
                    <a:pt x="234" y="29"/>
                    <a:pt x="230" y="19"/>
                  </a:cubicBezTo>
                  <a:cubicBezTo>
                    <a:pt x="230" y="19"/>
                    <a:pt x="230" y="19"/>
                    <a:pt x="230" y="19"/>
                  </a:cubicBezTo>
                  <a:cubicBezTo>
                    <a:pt x="230" y="19"/>
                    <a:pt x="230" y="19"/>
                    <a:pt x="230" y="18"/>
                  </a:cubicBezTo>
                  <a:cubicBezTo>
                    <a:pt x="229" y="18"/>
                    <a:pt x="229" y="18"/>
                    <a:pt x="229" y="18"/>
                  </a:cubicBezTo>
                  <a:cubicBezTo>
                    <a:pt x="229" y="18"/>
                    <a:pt x="229" y="18"/>
                    <a:pt x="229" y="18"/>
                  </a:cubicBezTo>
                  <a:cubicBezTo>
                    <a:pt x="229" y="18"/>
                    <a:pt x="229" y="18"/>
                    <a:pt x="229" y="18"/>
                  </a:cubicBezTo>
                  <a:cubicBezTo>
                    <a:pt x="229" y="18"/>
                    <a:pt x="229" y="18"/>
                    <a:pt x="229" y="18"/>
                  </a:cubicBezTo>
                  <a:cubicBezTo>
                    <a:pt x="229" y="18"/>
                    <a:pt x="229" y="18"/>
                    <a:pt x="229" y="17"/>
                  </a:cubicBezTo>
                  <a:cubicBezTo>
                    <a:pt x="229" y="17"/>
                    <a:pt x="229" y="17"/>
                    <a:pt x="229" y="17"/>
                  </a:cubicBezTo>
                  <a:cubicBezTo>
                    <a:pt x="229" y="17"/>
                    <a:pt x="229" y="17"/>
                    <a:pt x="229" y="17"/>
                  </a:cubicBezTo>
                  <a:cubicBezTo>
                    <a:pt x="228" y="17"/>
                    <a:pt x="228" y="17"/>
                    <a:pt x="228" y="17"/>
                  </a:cubicBezTo>
                  <a:cubicBezTo>
                    <a:pt x="228" y="17"/>
                    <a:pt x="228" y="17"/>
                    <a:pt x="228" y="17"/>
                  </a:cubicBezTo>
                  <a:cubicBezTo>
                    <a:pt x="228" y="17"/>
                    <a:pt x="228" y="17"/>
                    <a:pt x="228" y="17"/>
                  </a:cubicBezTo>
                  <a:cubicBezTo>
                    <a:pt x="228" y="17"/>
                    <a:pt x="228" y="17"/>
                    <a:pt x="228" y="17"/>
                  </a:cubicBezTo>
                  <a:cubicBezTo>
                    <a:pt x="228" y="16"/>
                    <a:pt x="228" y="16"/>
                    <a:pt x="228" y="16"/>
                  </a:cubicBezTo>
                  <a:cubicBezTo>
                    <a:pt x="227" y="16"/>
                    <a:pt x="227" y="16"/>
                    <a:pt x="227" y="16"/>
                  </a:cubicBezTo>
                  <a:cubicBezTo>
                    <a:pt x="227" y="16"/>
                    <a:pt x="227" y="16"/>
                    <a:pt x="227" y="16"/>
                  </a:cubicBezTo>
                  <a:cubicBezTo>
                    <a:pt x="227" y="16"/>
                    <a:pt x="227" y="16"/>
                    <a:pt x="227" y="16"/>
                  </a:cubicBezTo>
                  <a:cubicBezTo>
                    <a:pt x="227" y="16"/>
                    <a:pt x="227" y="16"/>
                    <a:pt x="227" y="16"/>
                  </a:cubicBezTo>
                  <a:cubicBezTo>
                    <a:pt x="227" y="16"/>
                    <a:pt x="227" y="16"/>
                    <a:pt x="226" y="16"/>
                  </a:cubicBezTo>
                  <a:cubicBezTo>
                    <a:pt x="226" y="16"/>
                    <a:pt x="226" y="16"/>
                    <a:pt x="226" y="16"/>
                  </a:cubicBezTo>
                  <a:cubicBezTo>
                    <a:pt x="226" y="16"/>
                    <a:pt x="226" y="16"/>
                    <a:pt x="226" y="16"/>
                  </a:cubicBezTo>
                  <a:cubicBezTo>
                    <a:pt x="226" y="16"/>
                    <a:pt x="226" y="16"/>
                    <a:pt x="226" y="16"/>
                  </a:cubicBezTo>
                  <a:cubicBezTo>
                    <a:pt x="226" y="16"/>
                    <a:pt x="226" y="16"/>
                    <a:pt x="225" y="16"/>
                  </a:cubicBezTo>
                  <a:cubicBezTo>
                    <a:pt x="225" y="16"/>
                    <a:pt x="225" y="16"/>
                    <a:pt x="225" y="16"/>
                  </a:cubicBezTo>
                  <a:cubicBezTo>
                    <a:pt x="225" y="16"/>
                    <a:pt x="225" y="16"/>
                    <a:pt x="225" y="16"/>
                  </a:cubicBezTo>
                  <a:cubicBezTo>
                    <a:pt x="225" y="16"/>
                    <a:pt x="225" y="16"/>
                    <a:pt x="225" y="16"/>
                  </a:cubicBezTo>
                  <a:cubicBezTo>
                    <a:pt x="225" y="16"/>
                    <a:pt x="225" y="16"/>
                    <a:pt x="224" y="16"/>
                  </a:cubicBezTo>
                  <a:cubicBezTo>
                    <a:pt x="224" y="16"/>
                    <a:pt x="224" y="16"/>
                    <a:pt x="224" y="16"/>
                  </a:cubicBezTo>
                  <a:cubicBezTo>
                    <a:pt x="212" y="18"/>
                    <a:pt x="197" y="15"/>
                    <a:pt x="181" y="11"/>
                  </a:cubicBezTo>
                  <a:cubicBezTo>
                    <a:pt x="154" y="6"/>
                    <a:pt x="126" y="0"/>
                    <a:pt x="104" y="16"/>
                  </a:cubicBezTo>
                  <a:cubicBezTo>
                    <a:pt x="104" y="16"/>
                    <a:pt x="103" y="16"/>
                    <a:pt x="103" y="16"/>
                  </a:cubicBezTo>
                  <a:cubicBezTo>
                    <a:pt x="81" y="16"/>
                    <a:pt x="65" y="34"/>
                    <a:pt x="65" y="61"/>
                  </a:cubicBezTo>
                  <a:cubicBezTo>
                    <a:pt x="65" y="73"/>
                    <a:pt x="68" y="92"/>
                    <a:pt x="71" y="106"/>
                  </a:cubicBezTo>
                  <a:cubicBezTo>
                    <a:pt x="70" y="106"/>
                    <a:pt x="70" y="106"/>
                    <a:pt x="70" y="106"/>
                  </a:cubicBezTo>
                  <a:cubicBezTo>
                    <a:pt x="62" y="106"/>
                    <a:pt x="55" y="113"/>
                    <a:pt x="55" y="121"/>
                  </a:cubicBezTo>
                  <a:cubicBezTo>
                    <a:pt x="55" y="151"/>
                    <a:pt x="55" y="151"/>
                    <a:pt x="55" y="151"/>
                  </a:cubicBezTo>
                  <a:cubicBezTo>
                    <a:pt x="55" y="157"/>
                    <a:pt x="59" y="163"/>
                    <a:pt x="65" y="165"/>
                  </a:cubicBezTo>
                  <a:close/>
                  <a:moveTo>
                    <a:pt x="209" y="195"/>
                  </a:moveTo>
                  <a:cubicBezTo>
                    <a:pt x="199" y="200"/>
                    <a:pt x="188" y="199"/>
                    <a:pt x="179" y="192"/>
                  </a:cubicBezTo>
                  <a:cubicBezTo>
                    <a:pt x="180" y="190"/>
                    <a:pt x="180" y="188"/>
                    <a:pt x="180" y="186"/>
                  </a:cubicBezTo>
                  <a:cubicBezTo>
                    <a:pt x="180" y="178"/>
                    <a:pt x="173" y="171"/>
                    <a:pt x="165" y="171"/>
                  </a:cubicBezTo>
                  <a:cubicBezTo>
                    <a:pt x="157" y="171"/>
                    <a:pt x="150" y="178"/>
                    <a:pt x="150" y="186"/>
                  </a:cubicBezTo>
                  <a:cubicBezTo>
                    <a:pt x="150" y="194"/>
                    <a:pt x="157" y="201"/>
                    <a:pt x="165" y="201"/>
                  </a:cubicBezTo>
                  <a:cubicBezTo>
                    <a:pt x="167" y="201"/>
                    <a:pt x="170" y="200"/>
                    <a:pt x="172" y="199"/>
                  </a:cubicBezTo>
                  <a:cubicBezTo>
                    <a:pt x="172" y="199"/>
                    <a:pt x="172" y="200"/>
                    <a:pt x="172" y="200"/>
                  </a:cubicBezTo>
                  <a:cubicBezTo>
                    <a:pt x="175" y="202"/>
                    <a:pt x="178" y="204"/>
                    <a:pt x="181" y="205"/>
                  </a:cubicBezTo>
                  <a:cubicBezTo>
                    <a:pt x="172" y="212"/>
                    <a:pt x="161" y="216"/>
                    <a:pt x="150" y="216"/>
                  </a:cubicBezTo>
                  <a:cubicBezTo>
                    <a:pt x="133" y="216"/>
                    <a:pt x="117" y="207"/>
                    <a:pt x="105" y="192"/>
                  </a:cubicBezTo>
                  <a:cubicBezTo>
                    <a:pt x="92" y="176"/>
                    <a:pt x="85" y="156"/>
                    <a:pt x="85" y="136"/>
                  </a:cubicBezTo>
                  <a:cubicBezTo>
                    <a:pt x="85" y="130"/>
                    <a:pt x="85" y="130"/>
                    <a:pt x="85" y="130"/>
                  </a:cubicBezTo>
                  <a:cubicBezTo>
                    <a:pt x="85" y="112"/>
                    <a:pt x="95" y="88"/>
                    <a:pt x="98" y="80"/>
                  </a:cubicBezTo>
                  <a:cubicBezTo>
                    <a:pt x="133" y="76"/>
                    <a:pt x="161" y="80"/>
                    <a:pt x="178" y="85"/>
                  </a:cubicBezTo>
                  <a:cubicBezTo>
                    <a:pt x="193" y="88"/>
                    <a:pt x="203" y="93"/>
                    <a:pt x="206" y="94"/>
                  </a:cubicBezTo>
                  <a:cubicBezTo>
                    <a:pt x="215" y="116"/>
                    <a:pt x="215" y="116"/>
                    <a:pt x="215" y="116"/>
                  </a:cubicBezTo>
                  <a:cubicBezTo>
                    <a:pt x="215" y="136"/>
                    <a:pt x="215" y="136"/>
                    <a:pt x="215" y="136"/>
                  </a:cubicBezTo>
                  <a:cubicBezTo>
                    <a:pt x="215" y="152"/>
                    <a:pt x="210" y="169"/>
                    <a:pt x="202" y="183"/>
                  </a:cubicBezTo>
                  <a:cubicBezTo>
                    <a:pt x="200" y="186"/>
                    <a:pt x="201" y="189"/>
                    <a:pt x="203" y="190"/>
                  </a:cubicBezTo>
                  <a:cubicBezTo>
                    <a:pt x="204" y="191"/>
                    <a:pt x="205" y="191"/>
                    <a:pt x="206" y="191"/>
                  </a:cubicBezTo>
                  <a:cubicBezTo>
                    <a:pt x="208" y="191"/>
                    <a:pt x="209" y="190"/>
                    <a:pt x="210" y="188"/>
                  </a:cubicBezTo>
                  <a:cubicBezTo>
                    <a:pt x="215" y="181"/>
                    <a:pt x="218" y="174"/>
                    <a:pt x="221" y="166"/>
                  </a:cubicBezTo>
                  <a:cubicBezTo>
                    <a:pt x="230" y="166"/>
                    <a:pt x="230" y="166"/>
                    <a:pt x="230" y="166"/>
                  </a:cubicBezTo>
                  <a:cubicBezTo>
                    <a:pt x="231" y="166"/>
                    <a:pt x="232" y="166"/>
                    <a:pt x="233" y="166"/>
                  </a:cubicBezTo>
                  <a:cubicBezTo>
                    <a:pt x="229" y="179"/>
                    <a:pt x="220" y="190"/>
                    <a:pt x="209" y="195"/>
                  </a:cubicBezTo>
                  <a:close/>
                  <a:moveTo>
                    <a:pt x="170" y="186"/>
                  </a:moveTo>
                  <a:cubicBezTo>
                    <a:pt x="170" y="189"/>
                    <a:pt x="168" y="191"/>
                    <a:pt x="165" y="191"/>
                  </a:cubicBezTo>
                  <a:cubicBezTo>
                    <a:pt x="162" y="191"/>
                    <a:pt x="160" y="189"/>
                    <a:pt x="160" y="186"/>
                  </a:cubicBezTo>
                  <a:cubicBezTo>
                    <a:pt x="160" y="183"/>
                    <a:pt x="162" y="181"/>
                    <a:pt x="165" y="181"/>
                  </a:cubicBezTo>
                  <a:cubicBezTo>
                    <a:pt x="168" y="181"/>
                    <a:pt x="170" y="183"/>
                    <a:pt x="170" y="186"/>
                  </a:cubicBezTo>
                  <a:close/>
                  <a:moveTo>
                    <a:pt x="225" y="136"/>
                  </a:moveTo>
                  <a:cubicBezTo>
                    <a:pt x="225" y="116"/>
                    <a:pt x="225" y="116"/>
                    <a:pt x="225" y="116"/>
                  </a:cubicBezTo>
                  <a:cubicBezTo>
                    <a:pt x="230" y="116"/>
                    <a:pt x="230" y="116"/>
                    <a:pt x="230" y="116"/>
                  </a:cubicBezTo>
                  <a:cubicBezTo>
                    <a:pt x="233" y="116"/>
                    <a:pt x="235" y="118"/>
                    <a:pt x="235" y="121"/>
                  </a:cubicBezTo>
                  <a:cubicBezTo>
                    <a:pt x="235" y="151"/>
                    <a:pt x="235" y="151"/>
                    <a:pt x="235" y="151"/>
                  </a:cubicBezTo>
                  <a:cubicBezTo>
                    <a:pt x="235" y="154"/>
                    <a:pt x="233" y="156"/>
                    <a:pt x="230" y="156"/>
                  </a:cubicBezTo>
                  <a:cubicBezTo>
                    <a:pt x="223" y="156"/>
                    <a:pt x="223" y="156"/>
                    <a:pt x="223" y="156"/>
                  </a:cubicBezTo>
                  <a:cubicBezTo>
                    <a:pt x="225" y="149"/>
                    <a:pt x="225" y="142"/>
                    <a:pt x="225" y="136"/>
                  </a:cubicBezTo>
                  <a:close/>
                  <a:moveTo>
                    <a:pt x="103" y="26"/>
                  </a:moveTo>
                  <a:cubicBezTo>
                    <a:pt x="104" y="26"/>
                    <a:pt x="104" y="26"/>
                    <a:pt x="104" y="26"/>
                  </a:cubicBezTo>
                  <a:cubicBezTo>
                    <a:pt x="106" y="26"/>
                    <a:pt x="108" y="26"/>
                    <a:pt x="109" y="25"/>
                  </a:cubicBezTo>
                  <a:cubicBezTo>
                    <a:pt x="127" y="11"/>
                    <a:pt x="153" y="16"/>
                    <a:pt x="179" y="21"/>
                  </a:cubicBezTo>
                  <a:cubicBezTo>
                    <a:pt x="192" y="24"/>
                    <a:pt x="205" y="26"/>
                    <a:pt x="216" y="26"/>
                  </a:cubicBezTo>
                  <a:cubicBezTo>
                    <a:pt x="218" y="26"/>
                    <a:pt x="220" y="26"/>
                    <a:pt x="222" y="26"/>
                  </a:cubicBezTo>
                  <a:cubicBezTo>
                    <a:pt x="225" y="37"/>
                    <a:pt x="228" y="65"/>
                    <a:pt x="219" y="100"/>
                  </a:cubicBezTo>
                  <a:cubicBezTo>
                    <a:pt x="215" y="89"/>
                    <a:pt x="215" y="89"/>
                    <a:pt x="215" y="89"/>
                  </a:cubicBezTo>
                  <a:cubicBezTo>
                    <a:pt x="214" y="88"/>
                    <a:pt x="214" y="87"/>
                    <a:pt x="213" y="86"/>
                  </a:cubicBezTo>
                  <a:cubicBezTo>
                    <a:pt x="211" y="85"/>
                    <a:pt x="167" y="62"/>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3" y="71"/>
                    <a:pt x="93" y="71"/>
                    <a:pt x="92" y="72"/>
                  </a:cubicBezTo>
                  <a:cubicBezTo>
                    <a:pt x="92" y="72"/>
                    <a:pt x="92" y="72"/>
                    <a:pt x="92" y="72"/>
                  </a:cubicBezTo>
                  <a:cubicBezTo>
                    <a:pt x="92" y="72"/>
                    <a:pt x="92" y="72"/>
                    <a:pt x="92" y="72"/>
                  </a:cubicBezTo>
                  <a:cubicBezTo>
                    <a:pt x="92" y="72"/>
                    <a:pt x="91" y="72"/>
                    <a:pt x="91" y="73"/>
                  </a:cubicBezTo>
                  <a:cubicBezTo>
                    <a:pt x="91" y="73"/>
                    <a:pt x="91" y="73"/>
                    <a:pt x="91" y="73"/>
                  </a:cubicBezTo>
                  <a:cubicBezTo>
                    <a:pt x="91" y="73"/>
                    <a:pt x="91" y="73"/>
                    <a:pt x="91" y="73"/>
                  </a:cubicBezTo>
                  <a:cubicBezTo>
                    <a:pt x="91" y="73"/>
                    <a:pt x="91" y="73"/>
                    <a:pt x="91" y="73"/>
                  </a:cubicBezTo>
                  <a:cubicBezTo>
                    <a:pt x="91" y="73"/>
                    <a:pt x="91" y="73"/>
                    <a:pt x="91" y="73"/>
                  </a:cubicBezTo>
                  <a:cubicBezTo>
                    <a:pt x="91" y="73"/>
                    <a:pt x="91" y="73"/>
                    <a:pt x="91" y="74"/>
                  </a:cubicBezTo>
                  <a:cubicBezTo>
                    <a:pt x="91" y="74"/>
                    <a:pt x="91" y="74"/>
                    <a:pt x="91" y="74"/>
                  </a:cubicBezTo>
                  <a:cubicBezTo>
                    <a:pt x="90" y="74"/>
                    <a:pt x="85" y="86"/>
                    <a:pt x="80" y="101"/>
                  </a:cubicBezTo>
                  <a:cubicBezTo>
                    <a:pt x="78" y="87"/>
                    <a:pt x="75" y="71"/>
                    <a:pt x="75" y="61"/>
                  </a:cubicBezTo>
                  <a:cubicBezTo>
                    <a:pt x="75" y="37"/>
                    <a:pt x="89" y="26"/>
                    <a:pt x="103" y="26"/>
                  </a:cubicBezTo>
                  <a:close/>
                  <a:moveTo>
                    <a:pt x="65" y="121"/>
                  </a:moveTo>
                  <a:cubicBezTo>
                    <a:pt x="65" y="118"/>
                    <a:pt x="67" y="116"/>
                    <a:pt x="70" y="116"/>
                  </a:cubicBezTo>
                  <a:cubicBezTo>
                    <a:pt x="73" y="116"/>
                    <a:pt x="73" y="116"/>
                    <a:pt x="73" y="116"/>
                  </a:cubicBezTo>
                  <a:cubicBezTo>
                    <a:pt x="74" y="120"/>
                    <a:pt x="75" y="124"/>
                    <a:pt x="75" y="125"/>
                  </a:cubicBezTo>
                  <a:cubicBezTo>
                    <a:pt x="75" y="136"/>
                    <a:pt x="75" y="136"/>
                    <a:pt x="75" y="136"/>
                  </a:cubicBezTo>
                  <a:cubicBezTo>
                    <a:pt x="75" y="142"/>
                    <a:pt x="76" y="149"/>
                    <a:pt x="77" y="156"/>
                  </a:cubicBezTo>
                  <a:cubicBezTo>
                    <a:pt x="70" y="156"/>
                    <a:pt x="70" y="156"/>
                    <a:pt x="70" y="156"/>
                  </a:cubicBezTo>
                  <a:cubicBezTo>
                    <a:pt x="67" y="156"/>
                    <a:pt x="65" y="154"/>
                    <a:pt x="65" y="151"/>
                  </a:cubicBezTo>
                  <a:lnTo>
                    <a:pt x="65"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12" name="Group 128"/>
          <p:cNvGrpSpPr>
            <a:grpSpLocks/>
          </p:cNvGrpSpPr>
          <p:nvPr/>
        </p:nvGrpSpPr>
        <p:grpSpPr bwMode="auto">
          <a:xfrm>
            <a:off x="4637925" y="2592432"/>
            <a:ext cx="1080000" cy="1080000"/>
            <a:chOff x="5858313" y="444851"/>
            <a:chExt cx="1280160" cy="1280160"/>
          </a:xfrm>
        </p:grpSpPr>
        <p:sp>
          <p:nvSpPr>
            <p:cNvPr id="8237" name="Oval 19"/>
            <p:cNvSpPr>
              <a:spLocks noChangeArrowheads="1"/>
            </p:cNvSpPr>
            <p:nvPr/>
          </p:nvSpPr>
          <p:spPr bwMode="auto">
            <a:xfrm>
              <a:off x="5858313" y="444851"/>
              <a:ext cx="1280160" cy="12801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131" name="Oval 20"/>
            <p:cNvSpPr>
              <a:spLocks noChangeArrowheads="1"/>
            </p:cNvSpPr>
            <p:nvPr/>
          </p:nvSpPr>
          <p:spPr bwMode="auto">
            <a:xfrm>
              <a:off x="5986626" y="573165"/>
              <a:ext cx="1023531" cy="1023531"/>
            </a:xfrm>
            <a:prstGeom prst="ellipse">
              <a:avLst/>
            </a:prstGeom>
            <a:gradFill flip="none" rotWithShape="1">
              <a:gsLst>
                <a:gs pos="100000">
                  <a:srgbClr val="007FD6"/>
                </a:gs>
                <a:gs pos="0">
                  <a:srgbClr val="09DCFF"/>
                </a:gs>
              </a:gsLst>
              <a:path path="circle">
                <a:fillToRect l="50000" t="50000" r="50000" b="50000"/>
              </a:path>
              <a:tileRect/>
            </a:gradFill>
            <a:ln>
              <a:noFill/>
            </a:ln>
          </p:spPr>
          <p:txBody>
            <a:bodyPr/>
            <a:lstStyle/>
            <a:p>
              <a:pPr>
                <a:defRPr/>
              </a:pPr>
              <a:endParaRPr lang="en-US"/>
            </a:p>
          </p:txBody>
        </p:sp>
        <p:sp>
          <p:nvSpPr>
            <p:cNvPr id="8241" name="Freeform 29"/>
            <p:cNvSpPr>
              <a:spLocks noEditPoints="1"/>
            </p:cNvSpPr>
            <p:nvPr/>
          </p:nvSpPr>
          <p:spPr bwMode="auto">
            <a:xfrm>
              <a:off x="6239643" y="796363"/>
              <a:ext cx="517496" cy="546139"/>
            </a:xfrm>
            <a:custGeom>
              <a:avLst/>
              <a:gdLst>
                <a:gd name="T0" fmla="*/ 2147483646 w 456"/>
                <a:gd name="T1" fmla="*/ 2147483646 h 481"/>
                <a:gd name="T2" fmla="*/ 2147483646 w 456"/>
                <a:gd name="T3" fmla="*/ 2147483646 h 481"/>
                <a:gd name="T4" fmla="*/ 2147483646 w 456"/>
                <a:gd name="T5" fmla="*/ 2147483646 h 481"/>
                <a:gd name="T6" fmla="*/ 2147483646 w 456"/>
                <a:gd name="T7" fmla="*/ 2147483646 h 481"/>
                <a:gd name="T8" fmla="*/ 2147483646 w 456"/>
                <a:gd name="T9" fmla="*/ 2147483646 h 481"/>
                <a:gd name="T10" fmla="*/ 2147483646 w 456"/>
                <a:gd name="T11" fmla="*/ 2147483646 h 481"/>
                <a:gd name="T12" fmla="*/ 2147483646 w 456"/>
                <a:gd name="T13" fmla="*/ 2147483646 h 481"/>
                <a:gd name="T14" fmla="*/ 2147483646 w 456"/>
                <a:gd name="T15" fmla="*/ 2147483646 h 481"/>
                <a:gd name="T16" fmla="*/ 2147483646 w 456"/>
                <a:gd name="T17" fmla="*/ 2147483646 h 481"/>
                <a:gd name="T18" fmla="*/ 2147483646 w 456"/>
                <a:gd name="T19" fmla="*/ 2147483646 h 481"/>
                <a:gd name="T20" fmla="*/ 2147483646 w 456"/>
                <a:gd name="T21" fmla="*/ 2147483646 h 481"/>
                <a:gd name="T22" fmla="*/ 2147483646 w 456"/>
                <a:gd name="T23" fmla="*/ 2147483646 h 481"/>
                <a:gd name="T24" fmla="*/ 2147483646 w 456"/>
                <a:gd name="T25" fmla="*/ 2147483646 h 481"/>
                <a:gd name="T26" fmla="*/ 2147483646 w 456"/>
                <a:gd name="T27" fmla="*/ 2147483646 h 481"/>
                <a:gd name="T28" fmla="*/ 2147483646 w 456"/>
                <a:gd name="T29" fmla="*/ 2147483646 h 481"/>
                <a:gd name="T30" fmla="*/ 2147483646 w 456"/>
                <a:gd name="T31" fmla="*/ 2147483646 h 481"/>
                <a:gd name="T32" fmla="*/ 2147483646 w 456"/>
                <a:gd name="T33" fmla="*/ 2147483646 h 481"/>
                <a:gd name="T34" fmla="*/ 2147483646 w 456"/>
                <a:gd name="T35" fmla="*/ 2147483646 h 481"/>
                <a:gd name="T36" fmla="*/ 2147483646 w 456"/>
                <a:gd name="T37" fmla="*/ 2147483646 h 481"/>
                <a:gd name="T38" fmla="*/ 2147483646 w 456"/>
                <a:gd name="T39" fmla="*/ 2147483646 h 481"/>
                <a:gd name="T40" fmla="*/ 2147483646 w 456"/>
                <a:gd name="T41" fmla="*/ 2147483646 h 481"/>
                <a:gd name="T42" fmla="*/ 2147483646 w 456"/>
                <a:gd name="T43" fmla="*/ 2147483646 h 481"/>
                <a:gd name="T44" fmla="*/ 2147483646 w 456"/>
                <a:gd name="T45" fmla="*/ 2147483646 h 481"/>
                <a:gd name="T46" fmla="*/ 2147483646 w 456"/>
                <a:gd name="T47" fmla="*/ 2147483646 h 481"/>
                <a:gd name="T48" fmla="*/ 2147483646 w 456"/>
                <a:gd name="T49" fmla="*/ 2147483646 h 481"/>
                <a:gd name="T50" fmla="*/ 2147483646 w 456"/>
                <a:gd name="T51" fmla="*/ 2147483646 h 481"/>
                <a:gd name="T52" fmla="*/ 2147483646 w 456"/>
                <a:gd name="T53" fmla="*/ 2147483646 h 481"/>
                <a:gd name="T54" fmla="*/ 2147483646 w 456"/>
                <a:gd name="T55" fmla="*/ 2147483646 h 481"/>
                <a:gd name="T56" fmla="*/ 2147483646 w 456"/>
                <a:gd name="T57" fmla="*/ 2147483646 h 481"/>
                <a:gd name="T58" fmla="*/ 2147483646 w 456"/>
                <a:gd name="T59" fmla="*/ 2147483646 h 481"/>
                <a:gd name="T60" fmla="*/ 2147483646 w 456"/>
                <a:gd name="T61" fmla="*/ 2147483646 h 481"/>
                <a:gd name="T62" fmla="*/ 2147483646 w 456"/>
                <a:gd name="T63" fmla="*/ 2147483646 h 481"/>
                <a:gd name="T64" fmla="*/ 2147483646 w 456"/>
                <a:gd name="T65" fmla="*/ 2147483646 h 481"/>
                <a:gd name="T66" fmla="*/ 2147483646 w 456"/>
                <a:gd name="T67" fmla="*/ 2147483646 h 481"/>
                <a:gd name="T68" fmla="*/ 2147483646 w 456"/>
                <a:gd name="T69" fmla="*/ 2147483646 h 481"/>
                <a:gd name="T70" fmla="*/ 2147483646 w 456"/>
                <a:gd name="T71" fmla="*/ 2147483646 h 481"/>
                <a:gd name="T72" fmla="*/ 2147483646 w 456"/>
                <a:gd name="T73" fmla="*/ 2147483646 h 481"/>
                <a:gd name="T74" fmla="*/ 2147483646 w 456"/>
                <a:gd name="T75" fmla="*/ 2147483646 h 481"/>
                <a:gd name="T76" fmla="*/ 2147483646 w 456"/>
                <a:gd name="T77" fmla="*/ 2147483646 h 481"/>
                <a:gd name="T78" fmla="*/ 2147483646 w 456"/>
                <a:gd name="T79" fmla="*/ 2147483646 h 481"/>
                <a:gd name="T80" fmla="*/ 2147483646 w 456"/>
                <a:gd name="T81" fmla="*/ 2147483646 h 481"/>
                <a:gd name="T82" fmla="*/ 2147483646 w 456"/>
                <a:gd name="T83" fmla="*/ 2147483646 h 481"/>
                <a:gd name="T84" fmla="*/ 2147483646 w 456"/>
                <a:gd name="T85" fmla="*/ 2147483646 h 481"/>
                <a:gd name="T86" fmla="*/ 2147483646 w 456"/>
                <a:gd name="T87" fmla="*/ 2147483646 h 481"/>
                <a:gd name="T88" fmla="*/ 2147483646 w 456"/>
                <a:gd name="T89" fmla="*/ 2147483646 h 481"/>
                <a:gd name="T90" fmla="*/ 2147483646 w 456"/>
                <a:gd name="T91" fmla="*/ 2147483646 h 4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6" h="481">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213" name="Group 155"/>
          <p:cNvGrpSpPr>
            <a:grpSpLocks/>
          </p:cNvGrpSpPr>
          <p:nvPr/>
        </p:nvGrpSpPr>
        <p:grpSpPr bwMode="auto">
          <a:xfrm>
            <a:off x="7843494" y="1863928"/>
            <a:ext cx="3435941" cy="474587"/>
            <a:chOff x="8240144" y="767838"/>
            <a:chExt cx="4300933" cy="475367"/>
          </a:xfrm>
        </p:grpSpPr>
        <p:sp>
          <p:nvSpPr>
            <p:cNvPr id="157" name="Rectangle 156"/>
            <p:cNvSpPr/>
            <p:nvPr/>
          </p:nvSpPr>
          <p:spPr>
            <a:xfrm>
              <a:off x="8240144" y="767838"/>
              <a:ext cx="4300933" cy="369939"/>
            </a:xfrm>
            <a:prstGeom prst="rect">
              <a:avLst/>
            </a:prstGeom>
            <a:noFill/>
          </p:spPr>
          <p:txBody>
            <a:bodyPr wrap="none">
              <a:spAutoFit/>
            </a:bodyPr>
            <a:lstStyle/>
            <a:p>
              <a:pPr>
                <a:defRPr/>
              </a:pPr>
              <a:r>
                <a:rPr lang="es-E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DISTRIBUCION POR COLEGIO </a:t>
              </a:r>
              <a:endParaRPr lang="en-U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8" name="TextBox 157"/>
            <p:cNvSpPr txBox="1"/>
            <p:nvPr/>
          </p:nvSpPr>
          <p:spPr>
            <a:xfrm>
              <a:off x="8254207" y="904511"/>
              <a:ext cx="3480755" cy="338694"/>
            </a:xfrm>
            <a:prstGeom prst="rect">
              <a:avLst/>
            </a:prstGeom>
            <a:noFill/>
          </p:spPr>
          <p:txBody>
            <a:bodyPr>
              <a:spAutoFit/>
            </a:bodyPr>
            <a:lstStyle/>
            <a:p>
              <a:pPr>
                <a:defRPr/>
              </a:pP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8214" name="Group 158"/>
          <p:cNvGrpSpPr>
            <a:grpSpLocks/>
          </p:cNvGrpSpPr>
          <p:nvPr/>
        </p:nvGrpSpPr>
        <p:grpSpPr bwMode="auto">
          <a:xfrm>
            <a:off x="6761051" y="3952600"/>
            <a:ext cx="3460749" cy="844825"/>
            <a:chOff x="7669844" y="1680802"/>
            <a:chExt cx="3461047" cy="844285"/>
          </a:xfrm>
        </p:grpSpPr>
        <p:sp>
          <p:nvSpPr>
            <p:cNvPr id="160" name="Rectangle 159"/>
            <p:cNvSpPr/>
            <p:nvPr/>
          </p:nvSpPr>
          <p:spPr>
            <a:xfrm>
              <a:off x="7789220" y="1680802"/>
              <a:ext cx="2826851" cy="369096"/>
            </a:xfrm>
            <a:prstGeom prst="rect">
              <a:avLst/>
            </a:prstGeom>
            <a:noFill/>
          </p:spPr>
          <p:txBody>
            <a:bodyPr wrap="none">
              <a:spAutoFit/>
            </a:bodyPr>
            <a:lstStyle/>
            <a:p>
              <a:pPr>
                <a:defRPr/>
              </a:pPr>
              <a:r>
                <a:rPr lang="es-E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DISTRIBUCION POR SITUACION</a:t>
              </a:r>
              <a:endParaRPr lang="en-U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1" name="TextBox 160"/>
            <p:cNvSpPr txBox="1"/>
            <p:nvPr/>
          </p:nvSpPr>
          <p:spPr>
            <a:xfrm>
              <a:off x="7669844" y="2187166"/>
              <a:ext cx="3461047" cy="337921"/>
            </a:xfrm>
            <a:prstGeom prst="rect">
              <a:avLst/>
            </a:prstGeom>
            <a:noFill/>
          </p:spPr>
          <p:txBody>
            <a:bodyPr>
              <a:spAutoFit/>
            </a:bodyPr>
            <a:lstStyle/>
            <a:p>
              <a:pPr>
                <a:defRPr/>
              </a:pPr>
              <a:r>
                <a:rPr lang="es-E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MIRes, Médicos Activos y Jubilados</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sp>
        <p:nvSpPr>
          <p:cNvPr id="13" name="Triángulo rectángulo 12"/>
          <p:cNvSpPr/>
          <p:nvPr/>
        </p:nvSpPr>
        <p:spPr>
          <a:xfrm>
            <a:off x="-14288" y="5018088"/>
            <a:ext cx="2084388" cy="171926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nvGrpSpPr>
          <p:cNvPr id="8217" name="Group 132"/>
          <p:cNvGrpSpPr>
            <a:grpSpLocks/>
          </p:cNvGrpSpPr>
          <p:nvPr/>
        </p:nvGrpSpPr>
        <p:grpSpPr bwMode="auto">
          <a:xfrm>
            <a:off x="2996979" y="4625633"/>
            <a:ext cx="1080000" cy="1080000"/>
            <a:chOff x="5858313" y="444851"/>
            <a:chExt cx="1280160" cy="1280160"/>
          </a:xfrm>
        </p:grpSpPr>
        <p:sp>
          <p:nvSpPr>
            <p:cNvPr id="8226" name="Oval 19"/>
            <p:cNvSpPr>
              <a:spLocks noChangeArrowheads="1"/>
            </p:cNvSpPr>
            <p:nvPr/>
          </p:nvSpPr>
          <p:spPr bwMode="auto">
            <a:xfrm>
              <a:off x="5858313" y="444851"/>
              <a:ext cx="1280160" cy="128016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70" name="Oval 20"/>
            <p:cNvSpPr>
              <a:spLocks noChangeArrowheads="1"/>
            </p:cNvSpPr>
            <p:nvPr/>
          </p:nvSpPr>
          <p:spPr bwMode="auto">
            <a:xfrm>
              <a:off x="5986626" y="573165"/>
              <a:ext cx="1023531" cy="1023531"/>
            </a:xfrm>
            <a:prstGeom prst="ellipse">
              <a:avLst/>
            </a:prstGeom>
            <a:gradFill flip="none" rotWithShape="1">
              <a:gsLst>
                <a:gs pos="100000">
                  <a:srgbClr val="007FD6"/>
                </a:gs>
                <a:gs pos="0">
                  <a:srgbClr val="09DCFF"/>
                </a:gs>
              </a:gsLst>
              <a:path path="circle">
                <a:fillToRect l="50000" t="50000" r="50000" b="50000"/>
              </a:path>
              <a:tileRect/>
            </a:gradFill>
            <a:ln>
              <a:noFill/>
            </a:ln>
          </p:spPr>
          <p:txBody>
            <a:bodyPr/>
            <a:lstStyle/>
            <a:p>
              <a:pPr>
                <a:defRPr/>
              </a:pPr>
              <a:endParaRPr lang="en-US"/>
            </a:p>
          </p:txBody>
        </p:sp>
        <p:sp>
          <p:nvSpPr>
            <p:cNvPr id="8230" name="Freeform 29"/>
            <p:cNvSpPr>
              <a:spLocks noEditPoints="1"/>
            </p:cNvSpPr>
            <p:nvPr/>
          </p:nvSpPr>
          <p:spPr bwMode="auto">
            <a:xfrm>
              <a:off x="6239643" y="796363"/>
              <a:ext cx="517496" cy="546139"/>
            </a:xfrm>
            <a:custGeom>
              <a:avLst/>
              <a:gdLst>
                <a:gd name="T0" fmla="*/ 2147483646 w 456"/>
                <a:gd name="T1" fmla="*/ 2147483646 h 481"/>
                <a:gd name="T2" fmla="*/ 2147483646 w 456"/>
                <a:gd name="T3" fmla="*/ 2147483646 h 481"/>
                <a:gd name="T4" fmla="*/ 2147483646 w 456"/>
                <a:gd name="T5" fmla="*/ 2147483646 h 481"/>
                <a:gd name="T6" fmla="*/ 2147483646 w 456"/>
                <a:gd name="T7" fmla="*/ 2147483646 h 481"/>
                <a:gd name="T8" fmla="*/ 2147483646 w 456"/>
                <a:gd name="T9" fmla="*/ 2147483646 h 481"/>
                <a:gd name="T10" fmla="*/ 2147483646 w 456"/>
                <a:gd name="T11" fmla="*/ 2147483646 h 481"/>
                <a:gd name="T12" fmla="*/ 2147483646 w 456"/>
                <a:gd name="T13" fmla="*/ 2147483646 h 481"/>
                <a:gd name="T14" fmla="*/ 2147483646 w 456"/>
                <a:gd name="T15" fmla="*/ 2147483646 h 481"/>
                <a:gd name="T16" fmla="*/ 2147483646 w 456"/>
                <a:gd name="T17" fmla="*/ 2147483646 h 481"/>
                <a:gd name="T18" fmla="*/ 2147483646 w 456"/>
                <a:gd name="T19" fmla="*/ 2147483646 h 481"/>
                <a:gd name="T20" fmla="*/ 2147483646 w 456"/>
                <a:gd name="T21" fmla="*/ 2147483646 h 481"/>
                <a:gd name="T22" fmla="*/ 2147483646 w 456"/>
                <a:gd name="T23" fmla="*/ 2147483646 h 481"/>
                <a:gd name="T24" fmla="*/ 2147483646 w 456"/>
                <a:gd name="T25" fmla="*/ 2147483646 h 481"/>
                <a:gd name="T26" fmla="*/ 2147483646 w 456"/>
                <a:gd name="T27" fmla="*/ 2147483646 h 481"/>
                <a:gd name="T28" fmla="*/ 2147483646 w 456"/>
                <a:gd name="T29" fmla="*/ 2147483646 h 481"/>
                <a:gd name="T30" fmla="*/ 2147483646 w 456"/>
                <a:gd name="T31" fmla="*/ 2147483646 h 481"/>
                <a:gd name="T32" fmla="*/ 2147483646 w 456"/>
                <a:gd name="T33" fmla="*/ 2147483646 h 481"/>
                <a:gd name="T34" fmla="*/ 2147483646 w 456"/>
                <a:gd name="T35" fmla="*/ 2147483646 h 481"/>
                <a:gd name="T36" fmla="*/ 2147483646 w 456"/>
                <a:gd name="T37" fmla="*/ 2147483646 h 481"/>
                <a:gd name="T38" fmla="*/ 2147483646 w 456"/>
                <a:gd name="T39" fmla="*/ 2147483646 h 481"/>
                <a:gd name="T40" fmla="*/ 2147483646 w 456"/>
                <a:gd name="T41" fmla="*/ 2147483646 h 481"/>
                <a:gd name="T42" fmla="*/ 2147483646 w 456"/>
                <a:gd name="T43" fmla="*/ 2147483646 h 481"/>
                <a:gd name="T44" fmla="*/ 2147483646 w 456"/>
                <a:gd name="T45" fmla="*/ 2147483646 h 481"/>
                <a:gd name="T46" fmla="*/ 2147483646 w 456"/>
                <a:gd name="T47" fmla="*/ 2147483646 h 481"/>
                <a:gd name="T48" fmla="*/ 2147483646 w 456"/>
                <a:gd name="T49" fmla="*/ 2147483646 h 481"/>
                <a:gd name="T50" fmla="*/ 2147483646 w 456"/>
                <a:gd name="T51" fmla="*/ 2147483646 h 481"/>
                <a:gd name="T52" fmla="*/ 2147483646 w 456"/>
                <a:gd name="T53" fmla="*/ 2147483646 h 481"/>
                <a:gd name="T54" fmla="*/ 2147483646 w 456"/>
                <a:gd name="T55" fmla="*/ 2147483646 h 481"/>
                <a:gd name="T56" fmla="*/ 2147483646 w 456"/>
                <a:gd name="T57" fmla="*/ 2147483646 h 481"/>
                <a:gd name="T58" fmla="*/ 2147483646 w 456"/>
                <a:gd name="T59" fmla="*/ 2147483646 h 481"/>
                <a:gd name="T60" fmla="*/ 2147483646 w 456"/>
                <a:gd name="T61" fmla="*/ 2147483646 h 481"/>
                <a:gd name="T62" fmla="*/ 2147483646 w 456"/>
                <a:gd name="T63" fmla="*/ 2147483646 h 481"/>
                <a:gd name="T64" fmla="*/ 2147483646 w 456"/>
                <a:gd name="T65" fmla="*/ 2147483646 h 481"/>
                <a:gd name="T66" fmla="*/ 2147483646 w 456"/>
                <a:gd name="T67" fmla="*/ 2147483646 h 481"/>
                <a:gd name="T68" fmla="*/ 2147483646 w 456"/>
                <a:gd name="T69" fmla="*/ 2147483646 h 481"/>
                <a:gd name="T70" fmla="*/ 2147483646 w 456"/>
                <a:gd name="T71" fmla="*/ 2147483646 h 481"/>
                <a:gd name="T72" fmla="*/ 2147483646 w 456"/>
                <a:gd name="T73" fmla="*/ 2147483646 h 481"/>
                <a:gd name="T74" fmla="*/ 2147483646 w 456"/>
                <a:gd name="T75" fmla="*/ 2147483646 h 481"/>
                <a:gd name="T76" fmla="*/ 2147483646 w 456"/>
                <a:gd name="T77" fmla="*/ 2147483646 h 481"/>
                <a:gd name="T78" fmla="*/ 2147483646 w 456"/>
                <a:gd name="T79" fmla="*/ 2147483646 h 481"/>
                <a:gd name="T80" fmla="*/ 2147483646 w 456"/>
                <a:gd name="T81" fmla="*/ 2147483646 h 481"/>
                <a:gd name="T82" fmla="*/ 2147483646 w 456"/>
                <a:gd name="T83" fmla="*/ 2147483646 h 481"/>
                <a:gd name="T84" fmla="*/ 2147483646 w 456"/>
                <a:gd name="T85" fmla="*/ 2147483646 h 481"/>
                <a:gd name="T86" fmla="*/ 2147483646 w 456"/>
                <a:gd name="T87" fmla="*/ 2147483646 h 481"/>
                <a:gd name="T88" fmla="*/ 2147483646 w 456"/>
                <a:gd name="T89" fmla="*/ 2147483646 h 481"/>
                <a:gd name="T90" fmla="*/ 2147483646 w 456"/>
                <a:gd name="T91" fmla="*/ 2147483646 h 48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56" h="481">
                  <a:moveTo>
                    <a:pt x="254" y="370"/>
                  </a:moveTo>
                  <a:cubicBezTo>
                    <a:pt x="228" y="316"/>
                    <a:pt x="228" y="316"/>
                    <a:pt x="228" y="316"/>
                  </a:cubicBezTo>
                  <a:cubicBezTo>
                    <a:pt x="201" y="370"/>
                    <a:pt x="201" y="370"/>
                    <a:pt x="201" y="370"/>
                  </a:cubicBezTo>
                  <a:cubicBezTo>
                    <a:pt x="141" y="379"/>
                    <a:pt x="141" y="379"/>
                    <a:pt x="141" y="379"/>
                  </a:cubicBezTo>
                  <a:cubicBezTo>
                    <a:pt x="185" y="420"/>
                    <a:pt x="185" y="420"/>
                    <a:pt x="185" y="420"/>
                  </a:cubicBezTo>
                  <a:cubicBezTo>
                    <a:pt x="174" y="481"/>
                    <a:pt x="174" y="481"/>
                    <a:pt x="174" y="481"/>
                  </a:cubicBezTo>
                  <a:cubicBezTo>
                    <a:pt x="228" y="451"/>
                    <a:pt x="228" y="451"/>
                    <a:pt x="228" y="451"/>
                  </a:cubicBezTo>
                  <a:cubicBezTo>
                    <a:pt x="281" y="481"/>
                    <a:pt x="281" y="481"/>
                    <a:pt x="281" y="481"/>
                  </a:cubicBezTo>
                  <a:cubicBezTo>
                    <a:pt x="271" y="420"/>
                    <a:pt x="271" y="420"/>
                    <a:pt x="271" y="420"/>
                  </a:cubicBezTo>
                  <a:cubicBezTo>
                    <a:pt x="314" y="379"/>
                    <a:pt x="314" y="379"/>
                    <a:pt x="314" y="379"/>
                  </a:cubicBezTo>
                  <a:lnTo>
                    <a:pt x="254" y="370"/>
                  </a:lnTo>
                  <a:close/>
                  <a:moveTo>
                    <a:pt x="259" y="408"/>
                  </a:moveTo>
                  <a:cubicBezTo>
                    <a:pt x="253" y="414"/>
                    <a:pt x="253" y="414"/>
                    <a:pt x="253" y="414"/>
                  </a:cubicBezTo>
                  <a:cubicBezTo>
                    <a:pt x="254" y="423"/>
                    <a:pt x="254" y="423"/>
                    <a:pt x="254" y="423"/>
                  </a:cubicBezTo>
                  <a:cubicBezTo>
                    <a:pt x="259" y="449"/>
                    <a:pt x="259" y="449"/>
                    <a:pt x="259" y="449"/>
                  </a:cubicBezTo>
                  <a:cubicBezTo>
                    <a:pt x="236" y="437"/>
                    <a:pt x="236" y="437"/>
                    <a:pt x="236" y="437"/>
                  </a:cubicBezTo>
                  <a:cubicBezTo>
                    <a:pt x="228" y="432"/>
                    <a:pt x="228" y="432"/>
                    <a:pt x="228" y="432"/>
                  </a:cubicBezTo>
                  <a:cubicBezTo>
                    <a:pt x="220" y="437"/>
                    <a:pt x="220" y="437"/>
                    <a:pt x="220" y="437"/>
                  </a:cubicBezTo>
                  <a:cubicBezTo>
                    <a:pt x="197" y="449"/>
                    <a:pt x="197" y="449"/>
                    <a:pt x="197" y="449"/>
                  </a:cubicBezTo>
                  <a:cubicBezTo>
                    <a:pt x="201" y="423"/>
                    <a:pt x="201" y="423"/>
                    <a:pt x="201" y="423"/>
                  </a:cubicBezTo>
                  <a:cubicBezTo>
                    <a:pt x="203" y="414"/>
                    <a:pt x="203" y="414"/>
                    <a:pt x="203" y="414"/>
                  </a:cubicBezTo>
                  <a:cubicBezTo>
                    <a:pt x="196" y="408"/>
                    <a:pt x="196" y="408"/>
                    <a:pt x="196" y="408"/>
                  </a:cubicBezTo>
                  <a:cubicBezTo>
                    <a:pt x="178" y="390"/>
                    <a:pt x="178" y="390"/>
                    <a:pt x="178" y="390"/>
                  </a:cubicBezTo>
                  <a:cubicBezTo>
                    <a:pt x="204" y="386"/>
                    <a:pt x="204" y="386"/>
                    <a:pt x="204" y="386"/>
                  </a:cubicBezTo>
                  <a:cubicBezTo>
                    <a:pt x="212" y="385"/>
                    <a:pt x="212" y="385"/>
                    <a:pt x="212" y="385"/>
                  </a:cubicBezTo>
                  <a:cubicBezTo>
                    <a:pt x="216" y="377"/>
                    <a:pt x="216" y="377"/>
                    <a:pt x="216" y="377"/>
                  </a:cubicBezTo>
                  <a:cubicBezTo>
                    <a:pt x="228" y="354"/>
                    <a:pt x="228" y="354"/>
                    <a:pt x="228" y="354"/>
                  </a:cubicBezTo>
                  <a:cubicBezTo>
                    <a:pt x="239" y="377"/>
                    <a:pt x="239" y="377"/>
                    <a:pt x="239" y="377"/>
                  </a:cubicBezTo>
                  <a:cubicBezTo>
                    <a:pt x="243" y="385"/>
                    <a:pt x="243" y="385"/>
                    <a:pt x="243" y="385"/>
                  </a:cubicBezTo>
                  <a:cubicBezTo>
                    <a:pt x="252" y="386"/>
                    <a:pt x="252" y="386"/>
                    <a:pt x="252" y="386"/>
                  </a:cubicBezTo>
                  <a:cubicBezTo>
                    <a:pt x="278" y="390"/>
                    <a:pt x="278" y="390"/>
                    <a:pt x="278" y="390"/>
                  </a:cubicBezTo>
                  <a:lnTo>
                    <a:pt x="259" y="408"/>
                  </a:lnTo>
                  <a:close/>
                  <a:moveTo>
                    <a:pt x="149" y="338"/>
                  </a:moveTo>
                  <a:cubicBezTo>
                    <a:pt x="97" y="330"/>
                    <a:pt x="97" y="330"/>
                    <a:pt x="97" y="330"/>
                  </a:cubicBezTo>
                  <a:cubicBezTo>
                    <a:pt x="74" y="284"/>
                    <a:pt x="74" y="284"/>
                    <a:pt x="74" y="284"/>
                  </a:cubicBezTo>
                  <a:cubicBezTo>
                    <a:pt x="51" y="330"/>
                    <a:pt x="51" y="330"/>
                    <a:pt x="51" y="330"/>
                  </a:cubicBezTo>
                  <a:cubicBezTo>
                    <a:pt x="0" y="338"/>
                    <a:pt x="0" y="338"/>
                    <a:pt x="0" y="338"/>
                  </a:cubicBezTo>
                  <a:cubicBezTo>
                    <a:pt x="37" y="374"/>
                    <a:pt x="37" y="374"/>
                    <a:pt x="37" y="374"/>
                  </a:cubicBezTo>
                  <a:cubicBezTo>
                    <a:pt x="28" y="426"/>
                    <a:pt x="28" y="426"/>
                    <a:pt x="28" y="426"/>
                  </a:cubicBezTo>
                  <a:cubicBezTo>
                    <a:pt x="74" y="400"/>
                    <a:pt x="74" y="400"/>
                    <a:pt x="74" y="400"/>
                  </a:cubicBezTo>
                  <a:cubicBezTo>
                    <a:pt x="120" y="426"/>
                    <a:pt x="120" y="426"/>
                    <a:pt x="120" y="426"/>
                  </a:cubicBezTo>
                  <a:cubicBezTo>
                    <a:pt x="111" y="374"/>
                    <a:pt x="111" y="374"/>
                    <a:pt x="111" y="374"/>
                  </a:cubicBezTo>
                  <a:lnTo>
                    <a:pt x="149" y="338"/>
                  </a:lnTo>
                  <a:close/>
                  <a:moveTo>
                    <a:pt x="95" y="376"/>
                  </a:moveTo>
                  <a:cubicBezTo>
                    <a:pt x="98" y="394"/>
                    <a:pt x="98" y="394"/>
                    <a:pt x="98" y="394"/>
                  </a:cubicBezTo>
                  <a:cubicBezTo>
                    <a:pt x="82" y="386"/>
                    <a:pt x="82" y="386"/>
                    <a:pt x="82" y="386"/>
                  </a:cubicBezTo>
                  <a:cubicBezTo>
                    <a:pt x="74" y="381"/>
                    <a:pt x="74" y="381"/>
                    <a:pt x="74" y="381"/>
                  </a:cubicBezTo>
                  <a:cubicBezTo>
                    <a:pt x="66" y="386"/>
                    <a:pt x="66" y="386"/>
                    <a:pt x="66" y="386"/>
                  </a:cubicBezTo>
                  <a:cubicBezTo>
                    <a:pt x="51" y="394"/>
                    <a:pt x="51" y="394"/>
                    <a:pt x="51" y="394"/>
                  </a:cubicBezTo>
                  <a:cubicBezTo>
                    <a:pt x="54" y="376"/>
                    <a:pt x="54" y="376"/>
                    <a:pt x="54" y="376"/>
                  </a:cubicBezTo>
                  <a:cubicBezTo>
                    <a:pt x="55" y="367"/>
                    <a:pt x="55" y="367"/>
                    <a:pt x="55" y="367"/>
                  </a:cubicBezTo>
                  <a:cubicBezTo>
                    <a:pt x="49" y="361"/>
                    <a:pt x="49" y="361"/>
                    <a:pt x="49" y="361"/>
                  </a:cubicBezTo>
                  <a:cubicBezTo>
                    <a:pt x="36" y="349"/>
                    <a:pt x="36" y="349"/>
                    <a:pt x="36" y="349"/>
                  </a:cubicBezTo>
                  <a:cubicBezTo>
                    <a:pt x="54" y="347"/>
                    <a:pt x="54" y="347"/>
                    <a:pt x="54" y="347"/>
                  </a:cubicBezTo>
                  <a:cubicBezTo>
                    <a:pt x="63" y="345"/>
                    <a:pt x="63" y="345"/>
                    <a:pt x="63" y="345"/>
                  </a:cubicBezTo>
                  <a:cubicBezTo>
                    <a:pt x="67" y="337"/>
                    <a:pt x="67" y="337"/>
                    <a:pt x="67" y="337"/>
                  </a:cubicBezTo>
                  <a:cubicBezTo>
                    <a:pt x="74" y="322"/>
                    <a:pt x="74" y="322"/>
                    <a:pt x="74" y="322"/>
                  </a:cubicBezTo>
                  <a:cubicBezTo>
                    <a:pt x="82" y="337"/>
                    <a:pt x="82" y="337"/>
                    <a:pt x="82" y="337"/>
                  </a:cubicBezTo>
                  <a:cubicBezTo>
                    <a:pt x="86" y="345"/>
                    <a:pt x="86" y="345"/>
                    <a:pt x="86" y="345"/>
                  </a:cubicBezTo>
                  <a:cubicBezTo>
                    <a:pt x="95" y="347"/>
                    <a:pt x="95" y="347"/>
                    <a:pt x="95" y="347"/>
                  </a:cubicBezTo>
                  <a:cubicBezTo>
                    <a:pt x="112" y="349"/>
                    <a:pt x="112" y="349"/>
                    <a:pt x="112" y="349"/>
                  </a:cubicBezTo>
                  <a:cubicBezTo>
                    <a:pt x="100" y="361"/>
                    <a:pt x="100" y="361"/>
                    <a:pt x="100" y="361"/>
                  </a:cubicBezTo>
                  <a:cubicBezTo>
                    <a:pt x="93" y="367"/>
                    <a:pt x="93" y="367"/>
                    <a:pt x="93" y="367"/>
                  </a:cubicBezTo>
                  <a:lnTo>
                    <a:pt x="95" y="376"/>
                  </a:lnTo>
                  <a:close/>
                  <a:moveTo>
                    <a:pt x="456" y="338"/>
                  </a:moveTo>
                  <a:cubicBezTo>
                    <a:pt x="404" y="330"/>
                    <a:pt x="404" y="330"/>
                    <a:pt x="404" y="330"/>
                  </a:cubicBezTo>
                  <a:cubicBezTo>
                    <a:pt x="381" y="284"/>
                    <a:pt x="381" y="284"/>
                    <a:pt x="381" y="284"/>
                  </a:cubicBezTo>
                  <a:cubicBezTo>
                    <a:pt x="358" y="330"/>
                    <a:pt x="358" y="330"/>
                    <a:pt x="358" y="330"/>
                  </a:cubicBezTo>
                  <a:cubicBezTo>
                    <a:pt x="306" y="338"/>
                    <a:pt x="306" y="338"/>
                    <a:pt x="306" y="338"/>
                  </a:cubicBezTo>
                  <a:cubicBezTo>
                    <a:pt x="344" y="374"/>
                    <a:pt x="344" y="374"/>
                    <a:pt x="344" y="374"/>
                  </a:cubicBezTo>
                  <a:cubicBezTo>
                    <a:pt x="335" y="426"/>
                    <a:pt x="335" y="426"/>
                    <a:pt x="335" y="426"/>
                  </a:cubicBezTo>
                  <a:cubicBezTo>
                    <a:pt x="381" y="400"/>
                    <a:pt x="381" y="400"/>
                    <a:pt x="381" y="400"/>
                  </a:cubicBezTo>
                  <a:cubicBezTo>
                    <a:pt x="427" y="426"/>
                    <a:pt x="427" y="426"/>
                    <a:pt x="427" y="426"/>
                  </a:cubicBezTo>
                  <a:cubicBezTo>
                    <a:pt x="418" y="374"/>
                    <a:pt x="418" y="374"/>
                    <a:pt x="418" y="374"/>
                  </a:cubicBezTo>
                  <a:lnTo>
                    <a:pt x="456" y="338"/>
                  </a:lnTo>
                  <a:close/>
                  <a:moveTo>
                    <a:pt x="401" y="376"/>
                  </a:moveTo>
                  <a:cubicBezTo>
                    <a:pt x="405" y="394"/>
                    <a:pt x="405" y="394"/>
                    <a:pt x="405" y="394"/>
                  </a:cubicBezTo>
                  <a:cubicBezTo>
                    <a:pt x="389" y="386"/>
                    <a:pt x="389" y="386"/>
                    <a:pt x="389" y="386"/>
                  </a:cubicBezTo>
                  <a:cubicBezTo>
                    <a:pt x="381" y="381"/>
                    <a:pt x="381" y="381"/>
                    <a:pt x="381" y="381"/>
                  </a:cubicBezTo>
                  <a:cubicBezTo>
                    <a:pt x="373" y="386"/>
                    <a:pt x="373" y="386"/>
                    <a:pt x="373" y="386"/>
                  </a:cubicBezTo>
                  <a:cubicBezTo>
                    <a:pt x="358" y="394"/>
                    <a:pt x="358" y="394"/>
                    <a:pt x="358" y="394"/>
                  </a:cubicBezTo>
                  <a:cubicBezTo>
                    <a:pt x="361" y="376"/>
                    <a:pt x="361" y="376"/>
                    <a:pt x="361" y="376"/>
                  </a:cubicBezTo>
                  <a:cubicBezTo>
                    <a:pt x="362" y="367"/>
                    <a:pt x="362" y="367"/>
                    <a:pt x="362" y="367"/>
                  </a:cubicBezTo>
                  <a:cubicBezTo>
                    <a:pt x="356" y="361"/>
                    <a:pt x="356" y="361"/>
                    <a:pt x="356" y="361"/>
                  </a:cubicBezTo>
                  <a:cubicBezTo>
                    <a:pt x="343" y="349"/>
                    <a:pt x="343" y="349"/>
                    <a:pt x="343" y="349"/>
                  </a:cubicBezTo>
                  <a:cubicBezTo>
                    <a:pt x="361" y="347"/>
                    <a:pt x="361" y="347"/>
                    <a:pt x="361" y="347"/>
                  </a:cubicBezTo>
                  <a:cubicBezTo>
                    <a:pt x="369" y="345"/>
                    <a:pt x="369" y="345"/>
                    <a:pt x="369" y="345"/>
                  </a:cubicBezTo>
                  <a:cubicBezTo>
                    <a:pt x="373" y="337"/>
                    <a:pt x="373" y="337"/>
                    <a:pt x="373" y="337"/>
                  </a:cubicBezTo>
                  <a:cubicBezTo>
                    <a:pt x="381" y="322"/>
                    <a:pt x="381" y="322"/>
                    <a:pt x="381" y="322"/>
                  </a:cubicBezTo>
                  <a:cubicBezTo>
                    <a:pt x="389" y="337"/>
                    <a:pt x="389" y="337"/>
                    <a:pt x="389" y="337"/>
                  </a:cubicBezTo>
                  <a:cubicBezTo>
                    <a:pt x="393" y="345"/>
                    <a:pt x="393" y="345"/>
                    <a:pt x="393" y="345"/>
                  </a:cubicBezTo>
                  <a:cubicBezTo>
                    <a:pt x="401" y="347"/>
                    <a:pt x="401" y="347"/>
                    <a:pt x="401" y="347"/>
                  </a:cubicBezTo>
                  <a:cubicBezTo>
                    <a:pt x="419" y="349"/>
                    <a:pt x="419" y="349"/>
                    <a:pt x="419" y="349"/>
                  </a:cubicBezTo>
                  <a:cubicBezTo>
                    <a:pt x="407" y="361"/>
                    <a:pt x="407" y="361"/>
                    <a:pt x="407" y="361"/>
                  </a:cubicBezTo>
                  <a:cubicBezTo>
                    <a:pt x="400" y="367"/>
                    <a:pt x="400" y="367"/>
                    <a:pt x="400" y="367"/>
                  </a:cubicBezTo>
                  <a:lnTo>
                    <a:pt x="401" y="376"/>
                  </a:lnTo>
                  <a:close/>
                  <a:moveTo>
                    <a:pt x="191" y="183"/>
                  </a:moveTo>
                  <a:cubicBezTo>
                    <a:pt x="155" y="197"/>
                    <a:pt x="129" y="233"/>
                    <a:pt x="129" y="274"/>
                  </a:cubicBezTo>
                  <a:cubicBezTo>
                    <a:pt x="129" y="283"/>
                    <a:pt x="129" y="283"/>
                    <a:pt x="129" y="283"/>
                  </a:cubicBezTo>
                  <a:cubicBezTo>
                    <a:pt x="327" y="283"/>
                    <a:pt x="327" y="283"/>
                    <a:pt x="327" y="283"/>
                  </a:cubicBezTo>
                  <a:cubicBezTo>
                    <a:pt x="327" y="274"/>
                    <a:pt x="327" y="274"/>
                    <a:pt x="327" y="274"/>
                  </a:cubicBezTo>
                  <a:cubicBezTo>
                    <a:pt x="327" y="232"/>
                    <a:pt x="300" y="197"/>
                    <a:pt x="263" y="182"/>
                  </a:cubicBezTo>
                  <a:cubicBezTo>
                    <a:pt x="282" y="170"/>
                    <a:pt x="294" y="150"/>
                    <a:pt x="294" y="126"/>
                  </a:cubicBezTo>
                  <a:cubicBezTo>
                    <a:pt x="294" y="89"/>
                    <a:pt x="264" y="59"/>
                    <a:pt x="227" y="59"/>
                  </a:cubicBezTo>
                  <a:cubicBezTo>
                    <a:pt x="190" y="59"/>
                    <a:pt x="160" y="89"/>
                    <a:pt x="160" y="126"/>
                  </a:cubicBezTo>
                  <a:cubicBezTo>
                    <a:pt x="160" y="150"/>
                    <a:pt x="172" y="171"/>
                    <a:pt x="191" y="183"/>
                  </a:cubicBezTo>
                  <a:close/>
                  <a:moveTo>
                    <a:pt x="309" y="266"/>
                  </a:moveTo>
                  <a:cubicBezTo>
                    <a:pt x="147" y="266"/>
                    <a:pt x="147" y="266"/>
                    <a:pt x="147" y="266"/>
                  </a:cubicBezTo>
                  <a:cubicBezTo>
                    <a:pt x="151" y="225"/>
                    <a:pt x="186" y="193"/>
                    <a:pt x="228" y="193"/>
                  </a:cubicBezTo>
                  <a:cubicBezTo>
                    <a:pt x="270" y="193"/>
                    <a:pt x="304" y="225"/>
                    <a:pt x="309" y="266"/>
                  </a:cubicBezTo>
                  <a:close/>
                  <a:moveTo>
                    <a:pt x="227" y="77"/>
                  </a:moveTo>
                  <a:cubicBezTo>
                    <a:pt x="254" y="77"/>
                    <a:pt x="276" y="99"/>
                    <a:pt x="276" y="126"/>
                  </a:cubicBezTo>
                  <a:cubicBezTo>
                    <a:pt x="276" y="153"/>
                    <a:pt x="254" y="175"/>
                    <a:pt x="227" y="175"/>
                  </a:cubicBezTo>
                  <a:cubicBezTo>
                    <a:pt x="200" y="175"/>
                    <a:pt x="177" y="153"/>
                    <a:pt x="177" y="126"/>
                  </a:cubicBezTo>
                  <a:cubicBezTo>
                    <a:pt x="177" y="99"/>
                    <a:pt x="200" y="77"/>
                    <a:pt x="227" y="77"/>
                  </a:cubicBezTo>
                  <a:close/>
                  <a:moveTo>
                    <a:pt x="236" y="46"/>
                  </a:moveTo>
                  <a:cubicBezTo>
                    <a:pt x="218" y="46"/>
                    <a:pt x="218" y="46"/>
                    <a:pt x="218" y="46"/>
                  </a:cubicBezTo>
                  <a:cubicBezTo>
                    <a:pt x="218" y="0"/>
                    <a:pt x="218" y="0"/>
                    <a:pt x="218" y="0"/>
                  </a:cubicBezTo>
                  <a:cubicBezTo>
                    <a:pt x="236" y="0"/>
                    <a:pt x="236" y="0"/>
                    <a:pt x="236" y="0"/>
                  </a:cubicBezTo>
                  <a:lnTo>
                    <a:pt x="236" y="46"/>
                  </a:lnTo>
                  <a:close/>
                  <a:moveTo>
                    <a:pt x="290" y="75"/>
                  </a:moveTo>
                  <a:cubicBezTo>
                    <a:pt x="277" y="63"/>
                    <a:pt x="277" y="63"/>
                    <a:pt x="277" y="63"/>
                  </a:cubicBezTo>
                  <a:cubicBezTo>
                    <a:pt x="310" y="31"/>
                    <a:pt x="310" y="31"/>
                    <a:pt x="310" y="31"/>
                  </a:cubicBezTo>
                  <a:cubicBezTo>
                    <a:pt x="322" y="43"/>
                    <a:pt x="322" y="43"/>
                    <a:pt x="322" y="43"/>
                  </a:cubicBezTo>
                  <a:lnTo>
                    <a:pt x="290" y="75"/>
                  </a:lnTo>
                  <a:close/>
                  <a:moveTo>
                    <a:pt x="307" y="117"/>
                  </a:moveTo>
                  <a:cubicBezTo>
                    <a:pt x="353" y="117"/>
                    <a:pt x="353" y="117"/>
                    <a:pt x="353" y="117"/>
                  </a:cubicBezTo>
                  <a:cubicBezTo>
                    <a:pt x="353" y="135"/>
                    <a:pt x="353" y="135"/>
                    <a:pt x="353" y="135"/>
                  </a:cubicBezTo>
                  <a:cubicBezTo>
                    <a:pt x="307" y="135"/>
                    <a:pt x="307" y="135"/>
                    <a:pt x="307" y="135"/>
                  </a:cubicBezTo>
                  <a:lnTo>
                    <a:pt x="307" y="117"/>
                  </a:lnTo>
                  <a:close/>
                  <a:moveTo>
                    <a:pt x="164" y="75"/>
                  </a:moveTo>
                  <a:cubicBezTo>
                    <a:pt x="132" y="43"/>
                    <a:pt x="132" y="43"/>
                    <a:pt x="132" y="43"/>
                  </a:cubicBezTo>
                  <a:cubicBezTo>
                    <a:pt x="144" y="31"/>
                    <a:pt x="144" y="31"/>
                    <a:pt x="144" y="31"/>
                  </a:cubicBezTo>
                  <a:cubicBezTo>
                    <a:pt x="176" y="63"/>
                    <a:pt x="176" y="63"/>
                    <a:pt x="176" y="63"/>
                  </a:cubicBezTo>
                  <a:lnTo>
                    <a:pt x="164" y="75"/>
                  </a:lnTo>
                  <a:close/>
                  <a:moveTo>
                    <a:pt x="146" y="135"/>
                  </a:moveTo>
                  <a:cubicBezTo>
                    <a:pt x="101" y="135"/>
                    <a:pt x="101" y="135"/>
                    <a:pt x="101" y="135"/>
                  </a:cubicBezTo>
                  <a:cubicBezTo>
                    <a:pt x="101" y="117"/>
                    <a:pt x="101" y="117"/>
                    <a:pt x="101" y="117"/>
                  </a:cubicBezTo>
                  <a:cubicBezTo>
                    <a:pt x="146" y="117"/>
                    <a:pt x="146" y="117"/>
                    <a:pt x="146" y="117"/>
                  </a:cubicBezTo>
                  <a:lnTo>
                    <a:pt x="146" y="1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6" name="Rectangle 174"/>
          <p:cNvSpPr/>
          <p:nvPr/>
        </p:nvSpPr>
        <p:spPr bwMode="auto">
          <a:xfrm>
            <a:off x="5799540" y="5014548"/>
            <a:ext cx="3475631" cy="369332"/>
          </a:xfrm>
          <a:prstGeom prst="rect">
            <a:avLst/>
          </a:prstGeom>
          <a:noFill/>
        </p:spPr>
        <p:txBody>
          <a:bodyPr wrap="none">
            <a:spAutoFit/>
          </a:bodyPr>
          <a:lstStyle/>
          <a:p>
            <a:pPr>
              <a:defRPr/>
            </a:pPr>
            <a:r>
              <a:rPr lang="es-E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DISTRIBUCION POR  GRUPOS DE EDAD</a:t>
            </a:r>
          </a:p>
        </p:txBody>
      </p:sp>
      <p:grpSp>
        <p:nvGrpSpPr>
          <p:cNvPr id="68" name="Group 1"/>
          <p:cNvGrpSpPr>
            <a:grpSpLocks/>
          </p:cNvGrpSpPr>
          <p:nvPr/>
        </p:nvGrpSpPr>
        <p:grpSpPr bwMode="auto">
          <a:xfrm>
            <a:off x="171450" y="246064"/>
            <a:ext cx="1852413" cy="1219378"/>
            <a:chOff x="206961" y="3524288"/>
            <a:chExt cx="1531095" cy="916086"/>
          </a:xfrm>
        </p:grpSpPr>
        <p:sp>
          <p:nvSpPr>
            <p:cNvPr id="71" name="Rectangle 68"/>
            <p:cNvSpPr/>
            <p:nvPr/>
          </p:nvSpPr>
          <p:spPr>
            <a:xfrm>
              <a:off x="561237" y="3911898"/>
              <a:ext cx="1176819" cy="439326"/>
            </a:xfrm>
            <a:prstGeom prst="rect">
              <a:avLst/>
            </a:prstGeom>
            <a:noFill/>
          </p:spPr>
          <p:txBody>
            <a:bodyPr wrap="none">
              <a:spAutoFit/>
            </a:bodyPr>
            <a:lstStyle/>
            <a:p>
              <a:pPr>
                <a:defRPr/>
              </a:pPr>
              <a:r>
                <a:rPr lang="es-ES" sz="3200" spc="200" dirty="0">
                  <a:ln w="0">
                    <a:noFill/>
                  </a:ln>
                  <a:latin typeface="Impact" panose="020B0806030902050204" pitchFamily="34" charset="0"/>
                </a:rPr>
                <a:t>INDICE</a:t>
              </a:r>
              <a:endParaRPr lang="en-US" sz="3200" spc="200" dirty="0">
                <a:ln w="0">
                  <a:noFill/>
                </a:ln>
                <a:latin typeface="Impact" panose="020B0806030902050204" pitchFamily="34" charset="0"/>
              </a:endParaRPr>
            </a:p>
          </p:txBody>
        </p:sp>
        <p:sp>
          <p:nvSpPr>
            <p:cNvPr id="72" name="Freeform 31"/>
            <p:cNvSpPr>
              <a:spLocks/>
            </p:cNvSpPr>
            <p:nvPr/>
          </p:nvSpPr>
          <p:spPr bwMode="auto">
            <a:xfrm>
              <a:off x="206961" y="3524288"/>
              <a:ext cx="864230" cy="916086"/>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chemeClr val="tx1">
                <a:alpha val="8588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75" name="Group 117"/>
          <p:cNvGrpSpPr>
            <a:grpSpLocks/>
          </p:cNvGrpSpPr>
          <p:nvPr/>
        </p:nvGrpSpPr>
        <p:grpSpPr bwMode="auto">
          <a:xfrm>
            <a:off x="2201363" y="5609025"/>
            <a:ext cx="1080000" cy="1080000"/>
            <a:chOff x="5074551" y="1758790"/>
            <a:chExt cx="1280160" cy="1280160"/>
          </a:xfrm>
        </p:grpSpPr>
        <p:grpSp>
          <p:nvGrpSpPr>
            <p:cNvPr id="77" name="Group 118"/>
            <p:cNvGrpSpPr>
              <a:grpSpLocks/>
            </p:cNvGrpSpPr>
            <p:nvPr/>
          </p:nvGrpSpPr>
          <p:grpSpPr bwMode="auto">
            <a:xfrm>
              <a:off x="5074551" y="1758790"/>
              <a:ext cx="1280160" cy="1280160"/>
              <a:chOff x="5442991" y="1385888"/>
              <a:chExt cx="1362075" cy="1362075"/>
            </a:xfrm>
          </p:grpSpPr>
          <p:sp>
            <p:nvSpPr>
              <p:cNvPr id="81" name="Oval 19"/>
              <p:cNvSpPr>
                <a:spLocks noChangeArrowheads="1"/>
              </p:cNvSpPr>
              <p:nvPr/>
            </p:nvSpPr>
            <p:spPr bwMode="auto">
              <a:xfrm>
                <a:off x="5442991" y="1385888"/>
                <a:ext cx="1362075" cy="1362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endParaRPr lang="en-US" altLang="en-US" sz="1800">
                  <a:latin typeface="Arial" panose="020B0604020202020204" pitchFamily="34" charset="0"/>
                </a:endParaRPr>
              </a:p>
            </p:txBody>
          </p:sp>
          <p:sp>
            <p:nvSpPr>
              <p:cNvPr id="82" name="Oval 20"/>
              <p:cNvSpPr>
                <a:spLocks noChangeArrowheads="1"/>
              </p:cNvSpPr>
              <p:nvPr/>
            </p:nvSpPr>
            <p:spPr bwMode="auto">
              <a:xfrm>
                <a:off x="5579516" y="1522413"/>
                <a:ext cx="1089025" cy="1089025"/>
              </a:xfrm>
              <a:prstGeom prst="ellipse">
                <a:avLst/>
              </a:prstGeom>
              <a:gradFill flip="none" rotWithShape="1">
                <a:gsLst>
                  <a:gs pos="100000">
                    <a:srgbClr val="007FD6"/>
                  </a:gs>
                  <a:gs pos="0">
                    <a:srgbClr val="09DCFF"/>
                  </a:gs>
                </a:gsLst>
                <a:path path="circle">
                  <a:fillToRect l="50000" t="50000" r="50000" b="50000"/>
                </a:path>
                <a:tileRect/>
              </a:gradFill>
              <a:ln>
                <a:noFill/>
              </a:ln>
            </p:spPr>
            <p:txBody>
              <a:bodyPr/>
              <a:lstStyle/>
              <a:p>
                <a:pPr>
                  <a:defRPr/>
                </a:pPr>
                <a:endParaRPr lang="en-US"/>
              </a:p>
            </p:txBody>
          </p:sp>
        </p:grpSp>
        <p:sp>
          <p:nvSpPr>
            <p:cNvPr id="80" name="Freeform 33"/>
            <p:cNvSpPr>
              <a:spLocks noEditPoints="1"/>
            </p:cNvSpPr>
            <p:nvPr/>
          </p:nvSpPr>
          <p:spPr bwMode="auto">
            <a:xfrm>
              <a:off x="5478187" y="2141685"/>
              <a:ext cx="472889" cy="514370"/>
            </a:xfrm>
            <a:custGeom>
              <a:avLst/>
              <a:gdLst>
                <a:gd name="T0" fmla="*/ 2147483646 w 300"/>
                <a:gd name="T1" fmla="*/ 2147483646 h 326"/>
                <a:gd name="T2" fmla="*/ 2147483646 w 300"/>
                <a:gd name="T3" fmla="*/ 2147483646 h 326"/>
                <a:gd name="T4" fmla="*/ 2147483646 w 300"/>
                <a:gd name="T5" fmla="*/ 2147483646 h 326"/>
                <a:gd name="T6" fmla="*/ 2147483646 w 300"/>
                <a:gd name="T7" fmla="*/ 2147483646 h 326"/>
                <a:gd name="T8" fmla="*/ 0 w 300"/>
                <a:gd name="T9" fmla="*/ 2147483646 h 326"/>
                <a:gd name="T10" fmla="*/ 2147483646 w 300"/>
                <a:gd name="T11" fmla="*/ 2147483646 h 326"/>
                <a:gd name="T12" fmla="*/ 2147483646 w 300"/>
                <a:gd name="T13" fmla="*/ 2147483646 h 326"/>
                <a:gd name="T14" fmla="*/ 2147483646 w 300"/>
                <a:gd name="T15" fmla="*/ 2147483646 h 326"/>
                <a:gd name="T16" fmla="*/ 2147483646 w 300"/>
                <a:gd name="T17" fmla="*/ 2147483646 h 326"/>
                <a:gd name="T18" fmla="*/ 2147483646 w 300"/>
                <a:gd name="T19" fmla="*/ 2147483646 h 326"/>
                <a:gd name="T20" fmla="*/ 2147483646 w 300"/>
                <a:gd name="T21" fmla="*/ 2147483646 h 326"/>
                <a:gd name="T22" fmla="*/ 2147483646 w 300"/>
                <a:gd name="T23" fmla="*/ 2147483646 h 326"/>
                <a:gd name="T24" fmla="*/ 2147483646 w 300"/>
                <a:gd name="T25" fmla="*/ 2147483646 h 326"/>
                <a:gd name="T26" fmla="*/ 2147483646 w 300"/>
                <a:gd name="T27" fmla="*/ 2147483646 h 326"/>
                <a:gd name="T28" fmla="*/ 2147483646 w 300"/>
                <a:gd name="T29" fmla="*/ 2147483646 h 326"/>
                <a:gd name="T30" fmla="*/ 2147483646 w 300"/>
                <a:gd name="T31" fmla="*/ 2147483646 h 326"/>
                <a:gd name="T32" fmla="*/ 2147483646 w 300"/>
                <a:gd name="T33" fmla="*/ 2147483646 h 326"/>
                <a:gd name="T34" fmla="*/ 2147483646 w 300"/>
                <a:gd name="T35" fmla="*/ 2147483646 h 326"/>
                <a:gd name="T36" fmla="*/ 2147483646 w 300"/>
                <a:gd name="T37" fmla="*/ 2147483646 h 326"/>
                <a:gd name="T38" fmla="*/ 2147483646 w 300"/>
                <a:gd name="T39" fmla="*/ 2147483646 h 326"/>
                <a:gd name="T40" fmla="*/ 2147483646 w 300"/>
                <a:gd name="T41" fmla="*/ 2147483646 h 326"/>
                <a:gd name="T42" fmla="*/ 2147483646 w 300"/>
                <a:gd name="T43" fmla="*/ 2147483646 h 326"/>
                <a:gd name="T44" fmla="*/ 2147483646 w 300"/>
                <a:gd name="T45" fmla="*/ 2147483646 h 326"/>
                <a:gd name="T46" fmla="*/ 2147483646 w 300"/>
                <a:gd name="T47" fmla="*/ 2147483646 h 326"/>
                <a:gd name="T48" fmla="*/ 2147483646 w 300"/>
                <a:gd name="T49" fmla="*/ 2147483646 h 326"/>
                <a:gd name="T50" fmla="*/ 2147483646 w 300"/>
                <a:gd name="T51" fmla="*/ 2147483646 h 326"/>
                <a:gd name="T52" fmla="*/ 2147483646 w 300"/>
                <a:gd name="T53" fmla="*/ 2147483646 h 326"/>
                <a:gd name="T54" fmla="*/ 2147483646 w 300"/>
                <a:gd name="T55" fmla="*/ 2147483646 h 326"/>
                <a:gd name="T56" fmla="*/ 2147483646 w 300"/>
                <a:gd name="T57" fmla="*/ 2147483646 h 326"/>
                <a:gd name="T58" fmla="*/ 2147483646 w 300"/>
                <a:gd name="T59" fmla="*/ 2147483646 h 326"/>
                <a:gd name="T60" fmla="*/ 2147483646 w 300"/>
                <a:gd name="T61" fmla="*/ 2147483646 h 326"/>
                <a:gd name="T62" fmla="*/ 2147483646 w 300"/>
                <a:gd name="T63" fmla="*/ 2147483646 h 326"/>
                <a:gd name="T64" fmla="*/ 2147483646 w 300"/>
                <a:gd name="T65" fmla="*/ 2147483646 h 326"/>
                <a:gd name="T66" fmla="*/ 2147483646 w 300"/>
                <a:gd name="T67" fmla="*/ 2147483646 h 326"/>
                <a:gd name="T68" fmla="*/ 2147483646 w 300"/>
                <a:gd name="T69" fmla="*/ 2147483646 h 326"/>
                <a:gd name="T70" fmla="*/ 2147483646 w 300"/>
                <a:gd name="T71" fmla="*/ 2147483646 h 326"/>
                <a:gd name="T72" fmla="*/ 2147483646 w 300"/>
                <a:gd name="T73" fmla="*/ 2147483646 h 326"/>
                <a:gd name="T74" fmla="*/ 2147483646 w 300"/>
                <a:gd name="T75" fmla="*/ 2147483646 h 326"/>
                <a:gd name="T76" fmla="*/ 2147483646 w 300"/>
                <a:gd name="T77" fmla="*/ 2147483646 h 326"/>
                <a:gd name="T78" fmla="*/ 2147483646 w 300"/>
                <a:gd name="T79" fmla="*/ 2147483646 h 326"/>
                <a:gd name="T80" fmla="*/ 2147483646 w 300"/>
                <a:gd name="T81" fmla="*/ 2147483646 h 326"/>
                <a:gd name="T82" fmla="*/ 2147483646 w 300"/>
                <a:gd name="T83" fmla="*/ 2147483646 h 326"/>
                <a:gd name="T84" fmla="*/ 2147483646 w 300"/>
                <a:gd name="T85" fmla="*/ 2147483646 h 326"/>
                <a:gd name="T86" fmla="*/ 2147483646 w 300"/>
                <a:gd name="T87" fmla="*/ 2147483646 h 326"/>
                <a:gd name="T88" fmla="*/ 2147483646 w 300"/>
                <a:gd name="T89" fmla="*/ 2147483646 h 326"/>
                <a:gd name="T90" fmla="*/ 2147483646 w 300"/>
                <a:gd name="T91" fmla="*/ 2147483646 h 326"/>
                <a:gd name="T92" fmla="*/ 2147483646 w 300"/>
                <a:gd name="T93" fmla="*/ 2147483646 h 326"/>
                <a:gd name="T94" fmla="*/ 2147483646 w 300"/>
                <a:gd name="T95" fmla="*/ 2147483646 h 326"/>
                <a:gd name="T96" fmla="*/ 2147483646 w 300"/>
                <a:gd name="T97" fmla="*/ 2147483646 h 326"/>
                <a:gd name="T98" fmla="*/ 2147483646 w 300"/>
                <a:gd name="T99" fmla="*/ 2147483646 h 326"/>
                <a:gd name="T100" fmla="*/ 2147483646 w 300"/>
                <a:gd name="T101" fmla="*/ 2147483646 h 326"/>
                <a:gd name="T102" fmla="*/ 2147483646 w 300"/>
                <a:gd name="T103" fmla="*/ 2147483646 h 326"/>
                <a:gd name="T104" fmla="*/ 2147483646 w 300"/>
                <a:gd name="T105" fmla="*/ 2147483646 h 3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00" h="326">
                  <a:moveTo>
                    <a:pt x="291" y="265"/>
                  </a:moveTo>
                  <a:cubicBezTo>
                    <a:pt x="284" y="255"/>
                    <a:pt x="274" y="248"/>
                    <a:pt x="263" y="245"/>
                  </a:cubicBezTo>
                  <a:cubicBezTo>
                    <a:pt x="263" y="245"/>
                    <a:pt x="263" y="245"/>
                    <a:pt x="263" y="245"/>
                  </a:cubicBezTo>
                  <a:cubicBezTo>
                    <a:pt x="223" y="236"/>
                    <a:pt x="223" y="236"/>
                    <a:pt x="223" y="236"/>
                  </a:cubicBezTo>
                  <a:cubicBezTo>
                    <a:pt x="212" y="220"/>
                    <a:pt x="212" y="220"/>
                    <a:pt x="212" y="220"/>
                  </a:cubicBezTo>
                  <a:cubicBezTo>
                    <a:pt x="212" y="220"/>
                    <a:pt x="212" y="220"/>
                    <a:pt x="212" y="220"/>
                  </a:cubicBezTo>
                  <a:cubicBezTo>
                    <a:pt x="211" y="218"/>
                    <a:pt x="208" y="216"/>
                    <a:pt x="205" y="216"/>
                  </a:cubicBezTo>
                  <a:cubicBezTo>
                    <a:pt x="203" y="216"/>
                    <a:pt x="200" y="216"/>
                    <a:pt x="198" y="218"/>
                  </a:cubicBezTo>
                  <a:cubicBezTo>
                    <a:pt x="198" y="218"/>
                    <a:pt x="198" y="218"/>
                    <a:pt x="198" y="218"/>
                  </a:cubicBezTo>
                  <a:cubicBezTo>
                    <a:pt x="150" y="259"/>
                    <a:pt x="150" y="259"/>
                    <a:pt x="150" y="259"/>
                  </a:cubicBezTo>
                  <a:cubicBezTo>
                    <a:pt x="102" y="218"/>
                    <a:pt x="102" y="218"/>
                    <a:pt x="102" y="218"/>
                  </a:cubicBezTo>
                  <a:cubicBezTo>
                    <a:pt x="102" y="218"/>
                    <a:pt x="102" y="218"/>
                    <a:pt x="102" y="218"/>
                  </a:cubicBezTo>
                  <a:cubicBezTo>
                    <a:pt x="100" y="216"/>
                    <a:pt x="97" y="216"/>
                    <a:pt x="95" y="216"/>
                  </a:cubicBezTo>
                  <a:cubicBezTo>
                    <a:pt x="92" y="216"/>
                    <a:pt x="90" y="218"/>
                    <a:pt x="88" y="220"/>
                  </a:cubicBezTo>
                  <a:cubicBezTo>
                    <a:pt x="88" y="220"/>
                    <a:pt x="88" y="220"/>
                    <a:pt x="88" y="220"/>
                  </a:cubicBezTo>
                  <a:cubicBezTo>
                    <a:pt x="77" y="236"/>
                    <a:pt x="77" y="236"/>
                    <a:pt x="77" y="236"/>
                  </a:cubicBezTo>
                  <a:cubicBezTo>
                    <a:pt x="37" y="245"/>
                    <a:pt x="37" y="245"/>
                    <a:pt x="37" y="245"/>
                  </a:cubicBezTo>
                  <a:cubicBezTo>
                    <a:pt x="37" y="245"/>
                    <a:pt x="37" y="245"/>
                    <a:pt x="37" y="245"/>
                  </a:cubicBezTo>
                  <a:cubicBezTo>
                    <a:pt x="26" y="248"/>
                    <a:pt x="16" y="255"/>
                    <a:pt x="10" y="265"/>
                  </a:cubicBezTo>
                  <a:cubicBezTo>
                    <a:pt x="4" y="274"/>
                    <a:pt x="0" y="284"/>
                    <a:pt x="0" y="295"/>
                  </a:cubicBezTo>
                  <a:cubicBezTo>
                    <a:pt x="0" y="308"/>
                    <a:pt x="0" y="308"/>
                    <a:pt x="0" y="308"/>
                  </a:cubicBezTo>
                  <a:cubicBezTo>
                    <a:pt x="0" y="318"/>
                    <a:pt x="9" y="326"/>
                    <a:pt x="20" y="326"/>
                  </a:cubicBezTo>
                  <a:cubicBezTo>
                    <a:pt x="135" y="326"/>
                    <a:pt x="135" y="326"/>
                    <a:pt x="135" y="326"/>
                  </a:cubicBezTo>
                  <a:cubicBezTo>
                    <a:pt x="135" y="326"/>
                    <a:pt x="135" y="326"/>
                    <a:pt x="135" y="326"/>
                  </a:cubicBezTo>
                  <a:cubicBezTo>
                    <a:pt x="135" y="326"/>
                    <a:pt x="135" y="326"/>
                    <a:pt x="135" y="326"/>
                  </a:cubicBezTo>
                  <a:cubicBezTo>
                    <a:pt x="165" y="326"/>
                    <a:pt x="165" y="326"/>
                    <a:pt x="165" y="326"/>
                  </a:cubicBezTo>
                  <a:cubicBezTo>
                    <a:pt x="165" y="326"/>
                    <a:pt x="165" y="326"/>
                    <a:pt x="165" y="326"/>
                  </a:cubicBezTo>
                  <a:cubicBezTo>
                    <a:pt x="165" y="326"/>
                    <a:pt x="165" y="326"/>
                    <a:pt x="165" y="326"/>
                  </a:cubicBezTo>
                  <a:cubicBezTo>
                    <a:pt x="280" y="326"/>
                    <a:pt x="280" y="326"/>
                    <a:pt x="280" y="326"/>
                  </a:cubicBezTo>
                  <a:cubicBezTo>
                    <a:pt x="291" y="326"/>
                    <a:pt x="300" y="318"/>
                    <a:pt x="300" y="308"/>
                  </a:cubicBezTo>
                  <a:cubicBezTo>
                    <a:pt x="300" y="295"/>
                    <a:pt x="300" y="295"/>
                    <a:pt x="300" y="295"/>
                  </a:cubicBezTo>
                  <a:cubicBezTo>
                    <a:pt x="300" y="284"/>
                    <a:pt x="297" y="274"/>
                    <a:pt x="291" y="265"/>
                  </a:cubicBezTo>
                  <a:close/>
                  <a:moveTo>
                    <a:pt x="131" y="316"/>
                  </a:moveTo>
                  <a:cubicBezTo>
                    <a:pt x="20" y="316"/>
                    <a:pt x="20" y="316"/>
                    <a:pt x="20" y="316"/>
                  </a:cubicBezTo>
                  <a:cubicBezTo>
                    <a:pt x="15" y="316"/>
                    <a:pt x="10" y="312"/>
                    <a:pt x="10" y="308"/>
                  </a:cubicBezTo>
                  <a:cubicBezTo>
                    <a:pt x="10" y="295"/>
                    <a:pt x="10" y="295"/>
                    <a:pt x="10" y="295"/>
                  </a:cubicBezTo>
                  <a:cubicBezTo>
                    <a:pt x="10" y="279"/>
                    <a:pt x="20" y="260"/>
                    <a:pt x="39" y="254"/>
                  </a:cubicBezTo>
                  <a:cubicBezTo>
                    <a:pt x="78" y="246"/>
                    <a:pt x="78" y="246"/>
                    <a:pt x="78" y="246"/>
                  </a:cubicBezTo>
                  <a:cubicBezTo>
                    <a:pt x="116" y="299"/>
                    <a:pt x="116" y="299"/>
                    <a:pt x="116" y="299"/>
                  </a:cubicBezTo>
                  <a:cubicBezTo>
                    <a:pt x="117" y="300"/>
                    <a:pt x="118" y="301"/>
                    <a:pt x="120" y="301"/>
                  </a:cubicBezTo>
                  <a:cubicBezTo>
                    <a:pt x="120" y="301"/>
                    <a:pt x="120" y="301"/>
                    <a:pt x="120" y="301"/>
                  </a:cubicBezTo>
                  <a:cubicBezTo>
                    <a:pt x="121" y="301"/>
                    <a:pt x="123" y="300"/>
                    <a:pt x="124" y="299"/>
                  </a:cubicBezTo>
                  <a:cubicBezTo>
                    <a:pt x="131" y="292"/>
                    <a:pt x="131" y="292"/>
                    <a:pt x="131" y="292"/>
                  </a:cubicBezTo>
                  <a:cubicBezTo>
                    <a:pt x="132" y="294"/>
                    <a:pt x="133" y="295"/>
                    <a:pt x="135" y="297"/>
                  </a:cubicBezTo>
                  <a:lnTo>
                    <a:pt x="131" y="316"/>
                  </a:lnTo>
                  <a:close/>
                  <a:moveTo>
                    <a:pt x="132" y="277"/>
                  </a:moveTo>
                  <a:cubicBezTo>
                    <a:pt x="121" y="288"/>
                    <a:pt x="121" y="288"/>
                    <a:pt x="121" y="288"/>
                  </a:cubicBezTo>
                  <a:cubicBezTo>
                    <a:pt x="86" y="241"/>
                    <a:pt x="86" y="241"/>
                    <a:pt x="86" y="241"/>
                  </a:cubicBezTo>
                  <a:cubicBezTo>
                    <a:pt x="96" y="226"/>
                    <a:pt x="96" y="226"/>
                    <a:pt x="96" y="226"/>
                  </a:cubicBezTo>
                  <a:cubicBezTo>
                    <a:pt x="143" y="266"/>
                    <a:pt x="143" y="266"/>
                    <a:pt x="143" y="266"/>
                  </a:cubicBezTo>
                  <a:lnTo>
                    <a:pt x="132" y="277"/>
                  </a:lnTo>
                  <a:close/>
                  <a:moveTo>
                    <a:pt x="141" y="316"/>
                  </a:moveTo>
                  <a:cubicBezTo>
                    <a:pt x="144" y="301"/>
                    <a:pt x="144" y="301"/>
                    <a:pt x="144" y="301"/>
                  </a:cubicBezTo>
                  <a:cubicBezTo>
                    <a:pt x="145" y="301"/>
                    <a:pt x="145" y="301"/>
                    <a:pt x="145" y="301"/>
                  </a:cubicBezTo>
                  <a:cubicBezTo>
                    <a:pt x="155" y="301"/>
                    <a:pt x="155" y="301"/>
                    <a:pt x="155" y="301"/>
                  </a:cubicBezTo>
                  <a:cubicBezTo>
                    <a:pt x="155" y="301"/>
                    <a:pt x="156" y="301"/>
                    <a:pt x="156" y="301"/>
                  </a:cubicBezTo>
                  <a:cubicBezTo>
                    <a:pt x="159" y="316"/>
                    <a:pt x="159" y="316"/>
                    <a:pt x="159" y="316"/>
                  </a:cubicBezTo>
                  <a:lnTo>
                    <a:pt x="141" y="316"/>
                  </a:lnTo>
                  <a:close/>
                  <a:moveTo>
                    <a:pt x="160" y="286"/>
                  </a:moveTo>
                  <a:cubicBezTo>
                    <a:pt x="160" y="289"/>
                    <a:pt x="158" y="291"/>
                    <a:pt x="155" y="291"/>
                  </a:cubicBezTo>
                  <a:cubicBezTo>
                    <a:pt x="145" y="291"/>
                    <a:pt x="145" y="291"/>
                    <a:pt x="145" y="291"/>
                  </a:cubicBezTo>
                  <a:cubicBezTo>
                    <a:pt x="142" y="291"/>
                    <a:pt x="140" y="289"/>
                    <a:pt x="140" y="286"/>
                  </a:cubicBezTo>
                  <a:cubicBezTo>
                    <a:pt x="140" y="283"/>
                    <a:pt x="140" y="283"/>
                    <a:pt x="140" y="283"/>
                  </a:cubicBezTo>
                  <a:cubicBezTo>
                    <a:pt x="150" y="273"/>
                    <a:pt x="150" y="273"/>
                    <a:pt x="150" y="273"/>
                  </a:cubicBezTo>
                  <a:cubicBezTo>
                    <a:pt x="160" y="283"/>
                    <a:pt x="160" y="283"/>
                    <a:pt x="160" y="283"/>
                  </a:cubicBezTo>
                  <a:lnTo>
                    <a:pt x="160" y="286"/>
                  </a:lnTo>
                  <a:close/>
                  <a:moveTo>
                    <a:pt x="157" y="266"/>
                  </a:moveTo>
                  <a:cubicBezTo>
                    <a:pt x="204" y="226"/>
                    <a:pt x="204" y="226"/>
                    <a:pt x="204" y="226"/>
                  </a:cubicBezTo>
                  <a:cubicBezTo>
                    <a:pt x="214" y="241"/>
                    <a:pt x="214" y="241"/>
                    <a:pt x="214" y="241"/>
                  </a:cubicBezTo>
                  <a:cubicBezTo>
                    <a:pt x="180" y="288"/>
                    <a:pt x="180" y="288"/>
                    <a:pt x="180" y="288"/>
                  </a:cubicBezTo>
                  <a:cubicBezTo>
                    <a:pt x="169" y="277"/>
                    <a:pt x="169" y="277"/>
                    <a:pt x="169" y="277"/>
                  </a:cubicBezTo>
                  <a:lnTo>
                    <a:pt x="157" y="266"/>
                  </a:lnTo>
                  <a:close/>
                  <a:moveTo>
                    <a:pt x="290" y="308"/>
                  </a:moveTo>
                  <a:cubicBezTo>
                    <a:pt x="290" y="312"/>
                    <a:pt x="286" y="316"/>
                    <a:pt x="280" y="316"/>
                  </a:cubicBezTo>
                  <a:cubicBezTo>
                    <a:pt x="169" y="316"/>
                    <a:pt x="169" y="316"/>
                    <a:pt x="169" y="316"/>
                  </a:cubicBezTo>
                  <a:cubicBezTo>
                    <a:pt x="165" y="297"/>
                    <a:pt x="165" y="297"/>
                    <a:pt x="165" y="297"/>
                  </a:cubicBezTo>
                  <a:cubicBezTo>
                    <a:pt x="167" y="295"/>
                    <a:pt x="168" y="294"/>
                    <a:pt x="169" y="292"/>
                  </a:cubicBezTo>
                  <a:cubicBezTo>
                    <a:pt x="177" y="299"/>
                    <a:pt x="177" y="299"/>
                    <a:pt x="177" y="299"/>
                  </a:cubicBezTo>
                  <a:cubicBezTo>
                    <a:pt x="178" y="300"/>
                    <a:pt x="179" y="301"/>
                    <a:pt x="180" y="301"/>
                  </a:cubicBezTo>
                  <a:cubicBezTo>
                    <a:pt x="180" y="301"/>
                    <a:pt x="180" y="301"/>
                    <a:pt x="181" y="301"/>
                  </a:cubicBezTo>
                  <a:cubicBezTo>
                    <a:pt x="182" y="301"/>
                    <a:pt x="183" y="300"/>
                    <a:pt x="184" y="299"/>
                  </a:cubicBezTo>
                  <a:cubicBezTo>
                    <a:pt x="222" y="246"/>
                    <a:pt x="222" y="246"/>
                    <a:pt x="222" y="246"/>
                  </a:cubicBezTo>
                  <a:cubicBezTo>
                    <a:pt x="261" y="254"/>
                    <a:pt x="261" y="254"/>
                    <a:pt x="261" y="254"/>
                  </a:cubicBezTo>
                  <a:cubicBezTo>
                    <a:pt x="280" y="260"/>
                    <a:pt x="290" y="279"/>
                    <a:pt x="290" y="295"/>
                  </a:cubicBezTo>
                  <a:lnTo>
                    <a:pt x="290" y="308"/>
                  </a:lnTo>
                  <a:close/>
                  <a:moveTo>
                    <a:pt x="65" y="165"/>
                  </a:moveTo>
                  <a:cubicBezTo>
                    <a:pt x="65" y="226"/>
                    <a:pt x="65" y="226"/>
                    <a:pt x="65" y="226"/>
                  </a:cubicBezTo>
                  <a:cubicBezTo>
                    <a:pt x="65" y="229"/>
                    <a:pt x="67" y="231"/>
                    <a:pt x="70" y="231"/>
                  </a:cubicBezTo>
                  <a:cubicBezTo>
                    <a:pt x="73" y="231"/>
                    <a:pt x="75" y="229"/>
                    <a:pt x="75" y="226"/>
                  </a:cubicBezTo>
                  <a:cubicBezTo>
                    <a:pt x="75" y="166"/>
                    <a:pt x="75" y="166"/>
                    <a:pt x="75" y="166"/>
                  </a:cubicBezTo>
                  <a:cubicBezTo>
                    <a:pt x="80" y="166"/>
                    <a:pt x="80" y="166"/>
                    <a:pt x="80" y="166"/>
                  </a:cubicBezTo>
                  <a:cubicBezTo>
                    <a:pt x="83" y="177"/>
                    <a:pt x="89" y="189"/>
                    <a:pt x="97" y="198"/>
                  </a:cubicBezTo>
                  <a:cubicBezTo>
                    <a:pt x="111" y="216"/>
                    <a:pt x="130" y="226"/>
                    <a:pt x="150" y="226"/>
                  </a:cubicBezTo>
                  <a:cubicBezTo>
                    <a:pt x="166" y="226"/>
                    <a:pt x="181" y="220"/>
                    <a:pt x="193" y="208"/>
                  </a:cubicBezTo>
                  <a:cubicBezTo>
                    <a:pt x="193" y="208"/>
                    <a:pt x="194" y="208"/>
                    <a:pt x="194" y="208"/>
                  </a:cubicBezTo>
                  <a:cubicBezTo>
                    <a:pt x="194" y="208"/>
                    <a:pt x="195" y="208"/>
                    <a:pt x="196" y="208"/>
                  </a:cubicBezTo>
                  <a:cubicBezTo>
                    <a:pt x="202" y="208"/>
                    <a:pt x="208" y="207"/>
                    <a:pt x="214" y="204"/>
                  </a:cubicBezTo>
                  <a:cubicBezTo>
                    <a:pt x="232" y="195"/>
                    <a:pt x="245" y="174"/>
                    <a:pt x="245" y="151"/>
                  </a:cubicBezTo>
                  <a:cubicBezTo>
                    <a:pt x="245" y="121"/>
                    <a:pt x="245" y="121"/>
                    <a:pt x="245" y="121"/>
                  </a:cubicBezTo>
                  <a:cubicBezTo>
                    <a:pt x="245" y="113"/>
                    <a:pt x="238" y="106"/>
                    <a:pt x="230" y="106"/>
                  </a:cubicBezTo>
                  <a:cubicBezTo>
                    <a:pt x="228" y="106"/>
                    <a:pt x="228" y="106"/>
                    <a:pt x="228" y="106"/>
                  </a:cubicBezTo>
                  <a:cubicBezTo>
                    <a:pt x="239" y="64"/>
                    <a:pt x="234" y="29"/>
                    <a:pt x="230" y="19"/>
                  </a:cubicBezTo>
                  <a:cubicBezTo>
                    <a:pt x="230" y="19"/>
                    <a:pt x="230" y="19"/>
                    <a:pt x="230" y="19"/>
                  </a:cubicBezTo>
                  <a:cubicBezTo>
                    <a:pt x="230" y="19"/>
                    <a:pt x="230" y="19"/>
                    <a:pt x="230" y="18"/>
                  </a:cubicBezTo>
                  <a:cubicBezTo>
                    <a:pt x="229" y="18"/>
                    <a:pt x="229" y="18"/>
                    <a:pt x="229" y="18"/>
                  </a:cubicBezTo>
                  <a:cubicBezTo>
                    <a:pt x="229" y="18"/>
                    <a:pt x="229" y="18"/>
                    <a:pt x="229" y="18"/>
                  </a:cubicBezTo>
                  <a:cubicBezTo>
                    <a:pt x="229" y="18"/>
                    <a:pt x="229" y="18"/>
                    <a:pt x="229" y="18"/>
                  </a:cubicBezTo>
                  <a:cubicBezTo>
                    <a:pt x="229" y="18"/>
                    <a:pt x="229" y="18"/>
                    <a:pt x="229" y="18"/>
                  </a:cubicBezTo>
                  <a:cubicBezTo>
                    <a:pt x="229" y="18"/>
                    <a:pt x="229" y="18"/>
                    <a:pt x="229" y="17"/>
                  </a:cubicBezTo>
                  <a:cubicBezTo>
                    <a:pt x="229" y="17"/>
                    <a:pt x="229" y="17"/>
                    <a:pt x="229" y="17"/>
                  </a:cubicBezTo>
                  <a:cubicBezTo>
                    <a:pt x="229" y="17"/>
                    <a:pt x="229" y="17"/>
                    <a:pt x="229" y="17"/>
                  </a:cubicBezTo>
                  <a:cubicBezTo>
                    <a:pt x="228" y="17"/>
                    <a:pt x="228" y="17"/>
                    <a:pt x="228" y="17"/>
                  </a:cubicBezTo>
                  <a:cubicBezTo>
                    <a:pt x="228" y="17"/>
                    <a:pt x="228" y="17"/>
                    <a:pt x="228" y="17"/>
                  </a:cubicBezTo>
                  <a:cubicBezTo>
                    <a:pt x="228" y="17"/>
                    <a:pt x="228" y="17"/>
                    <a:pt x="228" y="17"/>
                  </a:cubicBezTo>
                  <a:cubicBezTo>
                    <a:pt x="228" y="17"/>
                    <a:pt x="228" y="17"/>
                    <a:pt x="228" y="17"/>
                  </a:cubicBezTo>
                  <a:cubicBezTo>
                    <a:pt x="228" y="16"/>
                    <a:pt x="228" y="16"/>
                    <a:pt x="228" y="16"/>
                  </a:cubicBezTo>
                  <a:cubicBezTo>
                    <a:pt x="227" y="16"/>
                    <a:pt x="227" y="16"/>
                    <a:pt x="227" y="16"/>
                  </a:cubicBezTo>
                  <a:cubicBezTo>
                    <a:pt x="227" y="16"/>
                    <a:pt x="227" y="16"/>
                    <a:pt x="227" y="16"/>
                  </a:cubicBezTo>
                  <a:cubicBezTo>
                    <a:pt x="227" y="16"/>
                    <a:pt x="227" y="16"/>
                    <a:pt x="227" y="16"/>
                  </a:cubicBezTo>
                  <a:cubicBezTo>
                    <a:pt x="227" y="16"/>
                    <a:pt x="227" y="16"/>
                    <a:pt x="227" y="16"/>
                  </a:cubicBezTo>
                  <a:cubicBezTo>
                    <a:pt x="227" y="16"/>
                    <a:pt x="227" y="16"/>
                    <a:pt x="226" y="16"/>
                  </a:cubicBezTo>
                  <a:cubicBezTo>
                    <a:pt x="226" y="16"/>
                    <a:pt x="226" y="16"/>
                    <a:pt x="226" y="16"/>
                  </a:cubicBezTo>
                  <a:cubicBezTo>
                    <a:pt x="226" y="16"/>
                    <a:pt x="226" y="16"/>
                    <a:pt x="226" y="16"/>
                  </a:cubicBezTo>
                  <a:cubicBezTo>
                    <a:pt x="226" y="16"/>
                    <a:pt x="226" y="16"/>
                    <a:pt x="226" y="16"/>
                  </a:cubicBezTo>
                  <a:cubicBezTo>
                    <a:pt x="226" y="16"/>
                    <a:pt x="226" y="16"/>
                    <a:pt x="225" y="16"/>
                  </a:cubicBezTo>
                  <a:cubicBezTo>
                    <a:pt x="225" y="16"/>
                    <a:pt x="225" y="16"/>
                    <a:pt x="225" y="16"/>
                  </a:cubicBezTo>
                  <a:cubicBezTo>
                    <a:pt x="225" y="16"/>
                    <a:pt x="225" y="16"/>
                    <a:pt x="225" y="16"/>
                  </a:cubicBezTo>
                  <a:cubicBezTo>
                    <a:pt x="225" y="16"/>
                    <a:pt x="225" y="16"/>
                    <a:pt x="225" y="16"/>
                  </a:cubicBezTo>
                  <a:cubicBezTo>
                    <a:pt x="225" y="16"/>
                    <a:pt x="225" y="16"/>
                    <a:pt x="224" y="16"/>
                  </a:cubicBezTo>
                  <a:cubicBezTo>
                    <a:pt x="224" y="16"/>
                    <a:pt x="224" y="16"/>
                    <a:pt x="224" y="16"/>
                  </a:cubicBezTo>
                  <a:cubicBezTo>
                    <a:pt x="212" y="18"/>
                    <a:pt x="197" y="15"/>
                    <a:pt x="181" y="11"/>
                  </a:cubicBezTo>
                  <a:cubicBezTo>
                    <a:pt x="154" y="6"/>
                    <a:pt x="126" y="0"/>
                    <a:pt x="104" y="16"/>
                  </a:cubicBezTo>
                  <a:cubicBezTo>
                    <a:pt x="104" y="16"/>
                    <a:pt x="103" y="16"/>
                    <a:pt x="103" y="16"/>
                  </a:cubicBezTo>
                  <a:cubicBezTo>
                    <a:pt x="81" y="16"/>
                    <a:pt x="65" y="34"/>
                    <a:pt x="65" y="61"/>
                  </a:cubicBezTo>
                  <a:cubicBezTo>
                    <a:pt x="65" y="73"/>
                    <a:pt x="68" y="92"/>
                    <a:pt x="71" y="106"/>
                  </a:cubicBezTo>
                  <a:cubicBezTo>
                    <a:pt x="70" y="106"/>
                    <a:pt x="70" y="106"/>
                    <a:pt x="70" y="106"/>
                  </a:cubicBezTo>
                  <a:cubicBezTo>
                    <a:pt x="62" y="106"/>
                    <a:pt x="55" y="113"/>
                    <a:pt x="55" y="121"/>
                  </a:cubicBezTo>
                  <a:cubicBezTo>
                    <a:pt x="55" y="151"/>
                    <a:pt x="55" y="151"/>
                    <a:pt x="55" y="151"/>
                  </a:cubicBezTo>
                  <a:cubicBezTo>
                    <a:pt x="55" y="157"/>
                    <a:pt x="59" y="163"/>
                    <a:pt x="65" y="165"/>
                  </a:cubicBezTo>
                  <a:close/>
                  <a:moveTo>
                    <a:pt x="209" y="195"/>
                  </a:moveTo>
                  <a:cubicBezTo>
                    <a:pt x="199" y="200"/>
                    <a:pt x="188" y="199"/>
                    <a:pt x="179" y="192"/>
                  </a:cubicBezTo>
                  <a:cubicBezTo>
                    <a:pt x="180" y="190"/>
                    <a:pt x="180" y="188"/>
                    <a:pt x="180" y="186"/>
                  </a:cubicBezTo>
                  <a:cubicBezTo>
                    <a:pt x="180" y="178"/>
                    <a:pt x="173" y="171"/>
                    <a:pt x="165" y="171"/>
                  </a:cubicBezTo>
                  <a:cubicBezTo>
                    <a:pt x="157" y="171"/>
                    <a:pt x="150" y="178"/>
                    <a:pt x="150" y="186"/>
                  </a:cubicBezTo>
                  <a:cubicBezTo>
                    <a:pt x="150" y="194"/>
                    <a:pt x="157" y="201"/>
                    <a:pt x="165" y="201"/>
                  </a:cubicBezTo>
                  <a:cubicBezTo>
                    <a:pt x="167" y="201"/>
                    <a:pt x="170" y="200"/>
                    <a:pt x="172" y="199"/>
                  </a:cubicBezTo>
                  <a:cubicBezTo>
                    <a:pt x="172" y="199"/>
                    <a:pt x="172" y="200"/>
                    <a:pt x="172" y="200"/>
                  </a:cubicBezTo>
                  <a:cubicBezTo>
                    <a:pt x="175" y="202"/>
                    <a:pt x="178" y="204"/>
                    <a:pt x="181" y="205"/>
                  </a:cubicBezTo>
                  <a:cubicBezTo>
                    <a:pt x="172" y="212"/>
                    <a:pt x="161" y="216"/>
                    <a:pt x="150" y="216"/>
                  </a:cubicBezTo>
                  <a:cubicBezTo>
                    <a:pt x="133" y="216"/>
                    <a:pt x="117" y="207"/>
                    <a:pt x="105" y="192"/>
                  </a:cubicBezTo>
                  <a:cubicBezTo>
                    <a:pt x="92" y="176"/>
                    <a:pt x="85" y="156"/>
                    <a:pt x="85" y="136"/>
                  </a:cubicBezTo>
                  <a:cubicBezTo>
                    <a:pt x="85" y="130"/>
                    <a:pt x="85" y="130"/>
                    <a:pt x="85" y="130"/>
                  </a:cubicBezTo>
                  <a:cubicBezTo>
                    <a:pt x="85" y="112"/>
                    <a:pt x="95" y="88"/>
                    <a:pt x="98" y="80"/>
                  </a:cubicBezTo>
                  <a:cubicBezTo>
                    <a:pt x="133" y="76"/>
                    <a:pt x="161" y="80"/>
                    <a:pt x="178" y="85"/>
                  </a:cubicBezTo>
                  <a:cubicBezTo>
                    <a:pt x="193" y="88"/>
                    <a:pt x="203" y="93"/>
                    <a:pt x="206" y="94"/>
                  </a:cubicBezTo>
                  <a:cubicBezTo>
                    <a:pt x="215" y="116"/>
                    <a:pt x="215" y="116"/>
                    <a:pt x="215" y="116"/>
                  </a:cubicBezTo>
                  <a:cubicBezTo>
                    <a:pt x="215" y="136"/>
                    <a:pt x="215" y="136"/>
                    <a:pt x="215" y="136"/>
                  </a:cubicBezTo>
                  <a:cubicBezTo>
                    <a:pt x="215" y="152"/>
                    <a:pt x="210" y="169"/>
                    <a:pt x="202" y="183"/>
                  </a:cubicBezTo>
                  <a:cubicBezTo>
                    <a:pt x="200" y="186"/>
                    <a:pt x="201" y="189"/>
                    <a:pt x="203" y="190"/>
                  </a:cubicBezTo>
                  <a:cubicBezTo>
                    <a:pt x="204" y="191"/>
                    <a:pt x="205" y="191"/>
                    <a:pt x="206" y="191"/>
                  </a:cubicBezTo>
                  <a:cubicBezTo>
                    <a:pt x="208" y="191"/>
                    <a:pt x="209" y="190"/>
                    <a:pt x="210" y="188"/>
                  </a:cubicBezTo>
                  <a:cubicBezTo>
                    <a:pt x="215" y="181"/>
                    <a:pt x="218" y="174"/>
                    <a:pt x="221" y="166"/>
                  </a:cubicBezTo>
                  <a:cubicBezTo>
                    <a:pt x="230" y="166"/>
                    <a:pt x="230" y="166"/>
                    <a:pt x="230" y="166"/>
                  </a:cubicBezTo>
                  <a:cubicBezTo>
                    <a:pt x="231" y="166"/>
                    <a:pt x="232" y="166"/>
                    <a:pt x="233" y="166"/>
                  </a:cubicBezTo>
                  <a:cubicBezTo>
                    <a:pt x="229" y="179"/>
                    <a:pt x="220" y="190"/>
                    <a:pt x="209" y="195"/>
                  </a:cubicBezTo>
                  <a:close/>
                  <a:moveTo>
                    <a:pt x="170" y="186"/>
                  </a:moveTo>
                  <a:cubicBezTo>
                    <a:pt x="170" y="189"/>
                    <a:pt x="168" y="191"/>
                    <a:pt x="165" y="191"/>
                  </a:cubicBezTo>
                  <a:cubicBezTo>
                    <a:pt x="162" y="191"/>
                    <a:pt x="160" y="189"/>
                    <a:pt x="160" y="186"/>
                  </a:cubicBezTo>
                  <a:cubicBezTo>
                    <a:pt x="160" y="183"/>
                    <a:pt x="162" y="181"/>
                    <a:pt x="165" y="181"/>
                  </a:cubicBezTo>
                  <a:cubicBezTo>
                    <a:pt x="168" y="181"/>
                    <a:pt x="170" y="183"/>
                    <a:pt x="170" y="186"/>
                  </a:cubicBezTo>
                  <a:close/>
                  <a:moveTo>
                    <a:pt x="225" y="136"/>
                  </a:moveTo>
                  <a:cubicBezTo>
                    <a:pt x="225" y="116"/>
                    <a:pt x="225" y="116"/>
                    <a:pt x="225" y="116"/>
                  </a:cubicBezTo>
                  <a:cubicBezTo>
                    <a:pt x="230" y="116"/>
                    <a:pt x="230" y="116"/>
                    <a:pt x="230" y="116"/>
                  </a:cubicBezTo>
                  <a:cubicBezTo>
                    <a:pt x="233" y="116"/>
                    <a:pt x="235" y="118"/>
                    <a:pt x="235" y="121"/>
                  </a:cubicBezTo>
                  <a:cubicBezTo>
                    <a:pt x="235" y="151"/>
                    <a:pt x="235" y="151"/>
                    <a:pt x="235" y="151"/>
                  </a:cubicBezTo>
                  <a:cubicBezTo>
                    <a:pt x="235" y="154"/>
                    <a:pt x="233" y="156"/>
                    <a:pt x="230" y="156"/>
                  </a:cubicBezTo>
                  <a:cubicBezTo>
                    <a:pt x="223" y="156"/>
                    <a:pt x="223" y="156"/>
                    <a:pt x="223" y="156"/>
                  </a:cubicBezTo>
                  <a:cubicBezTo>
                    <a:pt x="225" y="149"/>
                    <a:pt x="225" y="142"/>
                    <a:pt x="225" y="136"/>
                  </a:cubicBezTo>
                  <a:close/>
                  <a:moveTo>
                    <a:pt x="103" y="26"/>
                  </a:moveTo>
                  <a:cubicBezTo>
                    <a:pt x="104" y="26"/>
                    <a:pt x="104" y="26"/>
                    <a:pt x="104" y="26"/>
                  </a:cubicBezTo>
                  <a:cubicBezTo>
                    <a:pt x="106" y="26"/>
                    <a:pt x="108" y="26"/>
                    <a:pt x="109" y="25"/>
                  </a:cubicBezTo>
                  <a:cubicBezTo>
                    <a:pt x="127" y="11"/>
                    <a:pt x="153" y="16"/>
                    <a:pt x="179" y="21"/>
                  </a:cubicBezTo>
                  <a:cubicBezTo>
                    <a:pt x="192" y="24"/>
                    <a:pt x="205" y="26"/>
                    <a:pt x="216" y="26"/>
                  </a:cubicBezTo>
                  <a:cubicBezTo>
                    <a:pt x="218" y="26"/>
                    <a:pt x="220" y="26"/>
                    <a:pt x="222" y="26"/>
                  </a:cubicBezTo>
                  <a:cubicBezTo>
                    <a:pt x="225" y="37"/>
                    <a:pt x="228" y="65"/>
                    <a:pt x="219" y="100"/>
                  </a:cubicBezTo>
                  <a:cubicBezTo>
                    <a:pt x="215" y="89"/>
                    <a:pt x="215" y="89"/>
                    <a:pt x="215" y="89"/>
                  </a:cubicBezTo>
                  <a:cubicBezTo>
                    <a:pt x="214" y="88"/>
                    <a:pt x="214" y="87"/>
                    <a:pt x="213" y="86"/>
                  </a:cubicBezTo>
                  <a:cubicBezTo>
                    <a:pt x="211" y="85"/>
                    <a:pt x="167" y="62"/>
                    <a:pt x="94" y="71"/>
                  </a:cubicBezTo>
                  <a:cubicBezTo>
                    <a:pt x="94" y="71"/>
                    <a:pt x="94" y="71"/>
                    <a:pt x="94" y="71"/>
                  </a:cubicBezTo>
                  <a:cubicBezTo>
                    <a:pt x="94" y="71"/>
                    <a:pt x="94" y="71"/>
                    <a:pt x="94" y="71"/>
                  </a:cubicBezTo>
                  <a:cubicBezTo>
                    <a:pt x="94" y="71"/>
                    <a:pt x="94" y="71"/>
                    <a:pt x="94" y="71"/>
                  </a:cubicBezTo>
                  <a:cubicBezTo>
                    <a:pt x="94" y="71"/>
                    <a:pt x="94" y="71"/>
                    <a:pt x="94" y="71"/>
                  </a:cubicBezTo>
                  <a:cubicBezTo>
                    <a:pt x="93" y="71"/>
                    <a:pt x="93" y="71"/>
                    <a:pt x="92" y="72"/>
                  </a:cubicBezTo>
                  <a:cubicBezTo>
                    <a:pt x="92" y="72"/>
                    <a:pt x="92" y="72"/>
                    <a:pt x="92" y="72"/>
                  </a:cubicBezTo>
                  <a:cubicBezTo>
                    <a:pt x="92" y="72"/>
                    <a:pt x="92" y="72"/>
                    <a:pt x="92" y="72"/>
                  </a:cubicBezTo>
                  <a:cubicBezTo>
                    <a:pt x="92" y="72"/>
                    <a:pt x="91" y="72"/>
                    <a:pt x="91" y="73"/>
                  </a:cubicBezTo>
                  <a:cubicBezTo>
                    <a:pt x="91" y="73"/>
                    <a:pt x="91" y="73"/>
                    <a:pt x="91" y="73"/>
                  </a:cubicBezTo>
                  <a:cubicBezTo>
                    <a:pt x="91" y="73"/>
                    <a:pt x="91" y="73"/>
                    <a:pt x="91" y="73"/>
                  </a:cubicBezTo>
                  <a:cubicBezTo>
                    <a:pt x="91" y="73"/>
                    <a:pt x="91" y="73"/>
                    <a:pt x="91" y="73"/>
                  </a:cubicBezTo>
                  <a:cubicBezTo>
                    <a:pt x="91" y="73"/>
                    <a:pt x="91" y="73"/>
                    <a:pt x="91" y="73"/>
                  </a:cubicBezTo>
                  <a:cubicBezTo>
                    <a:pt x="91" y="73"/>
                    <a:pt x="91" y="73"/>
                    <a:pt x="91" y="74"/>
                  </a:cubicBezTo>
                  <a:cubicBezTo>
                    <a:pt x="91" y="74"/>
                    <a:pt x="91" y="74"/>
                    <a:pt x="91" y="74"/>
                  </a:cubicBezTo>
                  <a:cubicBezTo>
                    <a:pt x="90" y="74"/>
                    <a:pt x="85" y="86"/>
                    <a:pt x="80" y="101"/>
                  </a:cubicBezTo>
                  <a:cubicBezTo>
                    <a:pt x="78" y="87"/>
                    <a:pt x="75" y="71"/>
                    <a:pt x="75" y="61"/>
                  </a:cubicBezTo>
                  <a:cubicBezTo>
                    <a:pt x="75" y="37"/>
                    <a:pt x="89" y="26"/>
                    <a:pt x="103" y="26"/>
                  </a:cubicBezTo>
                  <a:close/>
                  <a:moveTo>
                    <a:pt x="65" y="121"/>
                  </a:moveTo>
                  <a:cubicBezTo>
                    <a:pt x="65" y="118"/>
                    <a:pt x="67" y="116"/>
                    <a:pt x="70" y="116"/>
                  </a:cubicBezTo>
                  <a:cubicBezTo>
                    <a:pt x="73" y="116"/>
                    <a:pt x="73" y="116"/>
                    <a:pt x="73" y="116"/>
                  </a:cubicBezTo>
                  <a:cubicBezTo>
                    <a:pt x="74" y="120"/>
                    <a:pt x="75" y="124"/>
                    <a:pt x="75" y="125"/>
                  </a:cubicBezTo>
                  <a:cubicBezTo>
                    <a:pt x="75" y="136"/>
                    <a:pt x="75" y="136"/>
                    <a:pt x="75" y="136"/>
                  </a:cubicBezTo>
                  <a:cubicBezTo>
                    <a:pt x="75" y="142"/>
                    <a:pt x="76" y="149"/>
                    <a:pt x="77" y="156"/>
                  </a:cubicBezTo>
                  <a:cubicBezTo>
                    <a:pt x="70" y="156"/>
                    <a:pt x="70" y="156"/>
                    <a:pt x="70" y="156"/>
                  </a:cubicBezTo>
                  <a:cubicBezTo>
                    <a:pt x="67" y="156"/>
                    <a:pt x="65" y="154"/>
                    <a:pt x="65" y="151"/>
                  </a:cubicBezTo>
                  <a:lnTo>
                    <a:pt x="65" y="12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3" name="Group 97"/>
          <p:cNvGrpSpPr>
            <a:grpSpLocks/>
          </p:cNvGrpSpPr>
          <p:nvPr/>
        </p:nvGrpSpPr>
        <p:grpSpPr bwMode="auto">
          <a:xfrm>
            <a:off x="4132693" y="5127776"/>
            <a:ext cx="1539875" cy="111125"/>
            <a:chOff x="6432882" y="1014568"/>
            <a:chExt cx="1539498" cy="109728"/>
          </a:xfrm>
        </p:grpSpPr>
        <p:cxnSp>
          <p:nvCxnSpPr>
            <p:cNvPr id="87" name="Straight Connector 98"/>
            <p:cNvCxnSpPr/>
            <p:nvPr/>
          </p:nvCxnSpPr>
          <p:spPr>
            <a:xfrm flipV="1">
              <a:off x="6432882" y="1069432"/>
              <a:ext cx="1539498" cy="15675"/>
            </a:xfrm>
            <a:prstGeom prst="line">
              <a:avLst/>
            </a:prstGeom>
          </p:spPr>
          <p:style>
            <a:lnRef idx="1">
              <a:schemeClr val="accent1"/>
            </a:lnRef>
            <a:fillRef idx="0">
              <a:schemeClr val="accent1"/>
            </a:fillRef>
            <a:effectRef idx="0">
              <a:schemeClr val="accent1"/>
            </a:effectRef>
            <a:fontRef idx="minor">
              <a:schemeClr val="tx1"/>
            </a:fontRef>
          </p:style>
        </p:cxnSp>
        <p:sp>
          <p:nvSpPr>
            <p:cNvPr id="88" name="Oval 99"/>
            <p:cNvSpPr/>
            <p:nvPr/>
          </p:nvSpPr>
          <p:spPr>
            <a:xfrm>
              <a:off x="7862652" y="1014568"/>
              <a:ext cx="109728" cy="109728"/>
            </a:xfrm>
            <a:prstGeom prst="ellipse">
              <a:avLst/>
            </a:prstGeom>
            <a:gradFill>
              <a:gsLst>
                <a:gs pos="100000">
                  <a:srgbClr val="007FD6"/>
                </a:gs>
                <a:gs pos="0">
                  <a:srgbClr val="09D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89" name="Group 97"/>
          <p:cNvGrpSpPr>
            <a:grpSpLocks/>
          </p:cNvGrpSpPr>
          <p:nvPr/>
        </p:nvGrpSpPr>
        <p:grpSpPr bwMode="auto">
          <a:xfrm>
            <a:off x="3316287" y="6193700"/>
            <a:ext cx="1539875" cy="111125"/>
            <a:chOff x="6432882" y="1014568"/>
            <a:chExt cx="1539498" cy="109728"/>
          </a:xfrm>
        </p:grpSpPr>
        <p:cxnSp>
          <p:nvCxnSpPr>
            <p:cNvPr id="90" name="Straight Connector 98"/>
            <p:cNvCxnSpPr/>
            <p:nvPr/>
          </p:nvCxnSpPr>
          <p:spPr>
            <a:xfrm flipV="1">
              <a:off x="6432882" y="1069432"/>
              <a:ext cx="1539498" cy="15675"/>
            </a:xfrm>
            <a:prstGeom prst="line">
              <a:avLst/>
            </a:prstGeom>
          </p:spPr>
          <p:style>
            <a:lnRef idx="1">
              <a:schemeClr val="accent1"/>
            </a:lnRef>
            <a:fillRef idx="0">
              <a:schemeClr val="accent1"/>
            </a:fillRef>
            <a:effectRef idx="0">
              <a:schemeClr val="accent1"/>
            </a:effectRef>
            <a:fontRef idx="minor">
              <a:schemeClr val="tx1"/>
            </a:fontRef>
          </p:style>
        </p:cxnSp>
        <p:sp>
          <p:nvSpPr>
            <p:cNvPr id="91" name="Oval 99"/>
            <p:cNvSpPr/>
            <p:nvPr/>
          </p:nvSpPr>
          <p:spPr>
            <a:xfrm>
              <a:off x="7862652" y="1014568"/>
              <a:ext cx="109728" cy="109728"/>
            </a:xfrm>
            <a:prstGeom prst="ellipse">
              <a:avLst/>
            </a:prstGeom>
            <a:gradFill>
              <a:gsLst>
                <a:gs pos="100000">
                  <a:srgbClr val="007FD6"/>
                </a:gs>
                <a:gs pos="0">
                  <a:srgbClr val="09DCFF"/>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92" name="Rectangle 174"/>
          <p:cNvSpPr/>
          <p:nvPr/>
        </p:nvSpPr>
        <p:spPr bwMode="auto">
          <a:xfrm>
            <a:off x="4984168" y="6123930"/>
            <a:ext cx="2183611" cy="369332"/>
          </a:xfrm>
          <a:prstGeom prst="rect">
            <a:avLst/>
          </a:prstGeom>
          <a:noFill/>
        </p:spPr>
        <p:txBody>
          <a:bodyPr wrap="none">
            <a:spAutoFit/>
          </a:bodyPr>
          <a:lstStyle/>
          <a:p>
            <a:pPr>
              <a:defRPr/>
            </a:pPr>
            <a:r>
              <a:rPr lang="es-ES" b="1" dirty="0">
                <a:ln w="0">
                  <a:noFill/>
                </a:ln>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rPr>
              <a:t>INDICE DE REPOSICION</a:t>
            </a:r>
          </a:p>
        </p:txBody>
      </p:sp>
      <p:sp>
        <p:nvSpPr>
          <p:cNvPr id="2" name="CuadroTexto 1">
            <a:extLst>
              <a:ext uri="{FF2B5EF4-FFF2-40B4-BE49-F238E27FC236}">
                <a16:creationId xmlns:a16="http://schemas.microsoft.com/office/drawing/2014/main" id="{62C9987E-24EE-4AA5-9515-41E4E87C1A86}"/>
              </a:ext>
            </a:extLst>
          </p:cNvPr>
          <p:cNvSpPr txBox="1"/>
          <p:nvPr/>
        </p:nvSpPr>
        <p:spPr>
          <a:xfrm>
            <a:off x="7617057" y="3051822"/>
            <a:ext cx="3888813" cy="400110"/>
          </a:xfrm>
          <a:prstGeom prst="rect">
            <a:avLst/>
          </a:prstGeom>
          <a:noFill/>
        </p:spPr>
        <p:txBody>
          <a:bodyPr wrap="square" rtlCol="0">
            <a:spAutoFit/>
          </a:bodyPr>
          <a:lstStyle/>
          <a:p>
            <a:r>
              <a:rPr lang="es-ES" sz="2000" b="1" dirty="0"/>
              <a:t>DISTRIBUCION POR SEXO</a:t>
            </a:r>
          </a:p>
        </p:txBody>
      </p:sp>
    </p:spTree>
    <p:extLst>
      <p:ext uri="{BB962C8B-B14F-4D97-AF65-F5344CB8AC3E}">
        <p14:creationId xmlns:p14="http://schemas.microsoft.com/office/powerpoint/2010/main" val="637188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915968" y="1758899"/>
            <a:ext cx="5976000" cy="4067232"/>
          </a:xfrm>
          <a:prstGeom prst="rect">
            <a:avLst/>
          </a:prstGeom>
        </p:spPr>
      </p:pic>
      <p:pic>
        <p:nvPicPr>
          <p:cNvPr id="4" name="Imagen 3"/>
          <p:cNvPicPr>
            <a:picLocks noChangeAspect="1"/>
          </p:cNvPicPr>
          <p:nvPr/>
        </p:nvPicPr>
        <p:blipFill>
          <a:blip r:embed="rId3"/>
          <a:stretch>
            <a:fillRect/>
          </a:stretch>
        </p:blipFill>
        <p:spPr>
          <a:xfrm>
            <a:off x="46863" y="1758131"/>
            <a:ext cx="5977129" cy="4068000"/>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DEMOGRAFIA MEDICA CASTILLA Y LEON </a:t>
            </a:r>
            <a:br>
              <a:rPr kumimoji="0" lang="es-ES" sz="4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br>
            <a:r>
              <a:rPr kumimoji="0" lang="es-ES" sz="2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DISTRIBUCION POR GRUPOS DE EDAD</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892398" y="6104329"/>
            <a:ext cx="838006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FECHAS DE EXPORTACION DESDE LA BASE DE DATOS CENTRAL: Ene 3, 2019 y Ene 9, 2022 (</a:t>
            </a:r>
            <a:r>
              <a:rPr kumimoji="0" lang="es-ES" sz="1000" b="1" i="1" u="none" strike="noStrike" kern="1200" cap="none" spc="0" normalizeH="0" baseline="0" noProof="0" dirty="0">
                <a:ln>
                  <a:noFill/>
                </a:ln>
                <a:solidFill>
                  <a:prstClr val="black"/>
                </a:solidFill>
                <a:effectLst/>
                <a:uLnTx/>
                <a:uFillTx/>
                <a:latin typeface="Calibri"/>
                <a:ea typeface="+mn-ea"/>
                <a:cs typeface="+mn-cs"/>
                <a:hlinkClick r:id="rId5"/>
              </a:rPr>
              <a:t>http://www.colegiosmedicoscastillayleon.com/</a:t>
            </a:r>
            <a:r>
              <a:rPr kumimoji="0" lang="es-ES" sz="1000" b="1" i="1"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Estimación a partir de los campos “fecha Nacimiento” (2019: n=10.749, 2022: n=10.825)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Se han excluido MIRes y Jubilados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101058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4895" y="1438971"/>
            <a:ext cx="10902209" cy="4510309"/>
          </a:xfrm>
          <a:prstGeom prst="rect">
            <a:avLst/>
          </a:prstGeom>
        </p:spPr>
      </p:pic>
      <p:sp>
        <p:nvSpPr>
          <p:cNvPr id="16" name="1 Título"/>
          <p:cNvSpPr txBox="1">
            <a:spLocks/>
          </p:cNvSpPr>
          <p:nvPr/>
        </p:nvSpPr>
        <p:spPr bwMode="auto">
          <a:xfrm>
            <a:off x="1991545" y="22765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MEDIANAS DE EDAD MEDICOS ACTIVOS</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4"/>
              </a:rPr>
              <a:t>http://www.colegiosmedicoscastillayleon.com/</a:t>
            </a:r>
            <a:r>
              <a:rPr lang="es-ES" sz="1000" b="1" i="1" dirty="0"/>
              <a:t>)</a:t>
            </a:r>
          </a:p>
          <a:p>
            <a:pPr algn="ctr"/>
            <a:r>
              <a:rPr lang="es-ES" sz="1000" i="1" dirty="0"/>
              <a:t>Estimación a partir de los campos “fecha Nacimiento” (2019: n=10.749, 2022: n=10.972)</a:t>
            </a:r>
          </a:p>
          <a:p>
            <a:pPr algn="ctr"/>
            <a:r>
              <a:rPr lang="es-ES" sz="1000" i="1" dirty="0"/>
              <a:t>Se han excluido MIRes y Jubilados</a:t>
            </a:r>
          </a:p>
        </p:txBody>
      </p:sp>
      <p:sp>
        <p:nvSpPr>
          <p:cNvPr id="2" name="Rectángulo 1">
            <a:extLst>
              <a:ext uri="{FF2B5EF4-FFF2-40B4-BE49-F238E27FC236}">
                <a16:creationId xmlns:a16="http://schemas.microsoft.com/office/drawing/2014/main" id="{C4B2FE6A-90D7-4245-8C7F-B8A2D762DB7A}"/>
              </a:ext>
            </a:extLst>
          </p:cNvPr>
          <p:cNvSpPr/>
          <p:nvPr/>
        </p:nvSpPr>
        <p:spPr>
          <a:xfrm>
            <a:off x="6454452" y="3411462"/>
            <a:ext cx="792088" cy="25378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55841839"/>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b="4558"/>
          <a:stretch/>
        </p:blipFill>
        <p:spPr>
          <a:xfrm>
            <a:off x="2430468" y="1178751"/>
            <a:ext cx="7193924" cy="4903482"/>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PROMEDIOS DE EDAD POR ESPECIALIDAD</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4"/>
              </a:rPr>
              <a:t>http://www.colegiosmedicoscastillayleon.com/</a:t>
            </a:r>
            <a:r>
              <a:rPr lang="es-ES" sz="1000" b="1" i="1" dirty="0"/>
              <a:t>)</a:t>
            </a:r>
          </a:p>
          <a:p>
            <a:pPr algn="ctr"/>
            <a:r>
              <a:rPr lang="es-ES" sz="1000" i="1" dirty="0"/>
              <a:t>Estimación a partir de los campos “fecha Nacimiento” (2019: n=10.749, 2022: n=10.972)</a:t>
            </a:r>
          </a:p>
          <a:p>
            <a:pPr algn="ctr"/>
            <a:r>
              <a:rPr lang="es-ES" sz="1000" i="1" dirty="0"/>
              <a:t>Se han excluido MIRes y Jubilados</a:t>
            </a:r>
          </a:p>
        </p:txBody>
      </p:sp>
      <p:sp>
        <p:nvSpPr>
          <p:cNvPr id="18" name="Rectángulo 17"/>
          <p:cNvSpPr/>
          <p:nvPr/>
        </p:nvSpPr>
        <p:spPr>
          <a:xfrm>
            <a:off x="2430468" y="1340767"/>
            <a:ext cx="7193924" cy="360041"/>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ángulo 21"/>
          <p:cNvSpPr/>
          <p:nvPr/>
        </p:nvSpPr>
        <p:spPr>
          <a:xfrm>
            <a:off x="2423592" y="5157191"/>
            <a:ext cx="6048672" cy="360041"/>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73979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PIRAMIDES POBLACIONALES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3"/>
              </a:rPr>
              <a:t>http://www.colegiosmedicoscastillayleon.com/</a:t>
            </a:r>
            <a:r>
              <a:rPr lang="es-ES" sz="1000" b="1" i="1" dirty="0"/>
              <a:t>)</a:t>
            </a:r>
          </a:p>
          <a:p>
            <a:pPr algn="ctr"/>
            <a:r>
              <a:rPr lang="es-ES" sz="1000" i="1" dirty="0"/>
              <a:t>Estimación a partir de los campos “fecha Nacimiento” (2019: n=14.910, 2022: n=15.684 (missings=5))</a:t>
            </a:r>
          </a:p>
          <a:p>
            <a:pPr algn="ctr"/>
            <a:r>
              <a:rPr lang="es-ES" sz="1000" i="1" dirty="0"/>
              <a:t>Se han excluido MIRes y Jubilados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4"/>
          <a:srcRect l="12615" r="4636"/>
          <a:stretch/>
        </p:blipFill>
        <p:spPr>
          <a:xfrm>
            <a:off x="6501707" y="1773248"/>
            <a:ext cx="5354933" cy="3888000"/>
          </a:xfrm>
          <a:prstGeom prst="rect">
            <a:avLst/>
          </a:prstGeom>
        </p:spPr>
      </p:pic>
      <p:pic>
        <p:nvPicPr>
          <p:cNvPr id="13" name="Imagen 12"/>
          <p:cNvPicPr>
            <a:picLocks noChangeAspect="1"/>
          </p:cNvPicPr>
          <p:nvPr/>
        </p:nvPicPr>
        <p:blipFill>
          <a:blip r:embed="rId5"/>
          <a:stretch>
            <a:fillRect/>
          </a:stretch>
        </p:blipFill>
        <p:spPr>
          <a:xfrm>
            <a:off x="191344" y="1761370"/>
            <a:ext cx="6471360" cy="3888000"/>
          </a:xfrm>
          <a:prstGeom prst="rect">
            <a:avLst/>
          </a:prstGeom>
        </p:spPr>
      </p:pic>
      <p:sp>
        <p:nvSpPr>
          <p:cNvPr id="17" name="CuadroTexto 16"/>
          <p:cNvSpPr txBox="1"/>
          <p:nvPr/>
        </p:nvSpPr>
        <p:spPr>
          <a:xfrm>
            <a:off x="3228143" y="1395325"/>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18" name="CuadroTexto 17"/>
          <p:cNvSpPr txBox="1"/>
          <p:nvPr/>
        </p:nvSpPr>
        <p:spPr>
          <a:xfrm>
            <a:off x="8819173" y="1449950"/>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spTree>
    <p:extLst>
      <p:ext uri="{BB962C8B-B14F-4D97-AF65-F5344CB8AC3E}">
        <p14:creationId xmlns:p14="http://schemas.microsoft.com/office/powerpoint/2010/main" val="883151656"/>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PIRAMIDES POBLACIONALES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3"/>
          <a:srcRect l="12615" r="4636"/>
          <a:stretch/>
        </p:blipFill>
        <p:spPr>
          <a:xfrm>
            <a:off x="6501707" y="1773248"/>
            <a:ext cx="5354933" cy="3888000"/>
          </a:xfrm>
          <a:prstGeom prst="rect">
            <a:avLst/>
          </a:prstGeom>
        </p:spPr>
      </p:pic>
      <p:pic>
        <p:nvPicPr>
          <p:cNvPr id="13" name="Imagen 12"/>
          <p:cNvPicPr>
            <a:picLocks noChangeAspect="1"/>
          </p:cNvPicPr>
          <p:nvPr/>
        </p:nvPicPr>
        <p:blipFill>
          <a:blip r:embed="rId4"/>
          <a:stretch>
            <a:fillRect/>
          </a:stretch>
        </p:blipFill>
        <p:spPr>
          <a:xfrm>
            <a:off x="191344" y="1761370"/>
            <a:ext cx="6471360" cy="3888000"/>
          </a:xfrm>
          <a:prstGeom prst="rect">
            <a:avLst/>
          </a:prstGeom>
        </p:spPr>
      </p:pic>
      <p:sp>
        <p:nvSpPr>
          <p:cNvPr id="17" name="CuadroTexto 16"/>
          <p:cNvSpPr txBox="1"/>
          <p:nvPr/>
        </p:nvSpPr>
        <p:spPr>
          <a:xfrm>
            <a:off x="3228143" y="1395325"/>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18" name="CuadroTexto 17"/>
          <p:cNvSpPr txBox="1"/>
          <p:nvPr/>
        </p:nvSpPr>
        <p:spPr>
          <a:xfrm>
            <a:off x="8819173" y="1449950"/>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cxnSp>
        <p:nvCxnSpPr>
          <p:cNvPr id="3" name="Conector recto 2"/>
          <p:cNvCxnSpPr/>
          <p:nvPr/>
        </p:nvCxnSpPr>
        <p:spPr>
          <a:xfrm>
            <a:off x="1199456" y="3573016"/>
            <a:ext cx="1044116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8" name="Imagen 7"/>
          <p:cNvPicPr>
            <a:picLocks noChangeAspect="1"/>
          </p:cNvPicPr>
          <p:nvPr/>
        </p:nvPicPr>
        <p:blipFill>
          <a:blip r:embed="rId5" cstate="print">
            <a:extLst>
              <a:ext uri="{BEBA8EAE-BF5A-486C-A8C5-ECC9F3942E4B}">
                <a14:imgProps xmlns:a14="http://schemas.microsoft.com/office/drawing/2010/main">
                  <a14:imgLayer r:embed="rId6">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6490245">
            <a:off x="7197833" y="2667176"/>
            <a:ext cx="968767" cy="898926"/>
          </a:xfrm>
          <a:prstGeom prst="rect">
            <a:avLst/>
          </a:prstGeom>
        </p:spPr>
      </p:pic>
      <p:pic>
        <p:nvPicPr>
          <p:cNvPr id="19" name="Imagen 18"/>
          <p:cNvPicPr>
            <a:picLocks noChangeAspect="1"/>
          </p:cNvPicPr>
          <p:nvPr/>
        </p:nvPicPr>
        <p:blipFill>
          <a:blip r:embed="rId7" cstate="print">
            <a:extLst>
              <a:ext uri="{BEBA8EAE-BF5A-486C-A8C5-ECC9F3942E4B}">
                <a14:imgProps xmlns:a14="http://schemas.microsoft.com/office/drawing/2010/main">
                  <a14:imgLayer r:embed="rId8">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9256333" flipH="1" flipV="1">
            <a:off x="10134564" y="2544181"/>
            <a:ext cx="856351" cy="766017"/>
          </a:xfrm>
          <a:prstGeom prst="rect">
            <a:avLst/>
          </a:prstGeom>
        </p:spPr>
      </p:pic>
      <p:sp>
        <p:nvSpPr>
          <p:cNvPr id="20"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9"/>
              </a:rPr>
              <a:t>http://www.colegiosmedicoscastillayleon.com/</a:t>
            </a:r>
            <a:r>
              <a:rPr lang="es-ES" sz="1000" b="1" i="1" dirty="0"/>
              <a:t>)</a:t>
            </a:r>
          </a:p>
          <a:p>
            <a:pPr algn="ctr"/>
            <a:r>
              <a:rPr lang="es-ES" sz="1000" i="1" dirty="0"/>
              <a:t>Estimación a partir de los campos “fecha Nacimiento” (2019: n=14.910, 2022: n=15.684 (missings=5))</a:t>
            </a:r>
          </a:p>
          <a:p>
            <a:pPr algn="ctr"/>
            <a:r>
              <a:rPr lang="es-ES" sz="1000" i="1" dirty="0"/>
              <a:t>Se han excluido MIRes y Jubilados</a:t>
            </a:r>
          </a:p>
        </p:txBody>
      </p:sp>
    </p:spTree>
    <p:extLst>
      <p:ext uri="{BB962C8B-B14F-4D97-AF65-F5344CB8AC3E}">
        <p14:creationId xmlns:p14="http://schemas.microsoft.com/office/powerpoint/2010/main" val="335191020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106526" y="1782356"/>
            <a:ext cx="6479999" cy="3888000"/>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PIRAMIDES POBLACIONALES</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4"/>
          <a:srcRect l="12615" r="4636"/>
          <a:stretch/>
        </p:blipFill>
        <p:spPr>
          <a:xfrm>
            <a:off x="6501707" y="1773248"/>
            <a:ext cx="5354933" cy="3888000"/>
          </a:xfrm>
          <a:prstGeom prst="rect">
            <a:avLst/>
          </a:prstGeom>
        </p:spPr>
      </p:pic>
      <p:sp>
        <p:nvSpPr>
          <p:cNvPr id="17" name="CuadroTexto 16"/>
          <p:cNvSpPr txBox="1"/>
          <p:nvPr/>
        </p:nvSpPr>
        <p:spPr>
          <a:xfrm>
            <a:off x="3228143" y="1395325"/>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18" name="CuadroTexto 17"/>
          <p:cNvSpPr txBox="1"/>
          <p:nvPr/>
        </p:nvSpPr>
        <p:spPr>
          <a:xfrm>
            <a:off x="8819173" y="1449950"/>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pic>
        <p:nvPicPr>
          <p:cNvPr id="2" name="Imagen 1"/>
          <p:cNvPicPr>
            <a:picLocks noChangeAspect="1"/>
          </p:cNvPicPr>
          <p:nvPr/>
        </p:nvPicPr>
        <p:blipFill rotWithShape="1">
          <a:blip r:embed="rId5"/>
          <a:srcRect l="13532"/>
          <a:stretch/>
        </p:blipFill>
        <p:spPr>
          <a:xfrm>
            <a:off x="6397524" y="1772816"/>
            <a:ext cx="5603132" cy="3888000"/>
          </a:xfrm>
          <a:prstGeom prst="rect">
            <a:avLst/>
          </a:prstGeom>
        </p:spPr>
      </p:pic>
      <p:cxnSp>
        <p:nvCxnSpPr>
          <p:cNvPr id="21" name="Conector recto 20"/>
          <p:cNvCxnSpPr/>
          <p:nvPr/>
        </p:nvCxnSpPr>
        <p:spPr>
          <a:xfrm>
            <a:off x="1127448" y="3573016"/>
            <a:ext cx="1044116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a:blip r:embed="rId6" cstate="print">
            <a:extLst>
              <a:ext uri="{BEBA8EAE-BF5A-486C-A8C5-ECC9F3942E4B}">
                <a14:imgProps xmlns:a14="http://schemas.microsoft.com/office/drawing/2010/main">
                  <a14:imgLayer r:embed="rId7">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3520974" flipH="1">
            <a:off x="6573307" y="2606885"/>
            <a:ext cx="968767" cy="898926"/>
          </a:xfrm>
          <a:prstGeom prst="rect">
            <a:avLst/>
          </a:prstGeom>
        </p:spPr>
      </p:pic>
      <p:pic>
        <p:nvPicPr>
          <p:cNvPr id="23" name="Imagen 22"/>
          <p:cNvPicPr>
            <a:picLocks noChangeAspect="1"/>
          </p:cNvPicPr>
          <p:nvPr/>
        </p:nvPicPr>
        <p:blipFill>
          <a:blip r:embed="rId8" cstate="print">
            <a:extLst>
              <a:ext uri="{BEBA8EAE-BF5A-486C-A8C5-ECC9F3942E4B}">
                <a14:imgProps xmlns:a14="http://schemas.microsoft.com/office/drawing/2010/main">
                  <a14:imgLayer r:embed="rId9">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9256333" flipH="1" flipV="1">
            <a:off x="10716692" y="2844250"/>
            <a:ext cx="666545" cy="596233"/>
          </a:xfrm>
          <a:prstGeom prst="rect">
            <a:avLst/>
          </a:prstGeom>
        </p:spPr>
      </p:pic>
      <p:sp>
        <p:nvSpPr>
          <p:cNvPr id="25"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10"/>
              </a:rPr>
              <a:t>http://www.colegiosmedicoscastillayleon.com/</a:t>
            </a:r>
            <a:r>
              <a:rPr lang="es-ES" sz="1000" b="1" i="1" dirty="0"/>
              <a:t>)</a:t>
            </a:r>
          </a:p>
          <a:p>
            <a:pPr algn="ctr"/>
            <a:r>
              <a:rPr lang="es-ES" sz="1000" i="1" dirty="0"/>
              <a:t>Estimación a partir de los campos “fecha Nacimiento” (2019: n=10.749, 2022: n=10.972)</a:t>
            </a:r>
          </a:p>
          <a:p>
            <a:pPr algn="ctr"/>
            <a:r>
              <a:rPr lang="es-ES" sz="1000" i="1" dirty="0"/>
              <a:t>Se han excluido MIRes y Jubilados</a:t>
            </a:r>
          </a:p>
        </p:txBody>
      </p:sp>
    </p:spTree>
    <p:extLst>
      <p:ext uri="{BB962C8B-B14F-4D97-AF65-F5344CB8AC3E}">
        <p14:creationId xmlns:p14="http://schemas.microsoft.com/office/powerpoint/2010/main" val="1684649568"/>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88860" y="1772816"/>
            <a:ext cx="6511196" cy="3906718"/>
          </a:xfrm>
          <a:prstGeom prst="rect">
            <a:avLst/>
          </a:prstGeom>
        </p:spPr>
      </p:pic>
      <p:pic>
        <p:nvPicPr>
          <p:cNvPr id="3" name="Imagen 2"/>
          <p:cNvPicPr>
            <a:picLocks noChangeAspect="1"/>
          </p:cNvPicPr>
          <p:nvPr/>
        </p:nvPicPr>
        <p:blipFill rotWithShape="1">
          <a:blip r:embed="rId3"/>
          <a:srcRect l="13506"/>
          <a:stretch/>
        </p:blipFill>
        <p:spPr>
          <a:xfrm>
            <a:off x="6384032" y="1772816"/>
            <a:ext cx="5586476" cy="3875271"/>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PIRAMIDES POBLACIONALES</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3228143" y="1395325"/>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18" name="CuadroTexto 17"/>
          <p:cNvSpPr txBox="1"/>
          <p:nvPr/>
        </p:nvSpPr>
        <p:spPr>
          <a:xfrm>
            <a:off x="8819173" y="1449950"/>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cxnSp>
        <p:nvCxnSpPr>
          <p:cNvPr id="21" name="Conector recto 20"/>
          <p:cNvCxnSpPr/>
          <p:nvPr/>
        </p:nvCxnSpPr>
        <p:spPr>
          <a:xfrm>
            <a:off x="1127448" y="3573016"/>
            <a:ext cx="1044116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a:blip r:embed="rId5" cstate="print">
            <a:extLst>
              <a:ext uri="{BEBA8EAE-BF5A-486C-A8C5-ECC9F3942E4B}">
                <a14:imgProps xmlns:a14="http://schemas.microsoft.com/office/drawing/2010/main">
                  <a14:imgLayer r:embed="rId6">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3520974" flipH="1">
            <a:off x="6226419" y="2616245"/>
            <a:ext cx="968767" cy="898926"/>
          </a:xfrm>
          <a:prstGeom prst="rect">
            <a:avLst/>
          </a:prstGeom>
        </p:spPr>
      </p:pic>
      <p:pic>
        <p:nvPicPr>
          <p:cNvPr id="23" name="Imagen 22"/>
          <p:cNvPicPr>
            <a:picLocks noChangeAspect="1"/>
          </p:cNvPicPr>
          <p:nvPr/>
        </p:nvPicPr>
        <p:blipFill>
          <a:blip r:embed="rId7" cstate="print">
            <a:extLst>
              <a:ext uri="{BEBA8EAE-BF5A-486C-A8C5-ECC9F3942E4B}">
                <a14:imgProps xmlns:a14="http://schemas.microsoft.com/office/drawing/2010/main">
                  <a14:imgLayer r:embed="rId8">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7729521" flipH="1" flipV="1">
            <a:off x="10372295" y="2517193"/>
            <a:ext cx="666545" cy="596233"/>
          </a:xfrm>
          <a:prstGeom prst="rect">
            <a:avLst/>
          </a:prstGeom>
        </p:spPr>
      </p:pic>
      <p:sp>
        <p:nvSpPr>
          <p:cNvPr id="25"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9"/>
              </a:rPr>
              <a:t>http://www.colegiosmedicoscastillayleon.com/</a:t>
            </a:r>
            <a:r>
              <a:rPr lang="es-ES" sz="1000" b="1" i="1" dirty="0"/>
              <a:t>)</a:t>
            </a:r>
          </a:p>
          <a:p>
            <a:pPr algn="ctr"/>
            <a:r>
              <a:rPr lang="es-ES" sz="1000" i="1" dirty="0"/>
              <a:t>Estimación a partir de los campos “Fecha de Nacimiento” y “Área Profesional Pública”” (2019: n=3,109, 2022: n=2,839)</a:t>
            </a:r>
          </a:p>
          <a:p>
            <a:pPr algn="ctr"/>
            <a:r>
              <a:rPr lang="es-ES" sz="1000" i="1" dirty="0"/>
              <a:t>*Se han incluido a los colegiados activos con las siguientes áreas profesionales: MFYC, MAP Urbano, MAP Rural, MAP Área y SUAP</a:t>
            </a:r>
          </a:p>
        </p:txBody>
      </p:sp>
    </p:spTree>
    <p:extLst>
      <p:ext uri="{BB962C8B-B14F-4D97-AF65-F5344CB8AC3E}">
        <p14:creationId xmlns:p14="http://schemas.microsoft.com/office/powerpoint/2010/main" val="404790900"/>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Imagen 1"/>
          <p:cNvPicPr>
            <a:picLocks noChangeAspect="1"/>
          </p:cNvPicPr>
          <p:nvPr/>
        </p:nvPicPr>
        <p:blipFill>
          <a:blip r:embed="rId3">
            <a:extLst>
              <a:ext uri="{28A0092B-C50C-407E-A947-70E740481C1C}">
                <a14:useLocalDpi xmlns:a14="http://schemas.microsoft.com/office/drawing/2010/main" val="0"/>
              </a:ext>
            </a:extLst>
          </a:blip>
          <a:srcRect l="5853"/>
          <a:stretch>
            <a:fillRect/>
          </a:stretch>
        </p:blipFill>
        <p:spPr bwMode="auto">
          <a:xfrm>
            <a:off x="-6350" y="-33338"/>
            <a:ext cx="9680575"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Freeform 37"/>
          <p:cNvSpPr>
            <a:spLocks/>
          </p:cNvSpPr>
          <p:nvPr/>
        </p:nvSpPr>
        <p:spPr bwMode="auto">
          <a:xfrm>
            <a:off x="3805238" y="-9525"/>
            <a:ext cx="8402637" cy="6858000"/>
          </a:xfrm>
          <a:custGeom>
            <a:avLst/>
            <a:gdLst>
              <a:gd name="T0" fmla="*/ 5269659 w 8402861"/>
              <a:gd name="T1" fmla="*/ 0 h 6840324"/>
              <a:gd name="T2" fmla="*/ 8230563 w 8402861"/>
              <a:gd name="T3" fmla="*/ 0 h 6840324"/>
              <a:gd name="T4" fmla="*/ 8402189 w 8402861"/>
              <a:gd name="T5" fmla="*/ 0 h 6840324"/>
              <a:gd name="T6" fmla="*/ 8402189 w 8402861"/>
              <a:gd name="T7" fmla="*/ 6911304 h 6840324"/>
              <a:gd name="T8" fmla="*/ 0 w 8402861"/>
              <a:gd name="T9" fmla="*/ 6911304 h 6840324"/>
              <a:gd name="T10" fmla="*/ 137479 w 8402861"/>
              <a:gd name="T11" fmla="*/ 6891553 h 6840324"/>
              <a:gd name="T12" fmla="*/ 2811048 w 8402861"/>
              <a:gd name="T13" fmla="*/ 5414577 h 6840324"/>
              <a:gd name="T14" fmla="*/ 2820690 w 8402861"/>
              <a:gd name="T15" fmla="*/ 5404925 h 6840324"/>
              <a:gd name="T16" fmla="*/ 2955672 w 8402861"/>
              <a:gd name="T17" fmla="*/ 5279452 h 6840324"/>
              <a:gd name="T18" fmla="*/ 3023162 w 8402861"/>
              <a:gd name="T19" fmla="*/ 5211891 h 6840324"/>
              <a:gd name="T20" fmla="*/ 3090657 w 8402861"/>
              <a:gd name="T21" fmla="*/ 5134678 h 6840324"/>
              <a:gd name="T22" fmla="*/ 3264204 w 8402861"/>
              <a:gd name="T23" fmla="*/ 4941645 h 6840324"/>
              <a:gd name="T24" fmla="*/ 3293128 w 8402861"/>
              <a:gd name="T25" fmla="*/ 4903038 h 6840324"/>
              <a:gd name="T26" fmla="*/ 3350979 w 8402861"/>
              <a:gd name="T27" fmla="*/ 4845129 h 6840324"/>
              <a:gd name="T28" fmla="*/ 3408828 w 8402861"/>
              <a:gd name="T29" fmla="*/ 4767916 h 6840324"/>
              <a:gd name="T30" fmla="*/ 3466679 w 8402861"/>
              <a:gd name="T31" fmla="*/ 4690703 h 6840324"/>
              <a:gd name="T32" fmla="*/ 3678793 w 8402861"/>
              <a:gd name="T33" fmla="*/ 4410805 h 6840324"/>
              <a:gd name="T34" fmla="*/ 3717359 w 8402861"/>
              <a:gd name="T35" fmla="*/ 4352894 h 6840324"/>
              <a:gd name="T36" fmla="*/ 3765568 w 8402861"/>
              <a:gd name="T37" fmla="*/ 4294984 h 6840324"/>
              <a:gd name="T38" fmla="*/ 3804135 w 8402861"/>
              <a:gd name="T39" fmla="*/ 4227423 h 6840324"/>
              <a:gd name="T40" fmla="*/ 3852341 w 8402861"/>
              <a:gd name="T41" fmla="*/ 4159862 h 6840324"/>
              <a:gd name="T42" fmla="*/ 4228363 w 8402861"/>
              <a:gd name="T43" fmla="*/ 3551808 h 6840324"/>
              <a:gd name="T44" fmla="*/ 4257291 w 8402861"/>
              <a:gd name="T45" fmla="*/ 3493897 h 6840324"/>
              <a:gd name="T46" fmla="*/ 4440481 w 8402861"/>
              <a:gd name="T47" fmla="*/ 3146439 h 6840324"/>
              <a:gd name="T48" fmla="*/ 4507971 w 8402861"/>
              <a:gd name="T49" fmla="*/ 3011313 h 6840324"/>
              <a:gd name="T50" fmla="*/ 4633310 w 8402861"/>
              <a:gd name="T51" fmla="*/ 2731418 h 6840324"/>
              <a:gd name="T52" fmla="*/ 4652595 w 8402861"/>
              <a:gd name="T53" fmla="*/ 2683160 h 6840324"/>
              <a:gd name="T54" fmla="*/ 4691162 w 8402861"/>
              <a:gd name="T55" fmla="*/ 2586643 h 6840324"/>
              <a:gd name="T56" fmla="*/ 4720085 w 8402861"/>
              <a:gd name="T57" fmla="*/ 2519081 h 6840324"/>
              <a:gd name="T58" fmla="*/ 4806861 w 8402861"/>
              <a:gd name="T59" fmla="*/ 2297094 h 6840324"/>
              <a:gd name="T60" fmla="*/ 4835785 w 8402861"/>
              <a:gd name="T61" fmla="*/ 2229532 h 6840324"/>
              <a:gd name="T62" fmla="*/ 5018975 w 8402861"/>
              <a:gd name="T63" fmla="*/ 1650433 h 6840324"/>
              <a:gd name="T64" fmla="*/ 5038260 w 8402861"/>
              <a:gd name="T65" fmla="*/ 1582871 h 6840324"/>
              <a:gd name="T66" fmla="*/ 5057542 w 8402861"/>
              <a:gd name="T67" fmla="*/ 1515310 h 6840324"/>
              <a:gd name="T68" fmla="*/ 5086466 w 8402861"/>
              <a:gd name="T69" fmla="*/ 1370534 h 6840324"/>
              <a:gd name="T70" fmla="*/ 5105751 w 8402861"/>
              <a:gd name="T71" fmla="*/ 1293321 h 6840324"/>
              <a:gd name="T72" fmla="*/ 5182883 w 8402861"/>
              <a:gd name="T73" fmla="*/ 916906 h 6840324"/>
              <a:gd name="T74" fmla="*/ 5192526 w 8402861"/>
              <a:gd name="T75" fmla="*/ 830041 h 6840324"/>
              <a:gd name="T76" fmla="*/ 5211808 w 8402861"/>
              <a:gd name="T77" fmla="*/ 723875 h 6840324"/>
              <a:gd name="T78" fmla="*/ 5221450 w 8402861"/>
              <a:gd name="T79" fmla="*/ 656313 h 6840324"/>
              <a:gd name="T80" fmla="*/ 5231092 w 8402861"/>
              <a:gd name="T81" fmla="*/ 588751 h 6840324"/>
              <a:gd name="T82" fmla="*/ 5250375 w 8402861"/>
              <a:gd name="T83" fmla="*/ 443975 h 6840324"/>
              <a:gd name="T84" fmla="*/ 5250375 w 8402861"/>
              <a:gd name="T85" fmla="*/ 376415 h 6840324"/>
              <a:gd name="T86" fmla="*/ 5260017 w 8402861"/>
              <a:gd name="T87" fmla="*/ 328156 h 6840324"/>
              <a:gd name="T88" fmla="*/ 5260017 w 8402861"/>
              <a:gd name="T89" fmla="*/ 250943 h 6840324"/>
              <a:gd name="T90" fmla="*/ 5269659 w 8402861"/>
              <a:gd name="T91" fmla="*/ 164079 h 6840324"/>
              <a:gd name="T92" fmla="*/ 5269659 w 8402861"/>
              <a:gd name="T93" fmla="*/ 96516 h 6840324"/>
              <a:gd name="T94" fmla="*/ 5269659 w 8402861"/>
              <a:gd name="T95" fmla="*/ 28955 h 6840324"/>
              <a:gd name="T96" fmla="*/ 5269659 w 8402861"/>
              <a:gd name="T97" fmla="*/ 0 h 6840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02861"/>
              <a:gd name="T148" fmla="*/ 0 h 6840324"/>
              <a:gd name="T149" fmla="*/ 8402861 w 8402861"/>
              <a:gd name="T150" fmla="*/ 6840324 h 6840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02861" h="6840324">
                <a:moveTo>
                  <a:pt x="5270079" y="0"/>
                </a:moveTo>
                <a:cubicBezTo>
                  <a:pt x="6508221" y="0"/>
                  <a:pt x="7475519" y="0"/>
                  <a:pt x="8231220" y="0"/>
                </a:cubicBezTo>
                <a:lnTo>
                  <a:pt x="8402861" y="0"/>
                </a:lnTo>
                <a:lnTo>
                  <a:pt x="8402861" y="6840324"/>
                </a:lnTo>
                <a:lnTo>
                  <a:pt x="0" y="6840324"/>
                </a:lnTo>
                <a:lnTo>
                  <a:pt x="137491" y="6820776"/>
                </a:lnTo>
                <a:cubicBezTo>
                  <a:pt x="1130448" y="6653595"/>
                  <a:pt x="2042896" y="6111228"/>
                  <a:pt x="2811273" y="5358967"/>
                </a:cubicBezTo>
                <a:cubicBezTo>
                  <a:pt x="2820915" y="5349415"/>
                  <a:pt x="2820915" y="5349415"/>
                  <a:pt x="2820915" y="5349415"/>
                </a:cubicBezTo>
                <a:cubicBezTo>
                  <a:pt x="2869128" y="5311205"/>
                  <a:pt x="2907697" y="5272994"/>
                  <a:pt x="2955909" y="5225232"/>
                </a:cubicBezTo>
                <a:cubicBezTo>
                  <a:pt x="2975194" y="5206127"/>
                  <a:pt x="2994478" y="5177469"/>
                  <a:pt x="3023405" y="5158364"/>
                </a:cubicBezTo>
                <a:cubicBezTo>
                  <a:pt x="3042690" y="5129707"/>
                  <a:pt x="3061975" y="5110602"/>
                  <a:pt x="3090903" y="5081944"/>
                </a:cubicBezTo>
                <a:cubicBezTo>
                  <a:pt x="3148757" y="5024629"/>
                  <a:pt x="3206611" y="4957761"/>
                  <a:pt x="3264465" y="4890893"/>
                </a:cubicBezTo>
                <a:cubicBezTo>
                  <a:pt x="3274107" y="4881341"/>
                  <a:pt x="3283749" y="4871788"/>
                  <a:pt x="3293392" y="4852683"/>
                </a:cubicBezTo>
                <a:cubicBezTo>
                  <a:pt x="3312676" y="4833578"/>
                  <a:pt x="3331961" y="4814473"/>
                  <a:pt x="3351246" y="4795368"/>
                </a:cubicBezTo>
                <a:cubicBezTo>
                  <a:pt x="3370531" y="4766711"/>
                  <a:pt x="3389815" y="4738053"/>
                  <a:pt x="3409101" y="4718948"/>
                </a:cubicBezTo>
                <a:cubicBezTo>
                  <a:pt x="3428386" y="4690290"/>
                  <a:pt x="3447670" y="4671185"/>
                  <a:pt x="3466955" y="4642528"/>
                </a:cubicBezTo>
                <a:cubicBezTo>
                  <a:pt x="3534451" y="4556555"/>
                  <a:pt x="3611590" y="4461030"/>
                  <a:pt x="3679087" y="4365505"/>
                </a:cubicBezTo>
                <a:cubicBezTo>
                  <a:pt x="3688729" y="4346399"/>
                  <a:pt x="3708014" y="4327294"/>
                  <a:pt x="3717656" y="4308189"/>
                </a:cubicBezTo>
                <a:cubicBezTo>
                  <a:pt x="3736941" y="4289084"/>
                  <a:pt x="3746583" y="4269979"/>
                  <a:pt x="3765868" y="4250874"/>
                </a:cubicBezTo>
                <a:cubicBezTo>
                  <a:pt x="3775511" y="4222217"/>
                  <a:pt x="3794795" y="4203112"/>
                  <a:pt x="3804438" y="4184006"/>
                </a:cubicBezTo>
                <a:cubicBezTo>
                  <a:pt x="3823722" y="4164901"/>
                  <a:pt x="3833365" y="4145796"/>
                  <a:pt x="3852650" y="4117139"/>
                </a:cubicBezTo>
                <a:cubicBezTo>
                  <a:pt x="3987643" y="3926088"/>
                  <a:pt x="4112994" y="3715933"/>
                  <a:pt x="4228702" y="3515330"/>
                </a:cubicBezTo>
                <a:cubicBezTo>
                  <a:pt x="4238345" y="3496225"/>
                  <a:pt x="4247987" y="3477120"/>
                  <a:pt x="4257630" y="3458014"/>
                </a:cubicBezTo>
                <a:cubicBezTo>
                  <a:pt x="4325126" y="3343384"/>
                  <a:pt x="4382981" y="3238306"/>
                  <a:pt x="4440835" y="3114124"/>
                </a:cubicBezTo>
                <a:cubicBezTo>
                  <a:pt x="4460120" y="3075913"/>
                  <a:pt x="4489047" y="3028151"/>
                  <a:pt x="4508331" y="2980388"/>
                </a:cubicBezTo>
                <a:cubicBezTo>
                  <a:pt x="4546901" y="2884863"/>
                  <a:pt x="4595113" y="2798890"/>
                  <a:pt x="4633682" y="2703365"/>
                </a:cubicBezTo>
                <a:cubicBezTo>
                  <a:pt x="4643325" y="2684260"/>
                  <a:pt x="4652967" y="2665155"/>
                  <a:pt x="4652967" y="2655603"/>
                </a:cubicBezTo>
                <a:cubicBezTo>
                  <a:pt x="4672251" y="2617392"/>
                  <a:pt x="4681894" y="2588735"/>
                  <a:pt x="4691537" y="2560077"/>
                </a:cubicBezTo>
                <a:cubicBezTo>
                  <a:pt x="4701179" y="2540972"/>
                  <a:pt x="4710821" y="2512314"/>
                  <a:pt x="4720463" y="2493210"/>
                </a:cubicBezTo>
                <a:cubicBezTo>
                  <a:pt x="4749391" y="2416789"/>
                  <a:pt x="4778318" y="2349921"/>
                  <a:pt x="4807245" y="2273502"/>
                </a:cubicBezTo>
                <a:cubicBezTo>
                  <a:pt x="4816887" y="2254396"/>
                  <a:pt x="4826529" y="2225739"/>
                  <a:pt x="4836172" y="2206634"/>
                </a:cubicBezTo>
                <a:cubicBezTo>
                  <a:pt x="4903669" y="2015583"/>
                  <a:pt x="4961523" y="1824533"/>
                  <a:pt x="5019377" y="1633482"/>
                </a:cubicBezTo>
                <a:cubicBezTo>
                  <a:pt x="5019377" y="1614377"/>
                  <a:pt x="5029019" y="1585719"/>
                  <a:pt x="5038662" y="1566614"/>
                </a:cubicBezTo>
                <a:cubicBezTo>
                  <a:pt x="5038662" y="1547509"/>
                  <a:pt x="5048305" y="1518852"/>
                  <a:pt x="5057947" y="1499747"/>
                </a:cubicBezTo>
                <a:cubicBezTo>
                  <a:pt x="5067589" y="1451984"/>
                  <a:pt x="5077231" y="1404221"/>
                  <a:pt x="5086874" y="1356459"/>
                </a:cubicBezTo>
                <a:cubicBezTo>
                  <a:pt x="5096517" y="1327801"/>
                  <a:pt x="5106159" y="1308696"/>
                  <a:pt x="5106159" y="1280039"/>
                </a:cubicBezTo>
                <a:cubicBezTo>
                  <a:pt x="5135086" y="1155856"/>
                  <a:pt x="5164013" y="1031673"/>
                  <a:pt x="5183297" y="907490"/>
                </a:cubicBezTo>
                <a:cubicBezTo>
                  <a:pt x="5183297" y="878833"/>
                  <a:pt x="5192940" y="850175"/>
                  <a:pt x="5192940" y="821517"/>
                </a:cubicBezTo>
                <a:cubicBezTo>
                  <a:pt x="5202583" y="783307"/>
                  <a:pt x="5212225" y="754650"/>
                  <a:pt x="5212225" y="716440"/>
                </a:cubicBezTo>
                <a:cubicBezTo>
                  <a:pt x="5212225" y="697335"/>
                  <a:pt x="5221867" y="668677"/>
                  <a:pt x="5221867" y="649572"/>
                </a:cubicBezTo>
                <a:cubicBezTo>
                  <a:pt x="5221867" y="630467"/>
                  <a:pt x="5231509" y="601809"/>
                  <a:pt x="5231509" y="582704"/>
                </a:cubicBezTo>
                <a:cubicBezTo>
                  <a:pt x="5231509" y="534942"/>
                  <a:pt x="5241152" y="487179"/>
                  <a:pt x="5250795" y="439416"/>
                </a:cubicBezTo>
                <a:cubicBezTo>
                  <a:pt x="5250795" y="420311"/>
                  <a:pt x="5250795" y="391654"/>
                  <a:pt x="5250795" y="372549"/>
                </a:cubicBezTo>
                <a:cubicBezTo>
                  <a:pt x="5250795" y="353444"/>
                  <a:pt x="5250795" y="343891"/>
                  <a:pt x="5260437" y="324786"/>
                </a:cubicBezTo>
                <a:cubicBezTo>
                  <a:pt x="5260437" y="296128"/>
                  <a:pt x="5260437" y="267471"/>
                  <a:pt x="5260437" y="248366"/>
                </a:cubicBezTo>
                <a:cubicBezTo>
                  <a:pt x="5260437" y="219708"/>
                  <a:pt x="5270079" y="191051"/>
                  <a:pt x="5270079" y="162393"/>
                </a:cubicBezTo>
                <a:cubicBezTo>
                  <a:pt x="5270079" y="133735"/>
                  <a:pt x="5270079" y="114630"/>
                  <a:pt x="5270079" y="95525"/>
                </a:cubicBezTo>
                <a:cubicBezTo>
                  <a:pt x="5270079" y="76420"/>
                  <a:pt x="5270079" y="47763"/>
                  <a:pt x="5270079" y="28658"/>
                </a:cubicBezTo>
                <a:cubicBezTo>
                  <a:pt x="5270079" y="19105"/>
                  <a:pt x="5270079" y="9553"/>
                  <a:pt x="527007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        </a:t>
            </a:r>
          </a:p>
        </p:txBody>
      </p:sp>
      <p:grpSp>
        <p:nvGrpSpPr>
          <p:cNvPr id="8196" name="Group 35"/>
          <p:cNvGrpSpPr>
            <a:grpSpLocks/>
          </p:cNvGrpSpPr>
          <p:nvPr/>
        </p:nvGrpSpPr>
        <p:grpSpPr bwMode="auto">
          <a:xfrm>
            <a:off x="-77788" y="0"/>
            <a:ext cx="5151438" cy="4279900"/>
            <a:chOff x="-77788" y="-1"/>
            <a:chExt cx="4127500" cy="3429253"/>
          </a:xfrm>
        </p:grpSpPr>
        <p:sp>
          <p:nvSpPr>
            <p:cNvPr id="8214" name="Freeform 12"/>
            <p:cNvSpPr>
              <a:spLocks/>
            </p:cNvSpPr>
            <p:nvPr/>
          </p:nvSpPr>
          <p:spPr bwMode="auto">
            <a:xfrm>
              <a:off x="1282245" y="-1"/>
              <a:ext cx="2767467" cy="986298"/>
            </a:xfrm>
            <a:custGeom>
              <a:avLst/>
              <a:gdLst>
                <a:gd name="T0" fmla="*/ 2147483646 w 352"/>
                <a:gd name="T1" fmla="*/ 0 h 125"/>
                <a:gd name="T2" fmla="*/ 2147483646 w 352"/>
                <a:gd name="T3" fmla="*/ 2147483646 h 125"/>
                <a:gd name="T4" fmla="*/ 0 w 352"/>
                <a:gd name="T5" fmla="*/ 2147483646 h 125"/>
                <a:gd name="T6" fmla="*/ 0 w 352"/>
                <a:gd name="T7" fmla="*/ 2147483646 h 125"/>
                <a:gd name="T8" fmla="*/ 2147483646 w 352"/>
                <a:gd name="T9" fmla="*/ 2147483646 h 125"/>
                <a:gd name="T10" fmla="*/ 2147483646 w 352"/>
                <a:gd name="T11" fmla="*/ 0 h 125"/>
                <a:gd name="T12" fmla="*/ 2147483646 w 352"/>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25">
                  <a:moveTo>
                    <a:pt x="352" y="0"/>
                  </a:moveTo>
                  <a:cubicBezTo>
                    <a:pt x="240" y="22"/>
                    <a:pt x="120" y="64"/>
                    <a:pt x="32" y="108"/>
                  </a:cubicBezTo>
                  <a:cubicBezTo>
                    <a:pt x="21" y="114"/>
                    <a:pt x="10" y="119"/>
                    <a:pt x="0" y="125"/>
                  </a:cubicBezTo>
                  <a:cubicBezTo>
                    <a:pt x="0" y="125"/>
                    <a:pt x="0" y="125"/>
                    <a:pt x="0" y="125"/>
                  </a:cubicBezTo>
                  <a:cubicBezTo>
                    <a:pt x="13" y="108"/>
                    <a:pt x="27" y="92"/>
                    <a:pt x="41" y="78"/>
                  </a:cubicBezTo>
                  <a:cubicBezTo>
                    <a:pt x="76" y="42"/>
                    <a:pt x="114" y="15"/>
                    <a:pt x="136" y="0"/>
                  </a:cubicBezTo>
                  <a:lnTo>
                    <a:pt x="352" y="0"/>
                  </a:lnTo>
                  <a:close/>
                </a:path>
              </a:pathLst>
            </a:custGeom>
            <a:gradFill rotWithShape="1">
              <a:gsLst>
                <a:gs pos="0">
                  <a:srgbClr val="01A0D9"/>
                </a:gs>
                <a:gs pos="14000">
                  <a:srgbClr val="01A0D9"/>
                </a:gs>
                <a:gs pos="100000">
                  <a:srgbClr val="3EDCFC"/>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p:cNvSpPr>
              <a:spLocks/>
            </p:cNvSpPr>
            <p:nvPr/>
          </p:nvSpPr>
          <p:spPr bwMode="auto">
            <a:xfrm>
              <a:off x="-77788" y="606733"/>
              <a:ext cx="1902848" cy="2822519"/>
            </a:xfrm>
            <a:custGeom>
              <a:avLst/>
              <a:gdLst>
                <a:gd name="T0" fmla="*/ 242 w 242"/>
                <a:gd name="T1" fmla="*/ 1 h 358"/>
                <a:gd name="T2" fmla="*/ 0 w 242"/>
                <a:gd name="T3" fmla="*/ 358 h 358"/>
                <a:gd name="T4" fmla="*/ 0 w 242"/>
                <a:gd name="T5" fmla="*/ 0 h 358"/>
                <a:gd name="T6" fmla="*/ 242 w 242"/>
                <a:gd name="T7" fmla="*/ 1 h 358"/>
              </a:gdLst>
              <a:ahLst/>
              <a:cxnLst>
                <a:cxn ang="0">
                  <a:pos x="T0" y="T1"/>
                </a:cxn>
                <a:cxn ang="0">
                  <a:pos x="T2" y="T3"/>
                </a:cxn>
                <a:cxn ang="0">
                  <a:pos x="T4" y="T5"/>
                </a:cxn>
                <a:cxn ang="0">
                  <a:pos x="T6" y="T7"/>
                </a:cxn>
              </a:cxnLst>
              <a:rect l="0" t="0" r="r" b="b"/>
              <a:pathLst>
                <a:path w="242" h="358">
                  <a:moveTo>
                    <a:pt x="242" y="1"/>
                  </a:moveTo>
                  <a:cubicBezTo>
                    <a:pt x="156" y="64"/>
                    <a:pt x="47" y="199"/>
                    <a:pt x="0" y="358"/>
                  </a:cubicBezTo>
                  <a:cubicBezTo>
                    <a:pt x="0" y="0"/>
                    <a:pt x="0" y="0"/>
                    <a:pt x="0" y="0"/>
                  </a:cubicBezTo>
                  <a:lnTo>
                    <a:pt x="242" y="1"/>
                  </a:lnTo>
                  <a:close/>
                </a:path>
              </a:pathLst>
            </a:custGeom>
            <a:gradFill>
              <a:gsLst>
                <a:gs pos="64000">
                  <a:schemeClr val="bg1"/>
                </a:gs>
                <a:gs pos="2000">
                  <a:srgbClr val="EBFCFF"/>
                </a:gs>
              </a:gsLst>
              <a:lin ang="0" scaled="1"/>
            </a:gradFill>
            <a:ln>
              <a:noFill/>
            </a:ln>
            <a:effectLst>
              <a:outerShdw blurRad="203200" dist="38100" dir="2700000" algn="tl" rotWithShape="0">
                <a:prstClr val="black">
                  <a:alpha val="10000"/>
                </a:prstClr>
              </a:outerShdw>
            </a:effectLst>
          </p:spPr>
          <p:txBody>
            <a:bodyPr/>
            <a:lstStyle/>
            <a:p>
              <a:pPr>
                <a:defRPr/>
              </a:pPr>
              <a:endParaRPr lang="en-US"/>
            </a:p>
          </p:txBody>
        </p:sp>
        <p:sp>
          <p:nvSpPr>
            <p:cNvPr id="8216" name="Freeform 22"/>
            <p:cNvSpPr>
              <a:spLocks/>
            </p:cNvSpPr>
            <p:nvPr/>
          </p:nvSpPr>
          <p:spPr bwMode="auto">
            <a:xfrm>
              <a:off x="-77788" y="-1"/>
              <a:ext cx="3403730" cy="2782052"/>
            </a:xfrm>
            <a:custGeom>
              <a:avLst/>
              <a:gdLst>
                <a:gd name="T0" fmla="*/ 2147483646 w 433"/>
                <a:gd name="T1" fmla="*/ 0 h 353"/>
                <a:gd name="T2" fmla="*/ 2147483646 w 433"/>
                <a:gd name="T3" fmla="*/ 2147483646 h 353"/>
                <a:gd name="T4" fmla="*/ 2147483646 w 433"/>
                <a:gd name="T5" fmla="*/ 2147483646 h 353"/>
                <a:gd name="T6" fmla="*/ 2147483646 w 433"/>
                <a:gd name="T7" fmla="*/ 2147483646 h 353"/>
                <a:gd name="T8" fmla="*/ 0 w 433"/>
                <a:gd name="T9" fmla="*/ 2147483646 h 353"/>
                <a:gd name="T10" fmla="*/ 0 w 433"/>
                <a:gd name="T11" fmla="*/ 0 h 353"/>
                <a:gd name="T12" fmla="*/ 2147483646 w 43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353">
                  <a:moveTo>
                    <a:pt x="433" y="0"/>
                  </a:moveTo>
                  <a:cubicBezTo>
                    <a:pt x="368" y="15"/>
                    <a:pt x="303" y="41"/>
                    <a:pt x="242" y="78"/>
                  </a:cubicBezTo>
                  <a:cubicBezTo>
                    <a:pt x="218" y="92"/>
                    <a:pt x="195" y="108"/>
                    <a:pt x="173" y="125"/>
                  </a:cubicBezTo>
                  <a:cubicBezTo>
                    <a:pt x="173" y="125"/>
                    <a:pt x="173" y="125"/>
                    <a:pt x="173" y="125"/>
                  </a:cubicBezTo>
                  <a:cubicBezTo>
                    <a:pt x="99" y="184"/>
                    <a:pt x="37" y="261"/>
                    <a:pt x="0" y="353"/>
                  </a:cubicBezTo>
                  <a:cubicBezTo>
                    <a:pt x="0" y="0"/>
                    <a:pt x="0" y="0"/>
                    <a:pt x="0" y="0"/>
                  </a:cubicBezTo>
                  <a:lnTo>
                    <a:pt x="433" y="0"/>
                  </a:lnTo>
                  <a:close/>
                </a:path>
              </a:pathLst>
            </a:custGeom>
            <a:gradFill rotWithShape="1">
              <a:gsLst>
                <a:gs pos="0">
                  <a:srgbClr val="01A0D9"/>
                </a:gs>
                <a:gs pos="2000">
                  <a:srgbClr val="01A0D9"/>
                </a:gs>
                <a:gs pos="100000">
                  <a:srgbClr val="3EDCF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8197" name="Freeform 17"/>
          <p:cNvSpPr>
            <a:spLocks noEditPoints="1"/>
          </p:cNvSpPr>
          <p:nvPr/>
        </p:nvSpPr>
        <p:spPr bwMode="auto">
          <a:xfrm>
            <a:off x="2979738" y="4287838"/>
            <a:ext cx="3744912" cy="2570162"/>
          </a:xfrm>
          <a:custGeom>
            <a:avLst/>
            <a:gdLst>
              <a:gd name="T0" fmla="*/ 2147483646 w 393"/>
              <a:gd name="T1" fmla="*/ 2147483646 h 269"/>
              <a:gd name="T2" fmla="*/ 0 w 393"/>
              <a:gd name="T3" fmla="*/ 2147483646 h 269"/>
              <a:gd name="T4" fmla="*/ 0 w 393"/>
              <a:gd name="T5" fmla="*/ 2147483646 h 269"/>
              <a:gd name="T6" fmla="*/ 0 w 393"/>
              <a:gd name="T7" fmla="*/ 2147483646 h 269"/>
              <a:gd name="T8" fmla="*/ 0 w 393"/>
              <a:gd name="T9" fmla="*/ 2147483646 h 269"/>
              <a:gd name="T10" fmla="*/ 2147483646 w 393"/>
              <a:gd name="T11" fmla="*/ 2147483646 h 269"/>
              <a:gd name="T12" fmla="*/ 2147483646 w 393"/>
              <a:gd name="T13" fmla="*/ 2147483646 h 269"/>
              <a:gd name="T14" fmla="*/ 2147483646 w 393"/>
              <a:gd name="T15" fmla="*/ 2147483646 h 269"/>
              <a:gd name="T16" fmla="*/ 2147483646 w 393"/>
              <a:gd name="T17" fmla="*/ 0 h 269"/>
              <a:gd name="T18" fmla="*/ 2147483646 w 393"/>
              <a:gd name="T19" fmla="*/ 2147483646 h 269"/>
              <a:gd name="T20" fmla="*/ 2147483646 w 393"/>
              <a:gd name="T21" fmla="*/ 2147483646 h 269"/>
              <a:gd name="T22" fmla="*/ 2147483646 w 393"/>
              <a:gd name="T23" fmla="*/ 2147483646 h 269"/>
              <a:gd name="T24" fmla="*/ 2147483646 w 393"/>
              <a:gd name="T25" fmla="*/ 2147483646 h 269"/>
              <a:gd name="T26" fmla="*/ 2147483646 w 393"/>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3" h="269">
                <a:moveTo>
                  <a:pt x="173" y="268"/>
                </a:moveTo>
                <a:cubicBezTo>
                  <a:pt x="0" y="268"/>
                  <a:pt x="0" y="268"/>
                  <a:pt x="0" y="268"/>
                </a:cubicBezTo>
                <a:cubicBezTo>
                  <a:pt x="0" y="268"/>
                  <a:pt x="0" y="268"/>
                  <a:pt x="0" y="268"/>
                </a:cubicBezTo>
                <a:cubicBezTo>
                  <a:pt x="0" y="268"/>
                  <a:pt x="0" y="268"/>
                  <a:pt x="0" y="268"/>
                </a:cubicBezTo>
                <a:cubicBezTo>
                  <a:pt x="0" y="269"/>
                  <a:pt x="0" y="269"/>
                  <a:pt x="0" y="269"/>
                </a:cubicBezTo>
                <a:cubicBezTo>
                  <a:pt x="170" y="269"/>
                  <a:pt x="170" y="269"/>
                  <a:pt x="170" y="269"/>
                </a:cubicBezTo>
                <a:cubicBezTo>
                  <a:pt x="170" y="269"/>
                  <a:pt x="170" y="269"/>
                  <a:pt x="170" y="269"/>
                </a:cubicBezTo>
                <a:cubicBezTo>
                  <a:pt x="170" y="269"/>
                  <a:pt x="171" y="269"/>
                  <a:pt x="173" y="268"/>
                </a:cubicBezTo>
                <a:moveTo>
                  <a:pt x="393" y="0"/>
                </a:moveTo>
                <a:cubicBezTo>
                  <a:pt x="391" y="1"/>
                  <a:pt x="391" y="1"/>
                  <a:pt x="391" y="1"/>
                </a:cubicBezTo>
                <a:cubicBezTo>
                  <a:pt x="391" y="2"/>
                  <a:pt x="391" y="3"/>
                  <a:pt x="391" y="4"/>
                </a:cubicBezTo>
                <a:cubicBezTo>
                  <a:pt x="391" y="3"/>
                  <a:pt x="392" y="3"/>
                  <a:pt x="392" y="2"/>
                </a:cubicBezTo>
                <a:cubicBezTo>
                  <a:pt x="392" y="2"/>
                  <a:pt x="392" y="2"/>
                  <a:pt x="392" y="2"/>
                </a:cubicBezTo>
                <a:cubicBezTo>
                  <a:pt x="393" y="0"/>
                  <a:pt x="393" y="0"/>
                  <a:pt x="393" y="0"/>
                </a:cubicBezTo>
              </a:path>
            </a:pathLst>
          </a:custGeom>
          <a:solidFill>
            <a:srgbClr val="75D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8" name="Freeform 21"/>
          <p:cNvSpPr>
            <a:spLocks/>
          </p:cNvSpPr>
          <p:nvPr/>
        </p:nvSpPr>
        <p:spPr bwMode="auto">
          <a:xfrm>
            <a:off x="6792913" y="-9525"/>
            <a:ext cx="2427287" cy="5368925"/>
          </a:xfrm>
          <a:custGeom>
            <a:avLst/>
            <a:gdLst>
              <a:gd name="T0" fmla="*/ 2147483646 w 255"/>
              <a:gd name="T1" fmla="*/ 0 h 561"/>
              <a:gd name="T2" fmla="*/ 2147483646 w 255"/>
              <a:gd name="T3" fmla="*/ 2147483646 h 561"/>
              <a:gd name="T4" fmla="*/ 2147483646 w 255"/>
              <a:gd name="T5" fmla="*/ 2147483646 h 561"/>
              <a:gd name="T6" fmla="*/ 2147483646 w 255"/>
              <a:gd name="T7" fmla="*/ 2147483646 h 561"/>
              <a:gd name="T8" fmla="*/ 2147483646 w 255"/>
              <a:gd name="T9" fmla="*/ 2147483646 h 561"/>
              <a:gd name="T10" fmla="*/ 2147483646 w 255"/>
              <a:gd name="T11" fmla="*/ 2147483646 h 561"/>
              <a:gd name="T12" fmla="*/ 2147483646 w 255"/>
              <a:gd name="T13" fmla="*/ 2147483646 h 561"/>
              <a:gd name="T14" fmla="*/ 2147483646 w 255"/>
              <a:gd name="T15" fmla="*/ 2147483646 h 561"/>
              <a:gd name="T16" fmla="*/ 2147483646 w 255"/>
              <a:gd name="T17" fmla="*/ 2147483646 h 561"/>
              <a:gd name="T18" fmla="*/ 2147483646 w 255"/>
              <a:gd name="T19" fmla="*/ 2147483646 h 561"/>
              <a:gd name="T20" fmla="*/ 2147483646 w 255"/>
              <a:gd name="T21" fmla="*/ 2147483646 h 561"/>
              <a:gd name="T22" fmla="*/ 2147483646 w 255"/>
              <a:gd name="T23" fmla="*/ 2147483646 h 561"/>
              <a:gd name="T24" fmla="*/ 2147483646 w 255"/>
              <a:gd name="T25" fmla="*/ 2147483646 h 561"/>
              <a:gd name="T26" fmla="*/ 2147483646 w 255"/>
              <a:gd name="T27" fmla="*/ 2147483646 h 561"/>
              <a:gd name="T28" fmla="*/ 2147483646 w 255"/>
              <a:gd name="T29" fmla="*/ 2147483646 h 561"/>
              <a:gd name="T30" fmla="*/ 2147483646 w 255"/>
              <a:gd name="T31" fmla="*/ 2147483646 h 561"/>
              <a:gd name="T32" fmla="*/ 2147483646 w 255"/>
              <a:gd name="T33" fmla="*/ 2147483646 h 561"/>
              <a:gd name="T34" fmla="*/ 2147483646 w 255"/>
              <a:gd name="T35" fmla="*/ 2147483646 h 561"/>
              <a:gd name="T36" fmla="*/ 2147483646 w 255"/>
              <a:gd name="T37" fmla="*/ 2147483646 h 561"/>
              <a:gd name="T38" fmla="*/ 2147483646 w 255"/>
              <a:gd name="T39" fmla="*/ 2147483646 h 561"/>
              <a:gd name="T40" fmla="*/ 2147483646 w 255"/>
              <a:gd name="T41" fmla="*/ 2147483646 h 561"/>
              <a:gd name="T42" fmla="*/ 2147483646 w 255"/>
              <a:gd name="T43" fmla="*/ 2147483646 h 561"/>
              <a:gd name="T44" fmla="*/ 2147483646 w 255"/>
              <a:gd name="T45" fmla="*/ 2147483646 h 561"/>
              <a:gd name="T46" fmla="*/ 2147483646 w 255"/>
              <a:gd name="T47" fmla="*/ 2147483646 h 561"/>
              <a:gd name="T48" fmla="*/ 2147483646 w 255"/>
              <a:gd name="T49" fmla="*/ 2147483646 h 561"/>
              <a:gd name="T50" fmla="*/ 2147483646 w 255"/>
              <a:gd name="T51" fmla="*/ 2147483646 h 561"/>
              <a:gd name="T52" fmla="*/ 2147483646 w 255"/>
              <a:gd name="T53" fmla="*/ 2147483646 h 561"/>
              <a:gd name="T54" fmla="*/ 2147483646 w 255"/>
              <a:gd name="T55" fmla="*/ 2147483646 h 561"/>
              <a:gd name="T56" fmla="*/ 2147483646 w 255"/>
              <a:gd name="T57" fmla="*/ 2147483646 h 561"/>
              <a:gd name="T58" fmla="*/ 2147483646 w 255"/>
              <a:gd name="T59" fmla="*/ 2147483646 h 561"/>
              <a:gd name="T60" fmla="*/ 2147483646 w 255"/>
              <a:gd name="T61" fmla="*/ 2147483646 h 561"/>
              <a:gd name="T62" fmla="*/ 2147483646 w 255"/>
              <a:gd name="T63" fmla="*/ 2147483646 h 561"/>
              <a:gd name="T64" fmla="*/ 2147483646 w 255"/>
              <a:gd name="T65" fmla="*/ 2147483646 h 561"/>
              <a:gd name="T66" fmla="*/ 2147483646 w 255"/>
              <a:gd name="T67" fmla="*/ 2147483646 h 561"/>
              <a:gd name="T68" fmla="*/ 2147483646 w 255"/>
              <a:gd name="T69" fmla="*/ 2147483646 h 561"/>
              <a:gd name="T70" fmla="*/ 2147483646 w 255"/>
              <a:gd name="T71" fmla="*/ 2147483646 h 561"/>
              <a:gd name="T72" fmla="*/ 2147483646 w 255"/>
              <a:gd name="T73" fmla="*/ 2147483646 h 561"/>
              <a:gd name="T74" fmla="*/ 2147483646 w 255"/>
              <a:gd name="T75" fmla="*/ 2147483646 h 561"/>
              <a:gd name="T76" fmla="*/ 2147483646 w 255"/>
              <a:gd name="T77" fmla="*/ 2147483646 h 561"/>
              <a:gd name="T78" fmla="*/ 2147483646 w 255"/>
              <a:gd name="T79" fmla="*/ 2147483646 h 561"/>
              <a:gd name="T80" fmla="*/ 2147483646 w 255"/>
              <a:gd name="T81" fmla="*/ 2147483646 h 561"/>
              <a:gd name="T82" fmla="*/ 2147483646 w 255"/>
              <a:gd name="T83" fmla="*/ 2147483646 h 561"/>
              <a:gd name="T84" fmla="*/ 0 w 255"/>
              <a:gd name="T85" fmla="*/ 2147483646 h 561"/>
              <a:gd name="T86" fmla="*/ 2147483646 w 255"/>
              <a:gd name="T87" fmla="*/ 0 h 561"/>
              <a:gd name="T88" fmla="*/ 2147483646 w 255"/>
              <a:gd name="T89" fmla="*/ 0 h 5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5" h="561">
                <a:moveTo>
                  <a:pt x="255" y="0"/>
                </a:moveTo>
                <a:cubicBezTo>
                  <a:pt x="255" y="1"/>
                  <a:pt x="255" y="2"/>
                  <a:pt x="255" y="3"/>
                </a:cubicBezTo>
                <a:cubicBezTo>
                  <a:pt x="255" y="5"/>
                  <a:pt x="255" y="8"/>
                  <a:pt x="255" y="10"/>
                </a:cubicBezTo>
                <a:cubicBezTo>
                  <a:pt x="255" y="12"/>
                  <a:pt x="255" y="14"/>
                  <a:pt x="255" y="17"/>
                </a:cubicBezTo>
                <a:cubicBezTo>
                  <a:pt x="255" y="20"/>
                  <a:pt x="254" y="23"/>
                  <a:pt x="254" y="26"/>
                </a:cubicBezTo>
                <a:cubicBezTo>
                  <a:pt x="254" y="28"/>
                  <a:pt x="254" y="31"/>
                  <a:pt x="254" y="34"/>
                </a:cubicBezTo>
                <a:cubicBezTo>
                  <a:pt x="253" y="36"/>
                  <a:pt x="253" y="37"/>
                  <a:pt x="253" y="39"/>
                </a:cubicBezTo>
                <a:cubicBezTo>
                  <a:pt x="253" y="41"/>
                  <a:pt x="253" y="44"/>
                  <a:pt x="253" y="46"/>
                </a:cubicBezTo>
                <a:cubicBezTo>
                  <a:pt x="252" y="51"/>
                  <a:pt x="251" y="56"/>
                  <a:pt x="251" y="61"/>
                </a:cubicBezTo>
                <a:cubicBezTo>
                  <a:pt x="251" y="63"/>
                  <a:pt x="250" y="66"/>
                  <a:pt x="250" y="68"/>
                </a:cubicBezTo>
                <a:cubicBezTo>
                  <a:pt x="250" y="70"/>
                  <a:pt x="249" y="73"/>
                  <a:pt x="249" y="75"/>
                </a:cubicBezTo>
                <a:cubicBezTo>
                  <a:pt x="249" y="79"/>
                  <a:pt x="248" y="82"/>
                  <a:pt x="247" y="86"/>
                </a:cubicBezTo>
                <a:cubicBezTo>
                  <a:pt x="247" y="89"/>
                  <a:pt x="246" y="92"/>
                  <a:pt x="246" y="95"/>
                </a:cubicBezTo>
                <a:cubicBezTo>
                  <a:pt x="244" y="108"/>
                  <a:pt x="241" y="121"/>
                  <a:pt x="238" y="134"/>
                </a:cubicBezTo>
                <a:cubicBezTo>
                  <a:pt x="238" y="137"/>
                  <a:pt x="237" y="139"/>
                  <a:pt x="236" y="142"/>
                </a:cubicBezTo>
                <a:cubicBezTo>
                  <a:pt x="235" y="147"/>
                  <a:pt x="234" y="152"/>
                  <a:pt x="233" y="157"/>
                </a:cubicBezTo>
                <a:cubicBezTo>
                  <a:pt x="232" y="159"/>
                  <a:pt x="231" y="162"/>
                  <a:pt x="231" y="164"/>
                </a:cubicBezTo>
                <a:cubicBezTo>
                  <a:pt x="230" y="166"/>
                  <a:pt x="229" y="169"/>
                  <a:pt x="229" y="171"/>
                </a:cubicBezTo>
                <a:cubicBezTo>
                  <a:pt x="223" y="191"/>
                  <a:pt x="217" y="211"/>
                  <a:pt x="210" y="231"/>
                </a:cubicBezTo>
                <a:cubicBezTo>
                  <a:pt x="209" y="233"/>
                  <a:pt x="208" y="236"/>
                  <a:pt x="207" y="238"/>
                </a:cubicBezTo>
                <a:cubicBezTo>
                  <a:pt x="204" y="246"/>
                  <a:pt x="201" y="253"/>
                  <a:pt x="198" y="261"/>
                </a:cubicBezTo>
                <a:cubicBezTo>
                  <a:pt x="197" y="263"/>
                  <a:pt x="196" y="266"/>
                  <a:pt x="195" y="268"/>
                </a:cubicBezTo>
                <a:cubicBezTo>
                  <a:pt x="194" y="271"/>
                  <a:pt x="193" y="274"/>
                  <a:pt x="191" y="278"/>
                </a:cubicBezTo>
                <a:cubicBezTo>
                  <a:pt x="191" y="279"/>
                  <a:pt x="190" y="281"/>
                  <a:pt x="189" y="283"/>
                </a:cubicBezTo>
                <a:cubicBezTo>
                  <a:pt x="185" y="293"/>
                  <a:pt x="180" y="302"/>
                  <a:pt x="176" y="312"/>
                </a:cubicBezTo>
                <a:cubicBezTo>
                  <a:pt x="174" y="317"/>
                  <a:pt x="171" y="322"/>
                  <a:pt x="169" y="326"/>
                </a:cubicBezTo>
                <a:cubicBezTo>
                  <a:pt x="163" y="339"/>
                  <a:pt x="157" y="350"/>
                  <a:pt x="150" y="362"/>
                </a:cubicBezTo>
                <a:cubicBezTo>
                  <a:pt x="149" y="364"/>
                  <a:pt x="148" y="366"/>
                  <a:pt x="147" y="368"/>
                </a:cubicBezTo>
                <a:cubicBezTo>
                  <a:pt x="135" y="389"/>
                  <a:pt x="122" y="411"/>
                  <a:pt x="108" y="431"/>
                </a:cubicBezTo>
                <a:cubicBezTo>
                  <a:pt x="106" y="434"/>
                  <a:pt x="105" y="436"/>
                  <a:pt x="103" y="438"/>
                </a:cubicBezTo>
                <a:cubicBezTo>
                  <a:pt x="102" y="440"/>
                  <a:pt x="100" y="442"/>
                  <a:pt x="99" y="445"/>
                </a:cubicBezTo>
                <a:cubicBezTo>
                  <a:pt x="97" y="447"/>
                  <a:pt x="96" y="449"/>
                  <a:pt x="94" y="451"/>
                </a:cubicBezTo>
                <a:cubicBezTo>
                  <a:pt x="93" y="453"/>
                  <a:pt x="91" y="455"/>
                  <a:pt x="90" y="457"/>
                </a:cubicBezTo>
                <a:cubicBezTo>
                  <a:pt x="83" y="467"/>
                  <a:pt x="75" y="477"/>
                  <a:pt x="68" y="486"/>
                </a:cubicBezTo>
                <a:cubicBezTo>
                  <a:pt x="66" y="489"/>
                  <a:pt x="64" y="491"/>
                  <a:pt x="62" y="494"/>
                </a:cubicBezTo>
                <a:cubicBezTo>
                  <a:pt x="60" y="496"/>
                  <a:pt x="58" y="499"/>
                  <a:pt x="56" y="502"/>
                </a:cubicBezTo>
                <a:cubicBezTo>
                  <a:pt x="54" y="504"/>
                  <a:pt x="52" y="506"/>
                  <a:pt x="50" y="508"/>
                </a:cubicBezTo>
                <a:cubicBezTo>
                  <a:pt x="49" y="510"/>
                  <a:pt x="48" y="511"/>
                  <a:pt x="47" y="512"/>
                </a:cubicBezTo>
                <a:cubicBezTo>
                  <a:pt x="41" y="519"/>
                  <a:pt x="35" y="526"/>
                  <a:pt x="29" y="532"/>
                </a:cubicBezTo>
                <a:cubicBezTo>
                  <a:pt x="26" y="535"/>
                  <a:pt x="24" y="537"/>
                  <a:pt x="22" y="540"/>
                </a:cubicBezTo>
                <a:cubicBezTo>
                  <a:pt x="19" y="542"/>
                  <a:pt x="17" y="545"/>
                  <a:pt x="15" y="547"/>
                </a:cubicBezTo>
                <a:cubicBezTo>
                  <a:pt x="10" y="552"/>
                  <a:pt x="6" y="556"/>
                  <a:pt x="1" y="560"/>
                </a:cubicBezTo>
                <a:cubicBezTo>
                  <a:pt x="0" y="561"/>
                  <a:pt x="0" y="561"/>
                  <a:pt x="0" y="561"/>
                </a:cubicBezTo>
                <a:cubicBezTo>
                  <a:pt x="143" y="387"/>
                  <a:pt x="205" y="204"/>
                  <a:pt x="164" y="0"/>
                </a:cubicBezTo>
                <a:lnTo>
                  <a:pt x="255" y="0"/>
                </a:lnTo>
                <a:close/>
              </a:path>
            </a:pathLst>
          </a:custGeom>
          <a:gradFill rotWithShape="1">
            <a:gsLst>
              <a:gs pos="0">
                <a:srgbClr val="01A0D9"/>
              </a:gs>
              <a:gs pos="2000">
                <a:srgbClr val="01A0D9"/>
              </a:gs>
              <a:gs pos="100000">
                <a:srgbClr val="3EDC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5"/>
          <p:cNvSpPr>
            <a:spLocks/>
          </p:cNvSpPr>
          <p:nvPr/>
        </p:nvSpPr>
        <p:spPr bwMode="auto">
          <a:xfrm>
            <a:off x="1845420" y="4089614"/>
            <a:ext cx="5870395" cy="2759550"/>
          </a:xfrm>
          <a:custGeom>
            <a:avLst/>
            <a:gdLst>
              <a:gd name="T0" fmla="*/ 616 w 616"/>
              <a:gd name="T1" fmla="*/ 0 h 289"/>
              <a:gd name="T2" fmla="*/ 0 w 616"/>
              <a:gd name="T3" fmla="*/ 289 h 289"/>
              <a:gd name="T4" fmla="*/ 391 w 616"/>
              <a:gd name="T5" fmla="*/ 289 h 289"/>
              <a:gd name="T6" fmla="*/ 616 w 616"/>
              <a:gd name="T7" fmla="*/ 0 h 289"/>
            </a:gdLst>
            <a:ahLst/>
            <a:cxnLst>
              <a:cxn ang="0">
                <a:pos x="T0" y="T1"/>
              </a:cxn>
              <a:cxn ang="0">
                <a:pos x="T2" y="T3"/>
              </a:cxn>
              <a:cxn ang="0">
                <a:pos x="T4" y="T5"/>
              </a:cxn>
              <a:cxn ang="0">
                <a:pos x="T6" y="T7"/>
              </a:cxn>
            </a:cxnLst>
            <a:rect l="0" t="0" r="r" b="b"/>
            <a:pathLst>
              <a:path w="616" h="289">
                <a:moveTo>
                  <a:pt x="616" y="0"/>
                </a:moveTo>
                <a:cubicBezTo>
                  <a:pt x="437" y="263"/>
                  <a:pt x="0" y="289"/>
                  <a:pt x="0" y="289"/>
                </a:cubicBezTo>
                <a:cubicBezTo>
                  <a:pt x="391" y="289"/>
                  <a:pt x="391" y="289"/>
                  <a:pt x="391" y="289"/>
                </a:cubicBezTo>
                <a:cubicBezTo>
                  <a:pt x="391" y="289"/>
                  <a:pt x="591" y="207"/>
                  <a:pt x="616" y="0"/>
                </a:cubicBezTo>
              </a:path>
            </a:pathLst>
          </a:custGeom>
          <a:gradFill flip="none" rotWithShape="1">
            <a:gsLst>
              <a:gs pos="100000">
                <a:schemeClr val="bg1">
                  <a:alpha val="79000"/>
                </a:schemeClr>
              </a:gs>
              <a:gs pos="39000">
                <a:srgbClr val="D1F8FF"/>
              </a:gs>
            </a:gsLst>
            <a:lin ang="8100000" scaled="1"/>
            <a:tileRect/>
          </a:gradFill>
          <a:ln>
            <a:noFill/>
          </a:ln>
        </p:spPr>
        <p:txBody>
          <a:bodyPr/>
          <a:lstStyle/>
          <a:p>
            <a:pPr>
              <a:defRPr/>
            </a:pPr>
            <a:endParaRPr lang="en-US"/>
          </a:p>
        </p:txBody>
      </p:sp>
      <p:sp>
        <p:nvSpPr>
          <p:cNvPr id="35" name="Freeform 16"/>
          <p:cNvSpPr>
            <a:spLocks/>
          </p:cNvSpPr>
          <p:nvPr/>
        </p:nvSpPr>
        <p:spPr bwMode="auto">
          <a:xfrm>
            <a:off x="3998913" y="4327525"/>
            <a:ext cx="3727450" cy="2520950"/>
          </a:xfrm>
          <a:custGeom>
            <a:avLst/>
            <a:gdLst>
              <a:gd name="T0" fmla="*/ 391 w 391"/>
              <a:gd name="T1" fmla="*/ 0 h 264"/>
              <a:gd name="T2" fmla="*/ 170 w 391"/>
              <a:gd name="T3" fmla="*/ 264 h 264"/>
              <a:gd name="T4" fmla="*/ 0 w 391"/>
              <a:gd name="T5" fmla="*/ 264 h 264"/>
              <a:gd name="T6" fmla="*/ 391 w 391"/>
              <a:gd name="T7" fmla="*/ 0 h 264"/>
            </a:gdLst>
            <a:ahLst/>
            <a:cxnLst>
              <a:cxn ang="0">
                <a:pos x="T0" y="T1"/>
              </a:cxn>
              <a:cxn ang="0">
                <a:pos x="T2" y="T3"/>
              </a:cxn>
              <a:cxn ang="0">
                <a:pos x="T4" y="T5"/>
              </a:cxn>
              <a:cxn ang="0">
                <a:pos x="T6" y="T7"/>
              </a:cxn>
            </a:cxnLst>
            <a:rect l="0" t="0" r="r" b="b"/>
            <a:pathLst>
              <a:path w="391" h="264">
                <a:moveTo>
                  <a:pt x="391" y="0"/>
                </a:moveTo>
                <a:cubicBezTo>
                  <a:pt x="354" y="188"/>
                  <a:pt x="170" y="264"/>
                  <a:pt x="170" y="264"/>
                </a:cubicBezTo>
                <a:cubicBezTo>
                  <a:pt x="0" y="264"/>
                  <a:pt x="0" y="264"/>
                  <a:pt x="0" y="264"/>
                </a:cubicBezTo>
                <a:cubicBezTo>
                  <a:pt x="154" y="246"/>
                  <a:pt x="291" y="139"/>
                  <a:pt x="391" y="0"/>
                </a:cubicBezTo>
              </a:path>
            </a:pathLst>
          </a:custGeom>
          <a:gradFill>
            <a:gsLst>
              <a:gs pos="64000">
                <a:schemeClr val="bg1"/>
              </a:gs>
              <a:gs pos="2000">
                <a:srgbClr val="EBFCFF"/>
              </a:gs>
            </a:gsLst>
            <a:lin ang="0" scaled="1"/>
          </a:gradFill>
          <a:ln>
            <a:noFill/>
          </a:ln>
          <a:effectLst>
            <a:outerShdw blurRad="101600" dist="38100" dir="2700000" algn="tl" rotWithShape="0">
              <a:prstClr val="black">
                <a:alpha val="10000"/>
              </a:prstClr>
            </a:outerShdw>
          </a:effectLst>
        </p:spPr>
        <p:txBody>
          <a:bodyPr/>
          <a:lstStyle/>
          <a:p>
            <a:pPr>
              <a:defRPr/>
            </a:pPr>
            <a:endParaRPr lang="en-US"/>
          </a:p>
        </p:txBody>
      </p:sp>
      <p:sp>
        <p:nvSpPr>
          <p:cNvPr id="28" name="Freeform 23"/>
          <p:cNvSpPr>
            <a:spLocks/>
          </p:cNvSpPr>
          <p:nvPr/>
        </p:nvSpPr>
        <p:spPr bwMode="auto">
          <a:xfrm>
            <a:off x="5772150" y="3390900"/>
            <a:ext cx="2647950" cy="2684463"/>
          </a:xfrm>
          <a:custGeom>
            <a:avLst/>
            <a:gdLst>
              <a:gd name="T0" fmla="*/ 115 w 278"/>
              <a:gd name="T1" fmla="*/ 268 h 281"/>
              <a:gd name="T2" fmla="*/ 13 w 278"/>
              <a:gd name="T3" fmla="*/ 165 h 281"/>
              <a:gd name="T4" fmla="*/ 13 w 278"/>
              <a:gd name="T5" fmla="*/ 116 h 281"/>
              <a:gd name="T6" fmla="*/ 115 w 278"/>
              <a:gd name="T7" fmla="*/ 13 h 281"/>
              <a:gd name="T8" fmla="*/ 163 w 278"/>
              <a:gd name="T9" fmla="*/ 13 h 281"/>
              <a:gd name="T10" fmla="*/ 265 w 278"/>
              <a:gd name="T11" fmla="*/ 116 h 281"/>
              <a:gd name="T12" fmla="*/ 265 w 278"/>
              <a:gd name="T13" fmla="*/ 165 h 281"/>
              <a:gd name="T14" fmla="*/ 163 w 278"/>
              <a:gd name="T15" fmla="*/ 268 h 281"/>
              <a:gd name="T16" fmla="*/ 115 w 278"/>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81">
                <a:moveTo>
                  <a:pt x="115" y="268"/>
                </a:moveTo>
                <a:cubicBezTo>
                  <a:pt x="13" y="165"/>
                  <a:pt x="13" y="165"/>
                  <a:pt x="13" y="165"/>
                </a:cubicBezTo>
                <a:cubicBezTo>
                  <a:pt x="0" y="151"/>
                  <a:pt x="0" y="130"/>
                  <a:pt x="13" y="116"/>
                </a:cubicBezTo>
                <a:cubicBezTo>
                  <a:pt x="115" y="13"/>
                  <a:pt x="115" y="13"/>
                  <a:pt x="115" y="13"/>
                </a:cubicBezTo>
                <a:cubicBezTo>
                  <a:pt x="128" y="0"/>
                  <a:pt x="150" y="0"/>
                  <a:pt x="163" y="13"/>
                </a:cubicBezTo>
                <a:cubicBezTo>
                  <a:pt x="265" y="116"/>
                  <a:pt x="265" y="116"/>
                  <a:pt x="265" y="116"/>
                </a:cubicBezTo>
                <a:cubicBezTo>
                  <a:pt x="278" y="130"/>
                  <a:pt x="278" y="151"/>
                  <a:pt x="265" y="165"/>
                </a:cubicBezTo>
                <a:cubicBezTo>
                  <a:pt x="163" y="268"/>
                  <a:pt x="163" y="268"/>
                  <a:pt x="163" y="268"/>
                </a:cubicBezTo>
                <a:cubicBezTo>
                  <a:pt x="150" y="281"/>
                  <a:pt x="128" y="281"/>
                  <a:pt x="115" y="268"/>
                </a:cubicBezTo>
                <a:close/>
              </a:path>
            </a:pathLst>
          </a:custGeom>
          <a:solidFill>
            <a:schemeClr val="bg1"/>
          </a:solidFill>
          <a:ln>
            <a:noFill/>
          </a:ln>
          <a:effectLst>
            <a:outerShdw blurRad="127000" dist="38100" dir="2700000" algn="tl" rotWithShape="0">
              <a:prstClr val="black">
                <a:alpha val="6000"/>
              </a:prstClr>
            </a:outerShdw>
          </a:effectLst>
        </p:spPr>
        <p:txBody>
          <a:bodyPr/>
          <a:lstStyle/>
          <a:p>
            <a:pPr>
              <a:defRPr/>
            </a:pPr>
            <a:endParaRPr lang="en-US"/>
          </a:p>
        </p:txBody>
      </p:sp>
      <p:sp>
        <p:nvSpPr>
          <p:cNvPr id="8204" name="Freeform 24"/>
          <p:cNvSpPr>
            <a:spLocks/>
          </p:cNvSpPr>
          <p:nvPr/>
        </p:nvSpPr>
        <p:spPr bwMode="auto">
          <a:xfrm>
            <a:off x="5610225" y="3382963"/>
            <a:ext cx="2649538" cy="2692400"/>
          </a:xfrm>
          <a:custGeom>
            <a:avLst/>
            <a:gdLst>
              <a:gd name="T0" fmla="*/ 2147483646 w 278"/>
              <a:gd name="T1" fmla="*/ 2147483646 h 282"/>
              <a:gd name="T2" fmla="*/ 2147483646 w 278"/>
              <a:gd name="T3" fmla="*/ 2147483646 h 282"/>
              <a:gd name="T4" fmla="*/ 2147483646 w 278"/>
              <a:gd name="T5" fmla="*/ 2147483646 h 282"/>
              <a:gd name="T6" fmla="*/ 2147483646 w 278"/>
              <a:gd name="T7" fmla="*/ 2147483646 h 282"/>
              <a:gd name="T8" fmla="*/ 2147483646 w 278"/>
              <a:gd name="T9" fmla="*/ 2147483646 h 282"/>
              <a:gd name="T10" fmla="*/ 2147483646 w 278"/>
              <a:gd name="T11" fmla="*/ 2147483646 h 282"/>
              <a:gd name="T12" fmla="*/ 2147483646 w 278"/>
              <a:gd name="T13" fmla="*/ 2147483646 h 282"/>
              <a:gd name="T14" fmla="*/ 2147483646 w 278"/>
              <a:gd name="T15" fmla="*/ 2147483646 h 282"/>
              <a:gd name="T16" fmla="*/ 2147483646 w 278"/>
              <a:gd name="T17" fmla="*/ 2147483646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282">
                <a:moveTo>
                  <a:pt x="115" y="268"/>
                </a:moveTo>
                <a:cubicBezTo>
                  <a:pt x="13" y="165"/>
                  <a:pt x="13" y="165"/>
                  <a:pt x="13" y="165"/>
                </a:cubicBezTo>
                <a:cubicBezTo>
                  <a:pt x="0" y="152"/>
                  <a:pt x="0" y="130"/>
                  <a:pt x="13" y="117"/>
                </a:cubicBezTo>
                <a:cubicBezTo>
                  <a:pt x="115" y="14"/>
                  <a:pt x="115" y="14"/>
                  <a:pt x="115" y="14"/>
                </a:cubicBezTo>
                <a:cubicBezTo>
                  <a:pt x="128" y="0"/>
                  <a:pt x="150" y="0"/>
                  <a:pt x="163" y="14"/>
                </a:cubicBezTo>
                <a:cubicBezTo>
                  <a:pt x="265" y="117"/>
                  <a:pt x="265" y="117"/>
                  <a:pt x="265" y="117"/>
                </a:cubicBezTo>
                <a:cubicBezTo>
                  <a:pt x="278" y="130"/>
                  <a:pt x="278" y="152"/>
                  <a:pt x="265" y="165"/>
                </a:cubicBezTo>
                <a:cubicBezTo>
                  <a:pt x="163" y="268"/>
                  <a:pt x="163" y="268"/>
                  <a:pt x="163" y="268"/>
                </a:cubicBezTo>
                <a:cubicBezTo>
                  <a:pt x="150" y="282"/>
                  <a:pt x="128" y="282"/>
                  <a:pt x="115" y="268"/>
                </a:cubicBezTo>
                <a:close/>
              </a:path>
            </a:pathLst>
          </a:custGeom>
          <a:gradFill rotWithShape="1">
            <a:gsLst>
              <a:gs pos="0">
                <a:srgbClr val="3EDCFC"/>
              </a:gs>
              <a:gs pos="84000">
                <a:srgbClr val="01A0D9"/>
              </a:gs>
              <a:gs pos="100000">
                <a:srgbClr val="01A0D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40"/>
          <p:cNvSpPr/>
          <p:nvPr/>
        </p:nvSpPr>
        <p:spPr>
          <a:xfrm>
            <a:off x="6062001" y="4344442"/>
            <a:ext cx="1745992" cy="769441"/>
          </a:xfrm>
          <a:prstGeom prst="rect">
            <a:avLst/>
          </a:prstGeom>
          <a:noFill/>
        </p:spPr>
        <p:txBody>
          <a:bodyPr wrap="none" anchor="ctr">
            <a:spAutoFit/>
          </a:bodyPr>
          <a:lstStyle/>
          <a:p>
            <a:pPr algn="ctr">
              <a:defRPr/>
            </a:pPr>
            <a:r>
              <a:rPr lang="es-ES" sz="2200" spc="200" dirty="0">
                <a:ln w="0">
                  <a:noFill/>
                </a:ln>
                <a:solidFill>
                  <a:schemeClr val="bg1"/>
                </a:solidFill>
                <a:latin typeface="Impact" panose="020B0806030902050204" pitchFamily="34" charset="0"/>
              </a:rPr>
              <a:t>Índice de</a:t>
            </a:r>
          </a:p>
          <a:p>
            <a:pPr algn="ctr">
              <a:defRPr/>
            </a:pPr>
            <a:r>
              <a:rPr lang="es-ES" sz="2200" spc="200" dirty="0">
                <a:ln w="0">
                  <a:noFill/>
                </a:ln>
                <a:solidFill>
                  <a:schemeClr val="bg1"/>
                </a:solidFill>
                <a:latin typeface="Impact" panose="020B0806030902050204" pitchFamily="34" charset="0"/>
              </a:rPr>
              <a:t>Reposición</a:t>
            </a:r>
          </a:p>
        </p:txBody>
      </p:sp>
      <p:grpSp>
        <p:nvGrpSpPr>
          <p:cNvPr id="21" name="Group 51"/>
          <p:cNvGrpSpPr>
            <a:grpSpLocks/>
          </p:cNvGrpSpPr>
          <p:nvPr/>
        </p:nvGrpSpPr>
        <p:grpSpPr bwMode="auto">
          <a:xfrm>
            <a:off x="6259326" y="1257300"/>
            <a:ext cx="5813612" cy="1046163"/>
            <a:chOff x="263877" y="1189211"/>
            <a:chExt cx="5813100" cy="1046406"/>
          </a:xfrm>
        </p:grpSpPr>
        <p:sp>
          <p:nvSpPr>
            <p:cNvPr id="22" name="Freeform 20"/>
            <p:cNvSpPr>
              <a:spLocks/>
            </p:cNvSpPr>
            <p:nvPr/>
          </p:nvSpPr>
          <p:spPr bwMode="auto">
            <a:xfrm>
              <a:off x="263877" y="1736862"/>
              <a:ext cx="2859112" cy="498755"/>
            </a:xfrm>
            <a:custGeom>
              <a:avLst/>
              <a:gdLst>
                <a:gd name="T0" fmla="*/ 16 w 968"/>
                <a:gd name="T1" fmla="*/ 128 h 168"/>
                <a:gd name="T2" fmla="*/ 952 w 968"/>
                <a:gd name="T3" fmla="*/ 168 h 168"/>
                <a:gd name="T4" fmla="*/ 968 w 968"/>
                <a:gd name="T5" fmla="*/ 152 h 168"/>
                <a:gd name="T6" fmla="*/ 968 w 968"/>
                <a:gd name="T7" fmla="*/ 16 h 168"/>
                <a:gd name="T8" fmla="*/ 952 w 968"/>
                <a:gd name="T9" fmla="*/ 0 h 168"/>
                <a:gd name="T10" fmla="*/ 16 w 968"/>
                <a:gd name="T11" fmla="*/ 0 h 168"/>
                <a:gd name="T12" fmla="*/ 0 w 968"/>
                <a:gd name="T13" fmla="*/ 16 h 168"/>
                <a:gd name="T14" fmla="*/ 0 w 968"/>
                <a:gd name="T15" fmla="*/ 112 h 168"/>
                <a:gd name="T16" fmla="*/ 16 w 968"/>
                <a:gd name="T17"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68">
                  <a:moveTo>
                    <a:pt x="16" y="128"/>
                  </a:moveTo>
                  <a:cubicBezTo>
                    <a:pt x="952" y="168"/>
                    <a:pt x="952" y="168"/>
                    <a:pt x="952" y="168"/>
                  </a:cubicBezTo>
                  <a:cubicBezTo>
                    <a:pt x="961" y="168"/>
                    <a:pt x="968" y="161"/>
                    <a:pt x="968" y="152"/>
                  </a:cubicBezTo>
                  <a:cubicBezTo>
                    <a:pt x="968" y="16"/>
                    <a:pt x="968" y="16"/>
                    <a:pt x="968" y="16"/>
                  </a:cubicBezTo>
                  <a:cubicBezTo>
                    <a:pt x="968" y="8"/>
                    <a:pt x="961" y="0"/>
                    <a:pt x="952" y="0"/>
                  </a:cubicBezTo>
                  <a:cubicBezTo>
                    <a:pt x="16" y="0"/>
                    <a:pt x="16" y="0"/>
                    <a:pt x="16" y="0"/>
                  </a:cubicBezTo>
                  <a:cubicBezTo>
                    <a:pt x="8" y="0"/>
                    <a:pt x="0" y="8"/>
                    <a:pt x="0" y="16"/>
                  </a:cubicBezTo>
                  <a:cubicBezTo>
                    <a:pt x="0" y="112"/>
                    <a:pt x="0" y="112"/>
                    <a:pt x="0" y="112"/>
                  </a:cubicBezTo>
                  <a:cubicBezTo>
                    <a:pt x="0" y="121"/>
                    <a:pt x="8" y="128"/>
                    <a:pt x="16" y="128"/>
                  </a:cubicBezTo>
                  <a:close/>
                </a:path>
              </a:pathLst>
            </a:custGeom>
            <a:gradFill flip="none" rotWithShape="1">
              <a:gsLst>
                <a:gs pos="44000">
                  <a:srgbClr val="109CC2"/>
                </a:gs>
                <a:gs pos="0">
                  <a:srgbClr val="21C0EC">
                    <a:alpha val="0"/>
                  </a:srgbClr>
                </a:gs>
              </a:gsLst>
              <a:lin ang="10800000" scaled="0"/>
              <a:tileRect/>
            </a:gradFill>
            <a:ln>
              <a:noFill/>
            </a:ln>
            <a:effectLst/>
          </p:spPr>
          <p:txBody>
            <a:bodyPr/>
            <a:lstStyle/>
            <a:p>
              <a:pPr>
                <a:defRPr/>
              </a:pPr>
              <a:endParaRPr lang="en-US"/>
            </a:p>
          </p:txBody>
        </p:sp>
        <p:sp>
          <p:nvSpPr>
            <p:cNvPr id="23" name="Freeform 21"/>
            <p:cNvSpPr>
              <a:spLocks/>
            </p:cNvSpPr>
            <p:nvPr/>
          </p:nvSpPr>
          <p:spPr bwMode="auto">
            <a:xfrm>
              <a:off x="263877" y="1189211"/>
              <a:ext cx="2858836" cy="903498"/>
            </a:xfrm>
            <a:custGeom>
              <a:avLst/>
              <a:gdLst>
                <a:gd name="T0" fmla="*/ 952 w 968"/>
                <a:gd name="T1" fmla="*/ 304 h 304"/>
                <a:gd name="T2" fmla="*/ 16 w 968"/>
                <a:gd name="T3" fmla="*/ 304 h 304"/>
                <a:gd name="T4" fmla="*/ 0 w 968"/>
                <a:gd name="T5" fmla="*/ 288 h 304"/>
                <a:gd name="T6" fmla="*/ 0 w 968"/>
                <a:gd name="T7" fmla="*/ 16 h 304"/>
                <a:gd name="T8" fmla="*/ 16 w 968"/>
                <a:gd name="T9" fmla="*/ 0 h 304"/>
                <a:gd name="T10" fmla="*/ 952 w 968"/>
                <a:gd name="T11" fmla="*/ 0 h 304"/>
                <a:gd name="T12" fmla="*/ 968 w 968"/>
                <a:gd name="T13" fmla="*/ 16 h 304"/>
                <a:gd name="T14" fmla="*/ 968 w 968"/>
                <a:gd name="T15" fmla="*/ 288 h 304"/>
                <a:gd name="T16" fmla="*/ 952 w 968"/>
                <a:gd name="T1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304">
                  <a:moveTo>
                    <a:pt x="952" y="304"/>
                  </a:moveTo>
                  <a:cubicBezTo>
                    <a:pt x="16" y="304"/>
                    <a:pt x="16" y="304"/>
                    <a:pt x="16" y="304"/>
                  </a:cubicBezTo>
                  <a:cubicBezTo>
                    <a:pt x="8" y="304"/>
                    <a:pt x="0" y="297"/>
                    <a:pt x="0" y="288"/>
                  </a:cubicBezTo>
                  <a:cubicBezTo>
                    <a:pt x="0" y="16"/>
                    <a:pt x="0" y="16"/>
                    <a:pt x="0" y="16"/>
                  </a:cubicBezTo>
                  <a:cubicBezTo>
                    <a:pt x="0" y="8"/>
                    <a:pt x="8" y="0"/>
                    <a:pt x="16" y="0"/>
                  </a:cubicBezTo>
                  <a:cubicBezTo>
                    <a:pt x="952" y="0"/>
                    <a:pt x="952" y="0"/>
                    <a:pt x="952" y="0"/>
                  </a:cubicBezTo>
                  <a:cubicBezTo>
                    <a:pt x="961" y="0"/>
                    <a:pt x="968" y="8"/>
                    <a:pt x="968" y="16"/>
                  </a:cubicBezTo>
                  <a:cubicBezTo>
                    <a:pt x="968" y="288"/>
                    <a:pt x="968" y="288"/>
                    <a:pt x="968" y="288"/>
                  </a:cubicBezTo>
                  <a:cubicBezTo>
                    <a:pt x="968" y="297"/>
                    <a:pt x="961" y="304"/>
                    <a:pt x="952" y="304"/>
                  </a:cubicBezTo>
                  <a:close/>
                </a:path>
              </a:pathLst>
            </a:custGeom>
            <a:gradFill flip="none" rotWithShape="1">
              <a:gsLst>
                <a:gs pos="100000">
                  <a:srgbClr val="EBFCFF"/>
                </a:gs>
                <a:gs pos="0">
                  <a:schemeClr val="bg1"/>
                </a:gs>
              </a:gsLst>
              <a:lin ang="8100000" scaled="1"/>
              <a:tileRect/>
            </a:gradFill>
            <a:ln>
              <a:noFill/>
            </a:ln>
          </p:spPr>
          <p:txBody>
            <a:bodyPr/>
            <a:lstStyle/>
            <a:p>
              <a:pPr>
                <a:defRPr/>
              </a:pPr>
              <a:endParaRPr lang="en-US" dirty="0"/>
            </a:p>
          </p:txBody>
        </p:sp>
        <p:sp>
          <p:nvSpPr>
            <p:cNvPr id="24" name="Rectangle 50"/>
            <p:cNvSpPr/>
            <p:nvPr/>
          </p:nvSpPr>
          <p:spPr>
            <a:xfrm>
              <a:off x="505430" y="1294201"/>
              <a:ext cx="5571547" cy="831190"/>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sp>
        <p:nvSpPr>
          <p:cNvPr id="26" name="Freeform 31"/>
          <p:cNvSpPr>
            <a:spLocks/>
          </p:cNvSpPr>
          <p:nvPr/>
        </p:nvSpPr>
        <p:spPr bwMode="auto">
          <a:xfrm>
            <a:off x="7824192" y="5588000"/>
            <a:ext cx="628650" cy="684212"/>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Rectangle 49"/>
          <p:cNvSpPr/>
          <p:nvPr/>
        </p:nvSpPr>
        <p:spPr>
          <a:xfrm>
            <a:off x="8040216" y="5796131"/>
            <a:ext cx="3744416" cy="707886"/>
          </a:xfrm>
          <a:prstGeom prst="rect">
            <a:avLst/>
          </a:prstGeom>
          <a:noFill/>
        </p:spPr>
        <p:txBody>
          <a:bodyPr wrap="square">
            <a:spAutoFit/>
          </a:bodyPr>
          <a:lstStyle/>
          <a:p>
            <a:pPr>
              <a:defRPr/>
            </a:pPr>
            <a:r>
              <a:rPr lang="es-ES" sz="2000" b="1" dirty="0"/>
              <a:t>CONSEJO DE COLEGIOS OFICIALES DE MEDICOS DE CASTILLA Y LEON</a:t>
            </a:r>
            <a:endParaRPr lang="en-US" sz="2000" spc="200" dirty="0">
              <a:ln w="0">
                <a:noFill/>
              </a:ln>
              <a:latin typeface="Impact" panose="020B0806030902050204" pitchFamily="34" charset="0"/>
            </a:endParaRPr>
          </a:p>
        </p:txBody>
      </p:sp>
    </p:spTree>
    <p:extLst>
      <p:ext uri="{BB962C8B-B14F-4D97-AF65-F5344CB8AC3E}">
        <p14:creationId xmlns:p14="http://schemas.microsoft.com/office/powerpoint/2010/main" val="2574627769"/>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DINAMICA DE REPOSICION</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892398" y="6104329"/>
            <a:ext cx="8380067" cy="246221"/>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3"/>
              </a:rPr>
              <a:t>http://www.colegiosmedicoscastillayleon.com/</a:t>
            </a:r>
            <a:r>
              <a:rPr lang="es-ES" sz="1000" b="1" i="1" dirty="0"/>
              <a:t>)</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uadroTexto 19"/>
          <p:cNvSpPr txBox="1"/>
          <p:nvPr/>
        </p:nvSpPr>
        <p:spPr>
          <a:xfrm>
            <a:off x="2495600" y="1953904"/>
            <a:ext cx="7560840" cy="3754874"/>
          </a:xfrm>
          <a:prstGeom prst="rect">
            <a:avLst/>
          </a:prstGeom>
          <a:noFill/>
        </p:spPr>
        <p:txBody>
          <a:bodyPr wrap="square" rtlCol="0">
            <a:spAutoFit/>
          </a:bodyPr>
          <a:lstStyle/>
          <a:p>
            <a:pPr algn="just"/>
            <a:r>
              <a:rPr lang="es-ES" b="1" dirty="0"/>
              <a:t>Ratio de reposición: </a:t>
            </a:r>
            <a:r>
              <a:rPr lang="es-ES" sz="1600" dirty="0"/>
              <a:t>Cociente obtenido al dividir el número de médicos que podrían titularse como especialistas en la próxima década entre el número de médicos en actividad asistencial ≥55 años (profesionales que podrían jubilarse en la próxima década).</a:t>
            </a:r>
          </a:p>
          <a:p>
            <a:pPr algn="just"/>
            <a:endParaRPr lang="es-ES" dirty="0"/>
          </a:p>
          <a:p>
            <a:pPr algn="just"/>
            <a:endParaRPr lang="es-ES" dirty="0"/>
          </a:p>
          <a:p>
            <a:pPr algn="just"/>
            <a:r>
              <a:rPr lang="es-ES" b="1" dirty="0"/>
              <a:t>Numerador:</a:t>
            </a:r>
            <a:r>
              <a:rPr lang="es-ES" dirty="0"/>
              <a:t> </a:t>
            </a:r>
            <a:r>
              <a:rPr lang="es-ES" sz="1600" dirty="0"/>
              <a:t>Para estimar el número de médicos que finalizarán el MIR durante la próxima década, se ha usado como parámetro el número de plazas ofertadas para cada especialidad en toda Castilla y León, en la convocatoria actual (MIR 2021-2022)</a:t>
            </a:r>
          </a:p>
          <a:p>
            <a:pPr algn="just"/>
            <a:endParaRPr lang="es-ES" dirty="0"/>
          </a:p>
          <a:p>
            <a:pPr algn="just"/>
            <a:endParaRPr lang="es-ES" dirty="0"/>
          </a:p>
          <a:p>
            <a:pPr algn="just"/>
            <a:r>
              <a:rPr lang="es-ES" b="1" dirty="0"/>
              <a:t>Presunciones:</a:t>
            </a:r>
          </a:p>
          <a:p>
            <a:pPr marL="285750" indent="-285750" algn="just">
              <a:buFont typeface="Arial" panose="020B0604020202020204" pitchFamily="34" charset="0"/>
              <a:buChar char="•"/>
            </a:pPr>
            <a:r>
              <a:rPr lang="es-ES" sz="1600" dirty="0"/>
              <a:t>Estabilidad en el número de plazas ofertadas durante la siguiente década</a:t>
            </a:r>
          </a:p>
          <a:p>
            <a:pPr marL="285750" indent="-285750" algn="just">
              <a:buFont typeface="Arial" panose="020B0604020202020204" pitchFamily="34" charset="0"/>
              <a:buChar char="•"/>
            </a:pPr>
            <a:r>
              <a:rPr lang="es-ES" sz="1600" dirty="0"/>
              <a:t>100% incorporaciones</a:t>
            </a:r>
          </a:p>
          <a:p>
            <a:pPr marL="285750" indent="-285750" algn="just">
              <a:buFont typeface="Arial" panose="020B0604020202020204" pitchFamily="34" charset="0"/>
              <a:buChar char="•"/>
            </a:pPr>
            <a:r>
              <a:rPr lang="es-ES" sz="1600" dirty="0"/>
              <a:t>0% deserciones / abandonos</a:t>
            </a:r>
            <a:endParaRPr lang="en-US" sz="1600" dirty="0"/>
          </a:p>
        </p:txBody>
      </p:sp>
    </p:spTree>
    <p:extLst>
      <p:ext uri="{BB962C8B-B14F-4D97-AF65-F5344CB8AC3E}">
        <p14:creationId xmlns:p14="http://schemas.microsoft.com/office/powerpoint/2010/main" val="3981953040"/>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4384" b="47620"/>
          <a:stretch/>
        </p:blipFill>
        <p:spPr>
          <a:xfrm>
            <a:off x="1703512" y="1268760"/>
            <a:ext cx="5029636" cy="4608511"/>
          </a:xfrm>
          <a:prstGeom prst="rect">
            <a:avLst/>
          </a:prstGeom>
        </p:spPr>
      </p:pic>
      <p:pic>
        <p:nvPicPr>
          <p:cNvPr id="21" name="Imagen 20"/>
          <p:cNvPicPr>
            <a:picLocks noChangeAspect="1"/>
          </p:cNvPicPr>
          <p:nvPr/>
        </p:nvPicPr>
        <p:blipFill rotWithShape="1">
          <a:blip r:embed="rId2"/>
          <a:srcRect t="52005" b="-1"/>
          <a:stretch/>
        </p:blipFill>
        <p:spPr>
          <a:xfrm>
            <a:off x="6610980" y="1340768"/>
            <a:ext cx="5029636" cy="4608512"/>
          </a:xfrm>
          <a:prstGeom prst="rect">
            <a:avLst/>
          </a:prstGeom>
        </p:spPr>
      </p:pic>
      <p:sp>
        <p:nvSpPr>
          <p:cNvPr id="9" name="15 CuadroTexto"/>
          <p:cNvSpPr txBox="1"/>
          <p:nvPr/>
        </p:nvSpPr>
        <p:spPr>
          <a:xfrm>
            <a:off x="1892398" y="6165304"/>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3"/>
              </a:rPr>
              <a:t>http://www.colegiosmedicoscastillayleon.com/</a:t>
            </a:r>
            <a:r>
              <a:rPr lang="es-ES" sz="1000" b="1" i="1" dirty="0"/>
              <a:t>)</a:t>
            </a:r>
          </a:p>
          <a:p>
            <a:pPr algn="ctr"/>
            <a:r>
              <a:rPr lang="es-ES" sz="1000" i="1" dirty="0"/>
              <a:t>Estimación a partir del campo “Especialidad 1” (n=10.972, </a:t>
            </a:r>
            <a:r>
              <a:rPr lang="es-ES" sz="1000" i="1" dirty="0" err="1"/>
              <a:t>missings</a:t>
            </a:r>
            <a:r>
              <a:rPr lang="es-ES" sz="1000" i="1" dirty="0"/>
              <a:t>=3)</a:t>
            </a:r>
          </a:p>
          <a:p>
            <a:pPr algn="ctr"/>
            <a:r>
              <a:rPr lang="es-ES" sz="1000" b="1" i="1" dirty="0"/>
              <a:t>MEDICOS ACTIVOS</a:t>
            </a:r>
            <a:r>
              <a:rPr lang="es-ES" sz="1000" i="1" dirty="0"/>
              <a:t>: Excluye a colegiados MIR y jubilados</a:t>
            </a:r>
          </a:p>
        </p:txBody>
      </p:sp>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DINAMICA DE REPOSICION</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p:cNvPicPr>
            <a:picLocks noChangeAspect="1"/>
          </p:cNvPicPr>
          <p:nvPr/>
        </p:nvPicPr>
        <p:blipFill rotWithShape="1">
          <a:blip r:embed="rId2"/>
          <a:srcRect t="97403"/>
          <a:stretch/>
        </p:blipFill>
        <p:spPr>
          <a:xfrm>
            <a:off x="1719239" y="5843920"/>
            <a:ext cx="5029636" cy="249376"/>
          </a:xfrm>
          <a:prstGeom prst="rect">
            <a:avLst/>
          </a:prstGeom>
        </p:spPr>
      </p:pic>
      <p:sp>
        <p:nvSpPr>
          <p:cNvPr id="5" name="Flecha: hacia la izquierda 4">
            <a:extLst>
              <a:ext uri="{FF2B5EF4-FFF2-40B4-BE49-F238E27FC236}">
                <a16:creationId xmlns:a16="http://schemas.microsoft.com/office/drawing/2014/main" id="{6787FB78-77B6-4A4D-BC1C-04915C71D6BF}"/>
              </a:ext>
            </a:extLst>
          </p:cNvPr>
          <p:cNvSpPr/>
          <p:nvPr/>
        </p:nvSpPr>
        <p:spPr>
          <a:xfrm>
            <a:off x="9542884" y="4041067"/>
            <a:ext cx="172819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996306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INTRODUCCION </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uadroTexto 2">
            <a:extLst>
              <a:ext uri="{FF2B5EF4-FFF2-40B4-BE49-F238E27FC236}">
                <a16:creationId xmlns:a16="http://schemas.microsoft.com/office/drawing/2014/main" id="{1FBA3643-B30D-431A-9E7B-D10E5FA6890E}"/>
              </a:ext>
            </a:extLst>
          </p:cNvPr>
          <p:cNvSpPr txBox="1"/>
          <p:nvPr/>
        </p:nvSpPr>
        <p:spPr>
          <a:xfrm>
            <a:off x="1441769" y="1943120"/>
            <a:ext cx="9406759" cy="646331"/>
          </a:xfrm>
          <a:prstGeom prst="rect">
            <a:avLst/>
          </a:prstGeom>
          <a:noFill/>
        </p:spPr>
        <p:txBody>
          <a:bodyPr wrap="square" rtlCol="0">
            <a:spAutoFit/>
          </a:bodyPr>
          <a:lstStyle/>
          <a:p>
            <a:pPr marL="285750" indent="-285750">
              <a:buFont typeface="Arial" panose="020B0604020202020204" pitchFamily="34" charset="0"/>
              <a:buChar char="•"/>
            </a:pPr>
            <a:r>
              <a:rPr lang="es-ES" dirty="0"/>
              <a:t>Existe un preocupación en la profesión por la existencia de un serie de retos demográficos que afectan de lleno a la profesión</a:t>
            </a:r>
          </a:p>
        </p:txBody>
      </p:sp>
      <p:sp>
        <p:nvSpPr>
          <p:cNvPr id="4" name="CuadroTexto 3">
            <a:extLst>
              <a:ext uri="{FF2B5EF4-FFF2-40B4-BE49-F238E27FC236}">
                <a16:creationId xmlns:a16="http://schemas.microsoft.com/office/drawing/2014/main" id="{7409F072-A462-443C-9A5E-FEA67DDAEE5F}"/>
              </a:ext>
            </a:extLst>
          </p:cNvPr>
          <p:cNvSpPr txBox="1"/>
          <p:nvPr/>
        </p:nvSpPr>
        <p:spPr>
          <a:xfrm>
            <a:off x="1441769" y="2949439"/>
            <a:ext cx="8352928" cy="1200329"/>
          </a:xfrm>
          <a:prstGeom prst="rect">
            <a:avLst/>
          </a:prstGeom>
          <a:noFill/>
        </p:spPr>
        <p:txBody>
          <a:bodyPr wrap="square" rtlCol="0">
            <a:spAutoFit/>
          </a:bodyPr>
          <a:lstStyle/>
          <a:p>
            <a:pPr marL="285750" indent="-285750">
              <a:buFont typeface="Arial" panose="020B0604020202020204" pitchFamily="34" charset="0"/>
              <a:buChar char="•"/>
            </a:pPr>
            <a:r>
              <a:rPr lang="es-ES" dirty="0"/>
              <a:t>El Estudio Demográfico de Castilla y León (</a:t>
            </a:r>
            <a:r>
              <a:rPr lang="es-ES" dirty="0" err="1"/>
              <a:t>EDCyL</a:t>
            </a:r>
            <a:r>
              <a:rPr lang="es-ES" dirty="0"/>
              <a:t>) que lidera el Consejo General de Colegios Oficiales de Médicos (</a:t>
            </a:r>
            <a:r>
              <a:rPr lang="es-ES" dirty="0" err="1"/>
              <a:t>CGCOMCyL</a:t>
            </a:r>
            <a:r>
              <a:rPr lang="es-ES" dirty="0"/>
              <a:t>), es un proyecto que tiene por objeto poner en conocimiento de los colegiados y de los responsables sanitarios los datos actualizados de todos los colegiados de Castilla y León </a:t>
            </a:r>
          </a:p>
        </p:txBody>
      </p:sp>
      <p:sp>
        <p:nvSpPr>
          <p:cNvPr id="5" name="CuadroTexto 4">
            <a:extLst>
              <a:ext uri="{FF2B5EF4-FFF2-40B4-BE49-F238E27FC236}">
                <a16:creationId xmlns:a16="http://schemas.microsoft.com/office/drawing/2014/main" id="{72C74195-F927-4A4A-B199-29D5506CCD7A}"/>
              </a:ext>
            </a:extLst>
          </p:cNvPr>
          <p:cNvSpPr txBox="1"/>
          <p:nvPr/>
        </p:nvSpPr>
        <p:spPr>
          <a:xfrm>
            <a:off x="1441769" y="4509756"/>
            <a:ext cx="8661999" cy="923330"/>
          </a:xfrm>
          <a:prstGeom prst="rect">
            <a:avLst/>
          </a:prstGeom>
          <a:noFill/>
        </p:spPr>
        <p:txBody>
          <a:bodyPr wrap="square" rtlCol="0">
            <a:spAutoFit/>
          </a:bodyPr>
          <a:lstStyle/>
          <a:p>
            <a:pPr marL="285750" indent="-285750">
              <a:buFont typeface="Arial" panose="020B0604020202020204" pitchFamily="34" charset="0"/>
              <a:buChar char="•"/>
            </a:pPr>
            <a:r>
              <a:rPr lang="es-ES" dirty="0"/>
              <a:t>Cada 4 semanas todos los colegios actualizan los datos y se recogen en una base de datos central que gestiona un grupo de informáticos , a ese proceso lo denominamos: SINCRONIZACIÓN </a:t>
            </a:r>
          </a:p>
        </p:txBody>
      </p:sp>
      <p:sp>
        <p:nvSpPr>
          <p:cNvPr id="6" name="CuadroTexto 5">
            <a:extLst>
              <a:ext uri="{FF2B5EF4-FFF2-40B4-BE49-F238E27FC236}">
                <a16:creationId xmlns:a16="http://schemas.microsoft.com/office/drawing/2014/main" id="{A3337FDD-6383-4CA4-BADE-26FBA3506B42}"/>
              </a:ext>
            </a:extLst>
          </p:cNvPr>
          <p:cNvSpPr txBox="1"/>
          <p:nvPr/>
        </p:nvSpPr>
        <p:spPr>
          <a:xfrm>
            <a:off x="1441769" y="5809237"/>
            <a:ext cx="7796294" cy="369332"/>
          </a:xfrm>
          <a:prstGeom prst="rect">
            <a:avLst/>
          </a:prstGeom>
          <a:noFill/>
        </p:spPr>
        <p:txBody>
          <a:bodyPr wrap="square" rtlCol="0">
            <a:spAutoFit/>
          </a:bodyPr>
          <a:lstStyle/>
          <a:p>
            <a:pPr marL="285750" indent="-285750">
              <a:buFont typeface="Arial" panose="020B0604020202020204" pitchFamily="34" charset="0"/>
              <a:buChar char="•"/>
            </a:pPr>
            <a:r>
              <a:rPr lang="es-ES" dirty="0"/>
              <a:t>Hace tres años se hizo un primer estudio en este mismo lugar</a:t>
            </a:r>
          </a:p>
        </p:txBody>
      </p:sp>
    </p:spTree>
    <p:extLst>
      <p:ext uri="{BB962C8B-B14F-4D97-AF65-F5344CB8AC3E}">
        <p14:creationId xmlns:p14="http://schemas.microsoft.com/office/powerpoint/2010/main" val="316951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t="4384" b="47620"/>
          <a:stretch/>
        </p:blipFill>
        <p:spPr>
          <a:xfrm>
            <a:off x="1703512" y="1268760"/>
            <a:ext cx="5029636" cy="4608511"/>
          </a:xfrm>
          <a:prstGeom prst="rect">
            <a:avLst/>
          </a:prstGeom>
        </p:spPr>
      </p:pic>
      <p:sp>
        <p:nvSpPr>
          <p:cNvPr id="9" name="15 CuadroTexto"/>
          <p:cNvSpPr txBox="1"/>
          <p:nvPr/>
        </p:nvSpPr>
        <p:spPr>
          <a:xfrm>
            <a:off x="1892398" y="6165304"/>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3"/>
              </a:rPr>
              <a:t>http://www.colegiosmedicoscastillayleon.com/</a:t>
            </a:r>
            <a:r>
              <a:rPr lang="es-ES" sz="1000" b="1" i="1" dirty="0"/>
              <a:t>)</a:t>
            </a:r>
          </a:p>
          <a:p>
            <a:pPr algn="ctr"/>
            <a:r>
              <a:rPr lang="es-ES" sz="1000" i="1" dirty="0"/>
              <a:t>Estimación a partir del campo “Especialidad 1” (n=10.972, </a:t>
            </a:r>
            <a:r>
              <a:rPr lang="es-ES" sz="1000" i="1" dirty="0" err="1"/>
              <a:t>missings</a:t>
            </a:r>
            <a:r>
              <a:rPr lang="es-ES" sz="1000" i="1" dirty="0"/>
              <a:t>=3)</a:t>
            </a:r>
          </a:p>
          <a:p>
            <a:pPr algn="ctr"/>
            <a:r>
              <a:rPr lang="es-ES" sz="1000" b="1" i="1" dirty="0"/>
              <a:t>MEDICOS ACTIVOS</a:t>
            </a:r>
            <a:r>
              <a:rPr lang="es-ES" sz="1000" i="1" dirty="0"/>
              <a:t>: Excluye a colegiados MIR y jubilados</a:t>
            </a:r>
          </a:p>
        </p:txBody>
      </p:sp>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DINAMICA DE REPOSICION </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2" name="Imagen 21"/>
          <p:cNvPicPr>
            <a:picLocks noChangeAspect="1"/>
          </p:cNvPicPr>
          <p:nvPr/>
        </p:nvPicPr>
        <p:blipFill rotWithShape="1">
          <a:blip r:embed="rId2"/>
          <a:srcRect t="97403"/>
          <a:stretch/>
        </p:blipFill>
        <p:spPr>
          <a:xfrm>
            <a:off x="1719239" y="5843920"/>
            <a:ext cx="5029636" cy="249376"/>
          </a:xfrm>
          <a:prstGeom prst="rect">
            <a:avLst/>
          </a:prstGeom>
        </p:spPr>
      </p:pic>
      <p:pic>
        <p:nvPicPr>
          <p:cNvPr id="21" name="Imagen 20"/>
          <p:cNvPicPr>
            <a:picLocks noChangeAspect="1"/>
          </p:cNvPicPr>
          <p:nvPr/>
        </p:nvPicPr>
        <p:blipFill rotWithShape="1">
          <a:blip r:embed="rId2"/>
          <a:srcRect t="52005" b="-1"/>
          <a:stretch/>
        </p:blipFill>
        <p:spPr>
          <a:xfrm>
            <a:off x="6610980" y="1340768"/>
            <a:ext cx="5029636" cy="4608512"/>
          </a:xfrm>
          <a:prstGeom prst="rect">
            <a:avLst/>
          </a:prstGeom>
        </p:spPr>
      </p:pic>
      <p:sp>
        <p:nvSpPr>
          <p:cNvPr id="13" name="Rectángulo 12"/>
          <p:cNvSpPr/>
          <p:nvPr/>
        </p:nvSpPr>
        <p:spPr>
          <a:xfrm>
            <a:off x="6600056" y="4077072"/>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6600056" y="3897072"/>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6600056" y="5445224"/>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6600056" y="4869160"/>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6600056" y="2708920"/>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3079561"/>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n 18"/>
          <p:cNvPicPr>
            <a:picLocks noChangeAspect="1"/>
          </p:cNvPicPr>
          <p:nvPr/>
        </p:nvPicPr>
        <p:blipFill>
          <a:blip r:embed="rId2"/>
          <a:stretch>
            <a:fillRect/>
          </a:stretch>
        </p:blipFill>
        <p:spPr>
          <a:xfrm>
            <a:off x="88860" y="1772816"/>
            <a:ext cx="6511196" cy="3906718"/>
          </a:xfrm>
          <a:prstGeom prst="rect">
            <a:avLst/>
          </a:prstGeom>
        </p:spPr>
      </p:pic>
      <p:pic>
        <p:nvPicPr>
          <p:cNvPr id="3" name="Imagen 2"/>
          <p:cNvPicPr>
            <a:picLocks noChangeAspect="1"/>
          </p:cNvPicPr>
          <p:nvPr/>
        </p:nvPicPr>
        <p:blipFill rotWithShape="1">
          <a:blip r:embed="rId3"/>
          <a:srcRect l="13506"/>
          <a:stretch/>
        </p:blipFill>
        <p:spPr>
          <a:xfrm>
            <a:off x="6384032" y="1772816"/>
            <a:ext cx="5586476" cy="3875271"/>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PIRAMIDES POBLACIONALES</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3228143" y="1395325"/>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18" name="CuadroTexto 17"/>
          <p:cNvSpPr txBox="1"/>
          <p:nvPr/>
        </p:nvSpPr>
        <p:spPr>
          <a:xfrm>
            <a:off x="8819173" y="1449950"/>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cxnSp>
        <p:nvCxnSpPr>
          <p:cNvPr id="21" name="Conector recto 20"/>
          <p:cNvCxnSpPr/>
          <p:nvPr/>
        </p:nvCxnSpPr>
        <p:spPr>
          <a:xfrm>
            <a:off x="1127448" y="3573016"/>
            <a:ext cx="1044116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pic>
        <p:nvPicPr>
          <p:cNvPr id="22" name="Imagen 21"/>
          <p:cNvPicPr>
            <a:picLocks noChangeAspect="1"/>
          </p:cNvPicPr>
          <p:nvPr/>
        </p:nvPicPr>
        <p:blipFill>
          <a:blip r:embed="rId5" cstate="print">
            <a:extLst>
              <a:ext uri="{BEBA8EAE-BF5A-486C-A8C5-ECC9F3942E4B}">
                <a14:imgProps xmlns:a14="http://schemas.microsoft.com/office/drawing/2010/main">
                  <a14:imgLayer r:embed="rId6">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3520974" flipH="1">
            <a:off x="6226419" y="2616245"/>
            <a:ext cx="968767" cy="898926"/>
          </a:xfrm>
          <a:prstGeom prst="rect">
            <a:avLst/>
          </a:prstGeom>
        </p:spPr>
      </p:pic>
      <p:pic>
        <p:nvPicPr>
          <p:cNvPr id="23" name="Imagen 22"/>
          <p:cNvPicPr>
            <a:picLocks noChangeAspect="1"/>
          </p:cNvPicPr>
          <p:nvPr/>
        </p:nvPicPr>
        <p:blipFill>
          <a:blip r:embed="rId7" cstate="print">
            <a:extLst>
              <a:ext uri="{BEBA8EAE-BF5A-486C-A8C5-ECC9F3942E4B}">
                <a14:imgProps xmlns:a14="http://schemas.microsoft.com/office/drawing/2010/main">
                  <a14:imgLayer r:embed="rId8">
                    <a14:imgEffect>
                      <a14:backgroundRemoval t="4261" b="96992" l="10000" r="90000"/>
                    </a14:imgEffect>
                  </a14:imgLayer>
                </a14:imgProps>
              </a:ext>
              <a:ext uri="{28A0092B-C50C-407E-A947-70E740481C1C}">
                <a14:useLocalDpi xmlns:a14="http://schemas.microsoft.com/office/drawing/2010/main" val="0"/>
              </a:ext>
            </a:extLst>
          </a:blip>
          <a:stretch>
            <a:fillRect/>
          </a:stretch>
        </p:blipFill>
        <p:spPr>
          <a:xfrm rot="17729521" flipH="1" flipV="1">
            <a:off x="10372295" y="2517193"/>
            <a:ext cx="666545" cy="596233"/>
          </a:xfrm>
          <a:prstGeom prst="rect">
            <a:avLst/>
          </a:prstGeom>
        </p:spPr>
      </p:pic>
      <p:sp>
        <p:nvSpPr>
          <p:cNvPr id="25"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9"/>
              </a:rPr>
              <a:t>http://www.colegiosmedicoscastillayleon.com/</a:t>
            </a:r>
            <a:r>
              <a:rPr lang="es-ES" sz="1000" b="1" i="1" dirty="0"/>
              <a:t>)</a:t>
            </a:r>
          </a:p>
          <a:p>
            <a:pPr algn="ctr"/>
            <a:r>
              <a:rPr lang="es-ES" sz="1000" i="1" dirty="0"/>
              <a:t>Estimación a partir de los campos “Fecha de Nacimiento” y “Área Profesional Pública”” (2019: n=3,109, 2022: n=2,839)</a:t>
            </a:r>
          </a:p>
          <a:p>
            <a:pPr algn="ctr"/>
            <a:r>
              <a:rPr lang="es-ES" sz="1000" i="1" dirty="0"/>
              <a:t>*Se han incluido a los colegiados activos con las siguientes áreas profesionales: MFYC, MAP Urbano, MAP Rural, MAP Área y SUAP</a:t>
            </a:r>
          </a:p>
        </p:txBody>
      </p:sp>
    </p:spTree>
    <p:extLst>
      <p:ext uri="{BB962C8B-B14F-4D97-AF65-F5344CB8AC3E}">
        <p14:creationId xmlns:p14="http://schemas.microsoft.com/office/powerpoint/2010/main" val="1713957008"/>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85652" y="1772816"/>
            <a:ext cx="6524794" cy="3914877"/>
          </a:xfrm>
          <a:prstGeom prst="rect">
            <a:avLst/>
          </a:prstGeom>
        </p:spPr>
      </p:pic>
      <p:pic>
        <p:nvPicPr>
          <p:cNvPr id="2" name="Imagen 1"/>
          <p:cNvPicPr>
            <a:picLocks noChangeAspect="1"/>
          </p:cNvPicPr>
          <p:nvPr/>
        </p:nvPicPr>
        <p:blipFill rotWithShape="1">
          <a:blip r:embed="rId3"/>
          <a:srcRect l="13191"/>
          <a:stretch/>
        </p:blipFill>
        <p:spPr>
          <a:xfrm>
            <a:off x="6384031" y="1790953"/>
            <a:ext cx="5585055" cy="3860244"/>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PIRAMIDES POBLACIONALES</a:t>
            </a:r>
          </a:p>
        </p:txBody>
      </p:sp>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CuadroTexto 16"/>
          <p:cNvSpPr txBox="1"/>
          <p:nvPr/>
        </p:nvSpPr>
        <p:spPr>
          <a:xfrm>
            <a:off x="3228143" y="1395325"/>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18" name="CuadroTexto 17"/>
          <p:cNvSpPr txBox="1"/>
          <p:nvPr/>
        </p:nvSpPr>
        <p:spPr>
          <a:xfrm>
            <a:off x="8819173" y="1449950"/>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sp>
        <p:nvSpPr>
          <p:cNvPr id="25" name="15 CuadroTexto"/>
          <p:cNvSpPr txBox="1"/>
          <p:nvPr/>
        </p:nvSpPr>
        <p:spPr>
          <a:xfrm>
            <a:off x="1892398" y="6104329"/>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5"/>
              </a:rPr>
              <a:t>http://www.colegiosmedicoscastillayleon.com/</a:t>
            </a:r>
            <a:r>
              <a:rPr lang="es-ES" sz="1000" b="1" i="1" dirty="0"/>
              <a:t>)</a:t>
            </a:r>
          </a:p>
          <a:p>
            <a:pPr algn="ctr"/>
            <a:r>
              <a:rPr lang="es-ES" sz="1000" i="1" dirty="0"/>
              <a:t>Estimación a partir de los campos “Fecha de Nacimiento” y “Área Profesional Pública”” (2019: n=397, 2022: n=382)</a:t>
            </a:r>
          </a:p>
          <a:p>
            <a:pPr algn="ctr"/>
            <a:r>
              <a:rPr lang="es-ES" sz="1000" i="1" dirty="0"/>
              <a:t>*Se han incluido a los colegiados activos con las siguientes áreas profesionales: MFYC, MAP Urbano, MAP Rural, MAP Área y SUAP</a:t>
            </a:r>
          </a:p>
        </p:txBody>
      </p:sp>
    </p:spTree>
    <p:extLst>
      <p:ext uri="{BB962C8B-B14F-4D97-AF65-F5344CB8AC3E}">
        <p14:creationId xmlns:p14="http://schemas.microsoft.com/office/powerpoint/2010/main" val="449986869"/>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412359" y="1279823"/>
            <a:ext cx="9633340" cy="4643306"/>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DEMOGRAFIA MEDICA CASTILLA Y LEON </a:t>
            </a:r>
            <a:br>
              <a:rPr kumimoji="0" lang="es-ES" sz="4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br>
            <a:r>
              <a:rPr kumimoji="0" lang="es-ES" sz="2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RAZON DE MEDICOS DE FAMILIA</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907457" y="6021288"/>
            <a:ext cx="838006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FECHAS DE EXPORTACION DESDE LA BASE DE DATOS CENTRAL: Ene 3, 2019 y Feb 22, 2022 (</a:t>
            </a:r>
            <a:r>
              <a:rPr kumimoji="0" lang="es-ES" sz="1000" b="1" i="1" u="none" strike="noStrike" kern="1200" cap="none" spc="0" normalizeH="0" baseline="0" noProof="0" dirty="0">
                <a:ln>
                  <a:noFill/>
                </a:ln>
                <a:solidFill>
                  <a:prstClr val="black"/>
                </a:solidFill>
                <a:effectLst/>
                <a:uLnTx/>
                <a:uFillTx/>
                <a:latin typeface="Calibri"/>
                <a:ea typeface="+mn-ea"/>
                <a:cs typeface="+mn-cs"/>
                <a:hlinkClick r:id="rId4"/>
              </a:rPr>
              <a:t>http://www.colegiosmedicoscastillayleon.com/</a:t>
            </a:r>
            <a:r>
              <a:rPr kumimoji="0" lang="es-ES" sz="1000" b="1" i="1"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FUENTE POBLACION CYL: </a:t>
            </a:r>
            <a:r>
              <a:rPr kumimoji="0" lang="es-ES" sz="1000" b="0" i="1" u="none" strike="noStrike" kern="1200" cap="none" spc="0" normalizeH="0" baseline="0" noProof="0" dirty="0">
                <a:ln>
                  <a:noFill/>
                </a:ln>
                <a:solidFill>
                  <a:prstClr val="black"/>
                </a:solidFill>
                <a:effectLst/>
                <a:uLnTx/>
                <a:uFillTx/>
                <a:latin typeface="Calibri"/>
                <a:ea typeface="+mn-ea"/>
                <a:cs typeface="+mn-cs"/>
              </a:rPr>
              <a:t>https://conocecastillayleon.jcyl.es/web/es/geografia-poblacion/poblacion.html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Estimación a partir de los campos “Colegio”, “Tipo de Ejercicio” , “MIR” y “Área Profesional Pública”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MEDICOS DE FAMILIA: </a:t>
            </a:r>
            <a:r>
              <a:rPr kumimoji="0" lang="es-ES" sz="1000" b="0" i="1" u="none" strike="noStrike" kern="1200" cap="none" spc="0" normalizeH="0" baseline="0" noProof="0" dirty="0">
                <a:ln>
                  <a:noFill/>
                </a:ln>
                <a:solidFill>
                  <a:prstClr val="black"/>
                </a:solidFill>
                <a:effectLst/>
                <a:uLnTx/>
                <a:uFillTx/>
                <a:latin typeface="Calibri"/>
                <a:ea typeface="+mn-ea"/>
                <a:cs typeface="+mn-cs"/>
              </a:rPr>
              <a:t>Incluye colegiados activos con Área Profesional Pública: MFYC, MAP Urbano, MAP Rural, MAP de Área y SUAP.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MEDICOS ACTIVOS: </a:t>
            </a:r>
            <a:r>
              <a:rPr kumimoji="0" lang="es-ES" sz="1000" b="0" i="1" u="none" strike="noStrike" kern="1200" cap="none" spc="0" normalizeH="0" baseline="0" noProof="0" dirty="0">
                <a:ln>
                  <a:noFill/>
                </a:ln>
                <a:solidFill>
                  <a:prstClr val="black"/>
                </a:solidFill>
                <a:effectLst/>
                <a:uLnTx/>
                <a:uFillTx/>
                <a:latin typeface="Calibri"/>
                <a:ea typeface="+mn-ea"/>
                <a:cs typeface="+mn-cs"/>
              </a:rPr>
              <a:t>Excluye a los colegiados MIR y a los jubilados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4511824" y="1949901"/>
            <a:ext cx="936104" cy="3982319"/>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 name="CuadroTexto 17"/>
          <p:cNvSpPr txBox="1"/>
          <p:nvPr/>
        </p:nvSpPr>
        <p:spPr>
          <a:xfrm>
            <a:off x="8256240" y="5110849"/>
            <a:ext cx="648000" cy="253916"/>
          </a:xfrm>
          <a:prstGeom prst="rect">
            <a:avLst/>
          </a:prstGeom>
          <a:solidFill>
            <a:srgbClr val="C00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white"/>
                </a:solidFill>
                <a:effectLst/>
                <a:uLnTx/>
                <a:uFillTx/>
                <a:latin typeface="Calibri"/>
                <a:ea typeface="+mn-ea"/>
                <a:cs typeface="+mn-cs"/>
              </a:rPr>
              <a:t>-18 MDs</a:t>
            </a:r>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sp>
        <p:nvSpPr>
          <p:cNvPr id="21" name="CuadroTexto 20"/>
          <p:cNvSpPr txBox="1"/>
          <p:nvPr/>
        </p:nvSpPr>
        <p:spPr>
          <a:xfrm>
            <a:off x="4663240" y="5120381"/>
            <a:ext cx="648000" cy="253916"/>
          </a:xfrm>
          <a:prstGeom prst="rect">
            <a:avLst/>
          </a:prstGeom>
          <a:solidFill>
            <a:srgbClr val="C00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white"/>
                </a:solidFill>
                <a:effectLst/>
                <a:uLnTx/>
                <a:uFillTx/>
                <a:latin typeface="Calibri"/>
                <a:ea typeface="+mn-ea"/>
                <a:cs typeface="+mn-cs"/>
              </a:rPr>
              <a:t>-10 MDs</a:t>
            </a:r>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sp>
        <p:nvSpPr>
          <p:cNvPr id="22" name="CuadroTexto 21"/>
          <p:cNvSpPr txBox="1"/>
          <p:nvPr/>
        </p:nvSpPr>
        <p:spPr>
          <a:xfrm>
            <a:off x="10051666" y="5130895"/>
            <a:ext cx="648000" cy="253916"/>
          </a:xfrm>
          <a:prstGeom prst="rect">
            <a:avLst/>
          </a:prstGeom>
          <a:solidFill>
            <a:srgbClr val="C00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white"/>
                </a:solidFill>
                <a:effectLst/>
                <a:uLnTx/>
                <a:uFillTx/>
                <a:latin typeface="Calibri"/>
                <a:ea typeface="+mn-ea"/>
                <a:cs typeface="+mn-cs"/>
              </a:rPr>
              <a:t>-38 MDs</a:t>
            </a:r>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CuadroTexto 22"/>
          <p:cNvSpPr txBox="1"/>
          <p:nvPr/>
        </p:nvSpPr>
        <p:spPr>
          <a:xfrm>
            <a:off x="7356216" y="5099308"/>
            <a:ext cx="684000" cy="276999"/>
          </a:xfrm>
          <a:prstGeom prst="rect">
            <a:avLst/>
          </a:prstGeom>
          <a:solidFill>
            <a:schemeClr val="tx2"/>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white"/>
                </a:solidFill>
                <a:effectLst/>
                <a:uLnTx/>
                <a:uFillTx/>
                <a:latin typeface="Calibri"/>
                <a:ea typeface="+mn-ea"/>
                <a:cs typeface="+mn-cs"/>
              </a:rPr>
              <a:t>+1 MD</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CuadroTexto 23"/>
          <p:cNvSpPr txBox="1"/>
          <p:nvPr/>
        </p:nvSpPr>
        <p:spPr>
          <a:xfrm>
            <a:off x="6456077" y="5099308"/>
            <a:ext cx="648000" cy="253916"/>
          </a:xfrm>
          <a:prstGeom prst="rect">
            <a:avLst/>
          </a:prstGeom>
          <a:solidFill>
            <a:srgbClr val="C0000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50" b="1" i="0" u="none" strike="noStrike" kern="1200" cap="none" spc="0" normalizeH="0" baseline="0" noProof="0" dirty="0">
                <a:ln>
                  <a:noFill/>
                </a:ln>
                <a:solidFill>
                  <a:prstClr val="white"/>
                </a:solidFill>
                <a:effectLst/>
                <a:uLnTx/>
                <a:uFillTx/>
                <a:latin typeface="Calibri"/>
                <a:ea typeface="+mn-ea"/>
                <a:cs typeface="+mn-cs"/>
              </a:rPr>
              <a:t>-27 MDs</a:t>
            </a:r>
            <a:endParaRPr kumimoji="0" lang="en-US" sz="105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7629158"/>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5 CuadroTexto"/>
          <p:cNvSpPr txBox="1"/>
          <p:nvPr/>
        </p:nvSpPr>
        <p:spPr>
          <a:xfrm>
            <a:off x="1892398" y="6165304"/>
            <a:ext cx="8380067" cy="553998"/>
          </a:xfrm>
          <a:prstGeom prst="rect">
            <a:avLst/>
          </a:prstGeom>
          <a:noFill/>
        </p:spPr>
        <p:txBody>
          <a:bodyPr wrap="square" rtlCol="0">
            <a:spAutoFit/>
          </a:bodyPr>
          <a:lstStyle/>
          <a:p>
            <a:pPr algn="ctr"/>
            <a:r>
              <a:rPr lang="es-ES" sz="1000" b="1" i="1" dirty="0"/>
              <a:t>FECHAS DE EXPORTACION DESDE LA BASE DE DATOS CENTRAL: Ene 3, 2019 y Ene 9, 2022 (</a:t>
            </a:r>
            <a:r>
              <a:rPr lang="es-ES" sz="1000" b="1" i="1" dirty="0">
                <a:hlinkClick r:id="rId2"/>
              </a:rPr>
              <a:t>http://www.colegiosmedicoscastillayleon.com/</a:t>
            </a:r>
            <a:r>
              <a:rPr lang="es-ES" sz="1000" b="1" i="1" dirty="0"/>
              <a:t>)</a:t>
            </a:r>
          </a:p>
          <a:p>
            <a:pPr algn="ctr"/>
            <a:r>
              <a:rPr lang="es-ES" sz="1000" i="1" dirty="0"/>
              <a:t>Estimación a partir del campo “Especialidad 1” (n=10.972, </a:t>
            </a:r>
            <a:r>
              <a:rPr lang="es-ES" sz="1000" i="1" dirty="0" err="1"/>
              <a:t>missings</a:t>
            </a:r>
            <a:r>
              <a:rPr lang="es-ES" sz="1000" i="1" dirty="0"/>
              <a:t>=3)</a:t>
            </a:r>
          </a:p>
          <a:p>
            <a:pPr algn="ctr"/>
            <a:r>
              <a:rPr lang="es-ES" sz="1000" b="1" i="1" dirty="0"/>
              <a:t>MEDICOS ACTIVOS</a:t>
            </a:r>
            <a:r>
              <a:rPr lang="es-ES" sz="1000" i="1" dirty="0"/>
              <a:t>: Excluye a colegiados MIR y jubilados</a:t>
            </a:r>
          </a:p>
        </p:txBody>
      </p:sp>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DINAMICA DE REPOSICION</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1" name="Imagen 20"/>
          <p:cNvPicPr>
            <a:picLocks noChangeAspect="1"/>
          </p:cNvPicPr>
          <p:nvPr/>
        </p:nvPicPr>
        <p:blipFill rotWithShape="1">
          <a:blip r:embed="rId4"/>
          <a:srcRect t="52005" b="-1"/>
          <a:stretch/>
        </p:blipFill>
        <p:spPr>
          <a:xfrm>
            <a:off x="6610980" y="1340768"/>
            <a:ext cx="5029636" cy="4608512"/>
          </a:xfrm>
          <a:prstGeom prst="rect">
            <a:avLst/>
          </a:prstGeom>
        </p:spPr>
      </p:pic>
      <p:sp>
        <p:nvSpPr>
          <p:cNvPr id="13" name="Rectángulo 12"/>
          <p:cNvSpPr/>
          <p:nvPr/>
        </p:nvSpPr>
        <p:spPr>
          <a:xfrm>
            <a:off x="6600056" y="4077072"/>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6600056" y="3897072"/>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ángulo 17"/>
          <p:cNvSpPr/>
          <p:nvPr/>
        </p:nvSpPr>
        <p:spPr>
          <a:xfrm>
            <a:off x="6600056" y="5445224"/>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ángulo 18"/>
          <p:cNvSpPr/>
          <p:nvPr/>
        </p:nvSpPr>
        <p:spPr>
          <a:xfrm>
            <a:off x="6600056" y="4869160"/>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ángulo 19"/>
          <p:cNvSpPr/>
          <p:nvPr/>
        </p:nvSpPr>
        <p:spPr>
          <a:xfrm>
            <a:off x="6600056" y="2708920"/>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Imagen 22"/>
          <p:cNvPicPr>
            <a:picLocks noChangeAspect="1"/>
          </p:cNvPicPr>
          <p:nvPr/>
        </p:nvPicPr>
        <p:blipFill rotWithShape="1">
          <a:blip r:embed="rId5"/>
          <a:srcRect t="50096" r="32928"/>
          <a:stretch/>
        </p:blipFill>
        <p:spPr>
          <a:xfrm>
            <a:off x="2270752" y="1323512"/>
            <a:ext cx="3564000" cy="4419565"/>
          </a:xfrm>
          <a:prstGeom prst="rect">
            <a:avLst/>
          </a:prstGeom>
        </p:spPr>
      </p:pic>
      <p:sp>
        <p:nvSpPr>
          <p:cNvPr id="24" name="Rectángulo 23"/>
          <p:cNvSpPr/>
          <p:nvPr/>
        </p:nvSpPr>
        <p:spPr>
          <a:xfrm>
            <a:off x="2063792" y="5265224"/>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ángulo 24"/>
          <p:cNvSpPr/>
          <p:nvPr/>
        </p:nvSpPr>
        <p:spPr>
          <a:xfrm>
            <a:off x="2063792" y="4005064"/>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ángulo 25"/>
          <p:cNvSpPr/>
          <p:nvPr/>
        </p:nvSpPr>
        <p:spPr>
          <a:xfrm>
            <a:off x="2063552" y="3825064"/>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p:cNvSpPr/>
          <p:nvPr/>
        </p:nvSpPr>
        <p:spPr>
          <a:xfrm>
            <a:off x="2063792" y="4545144"/>
            <a:ext cx="2160000" cy="180000"/>
          </a:xfrm>
          <a:prstGeom prst="rect">
            <a:avLst/>
          </a:prstGeom>
          <a:solidFill>
            <a:srgbClr val="C00000">
              <a:alpha val="2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adroTexto 2"/>
          <p:cNvSpPr txBox="1"/>
          <p:nvPr/>
        </p:nvSpPr>
        <p:spPr>
          <a:xfrm>
            <a:off x="1739116" y="1330684"/>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2019</a:t>
            </a:r>
            <a:endParaRPr lang="en-US" b="1" dirty="0"/>
          </a:p>
        </p:txBody>
      </p:sp>
      <p:sp>
        <p:nvSpPr>
          <p:cNvPr id="28" name="CuadroTexto 27"/>
          <p:cNvSpPr txBox="1"/>
          <p:nvPr/>
        </p:nvSpPr>
        <p:spPr>
          <a:xfrm>
            <a:off x="5890980" y="1359657"/>
            <a:ext cx="720000" cy="369332"/>
          </a:xfrm>
          <a:prstGeom prst="rect">
            <a:avLst/>
          </a:prstGeom>
          <a:solidFill>
            <a:schemeClr val="bg1">
              <a:lumMod val="85000"/>
            </a:schemeClr>
          </a:solidFill>
          <a:ln>
            <a:solidFill>
              <a:schemeClr val="tx1"/>
            </a:solidFill>
          </a:ln>
        </p:spPr>
        <p:txBody>
          <a:bodyPr wrap="square" rtlCol="0">
            <a:spAutoFit/>
          </a:bodyPr>
          <a:lstStyle/>
          <a:p>
            <a:pPr algn="ctr"/>
            <a:r>
              <a:rPr lang="es-ES" b="1" dirty="0"/>
              <a:t>2022</a:t>
            </a:r>
            <a:endParaRPr lang="en-US" b="1" dirty="0"/>
          </a:p>
        </p:txBody>
      </p:sp>
    </p:spTree>
    <p:extLst>
      <p:ext uri="{BB962C8B-B14F-4D97-AF65-F5344CB8AC3E}">
        <p14:creationId xmlns:p14="http://schemas.microsoft.com/office/powerpoint/2010/main" val="1850201549"/>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CONCLUSION 1: </a:t>
            </a:r>
            <a:r>
              <a:rPr lang="es-ES" sz="2400" b="1" dirty="0" err="1">
                <a:solidFill>
                  <a:schemeClr val="tx2">
                    <a:lumMod val="60000"/>
                    <a:lumOff val="40000"/>
                  </a:schemeClr>
                </a:solidFill>
              </a:rPr>
              <a:t>Distrubución</a:t>
            </a:r>
            <a:r>
              <a:rPr lang="es-ES" sz="2400" b="1" dirty="0">
                <a:solidFill>
                  <a:schemeClr val="tx2">
                    <a:lumMod val="60000"/>
                    <a:lumOff val="40000"/>
                  </a:schemeClr>
                </a:solidFill>
              </a:rPr>
              <a:t> de médicos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F7DDA519-6509-4AC3-84C4-13081B95808E}"/>
              </a:ext>
            </a:extLst>
          </p:cNvPr>
          <p:cNvSpPr txBox="1"/>
          <p:nvPr/>
        </p:nvSpPr>
        <p:spPr>
          <a:xfrm>
            <a:off x="1415480" y="1751831"/>
            <a:ext cx="8712968" cy="4524315"/>
          </a:xfrm>
          <a:prstGeom prst="rect">
            <a:avLst/>
          </a:prstGeom>
          <a:noFill/>
        </p:spPr>
        <p:txBody>
          <a:bodyPr wrap="square" rtlCol="0">
            <a:spAutoFit/>
          </a:bodyPr>
          <a:lstStyle/>
          <a:p>
            <a:pPr marL="342900" indent="-342900">
              <a:buFont typeface="Arial" panose="020B0604020202020204" pitchFamily="34" charset="0"/>
              <a:buChar char="•"/>
            </a:pPr>
            <a:r>
              <a:rPr lang="es-ES" sz="2400" dirty="0"/>
              <a:t>El número  de médicos en </a:t>
            </a:r>
            <a:r>
              <a:rPr lang="es-ES" sz="2400" dirty="0" err="1"/>
              <a:t>CyL</a:t>
            </a:r>
            <a:r>
              <a:rPr lang="es-ES" sz="2400" dirty="0"/>
              <a:t> ha aumentado, pero este aumento se ha debido </a:t>
            </a:r>
            <a:r>
              <a:rPr lang="es-ES" sz="2400" b="1" dirty="0"/>
              <a:t>al aumento de los jubilados </a:t>
            </a:r>
          </a:p>
          <a:p>
            <a:endParaRPr lang="es-ES" sz="2400" dirty="0"/>
          </a:p>
          <a:p>
            <a:pPr marL="342900" indent="-342900">
              <a:buFont typeface="Arial" panose="020B0604020202020204" pitchFamily="34" charset="0"/>
              <a:buChar char="•"/>
            </a:pPr>
            <a:r>
              <a:rPr lang="es-ES" sz="2400" b="1" dirty="0"/>
              <a:t>El porcentaje de  médicos en activo es menor que hace tres años.</a:t>
            </a:r>
          </a:p>
          <a:p>
            <a:endParaRPr lang="es-ES" sz="2400" b="1" dirty="0"/>
          </a:p>
          <a:p>
            <a:pPr marL="342900" indent="-342900">
              <a:buFont typeface="Arial" panose="020B0604020202020204" pitchFamily="34" charset="0"/>
              <a:buChar char="•"/>
            </a:pPr>
            <a:r>
              <a:rPr lang="es-ES" sz="2400" b="1" dirty="0"/>
              <a:t>El número de médicos activos  por habitante y provincia  no es homogéneo</a:t>
            </a:r>
            <a:r>
              <a:rPr lang="es-ES" sz="2400" dirty="0"/>
              <a:t>, cuestión que pone en entre dicho la equidad en el acceso a la asistencia sanitaria pública en nuestra comunidad</a:t>
            </a:r>
            <a:r>
              <a:rPr lang="es-ES" sz="2400" b="1" dirty="0"/>
              <a:t>.</a:t>
            </a:r>
          </a:p>
          <a:p>
            <a:endParaRPr lang="es-ES" sz="2400" b="1" dirty="0"/>
          </a:p>
          <a:p>
            <a:pPr marL="342900" indent="-342900">
              <a:buFont typeface="Arial" panose="020B0604020202020204" pitchFamily="34" charset="0"/>
              <a:buChar char="•"/>
            </a:pPr>
            <a:r>
              <a:rPr lang="es-ES" sz="2400" b="1" dirty="0"/>
              <a:t> </a:t>
            </a:r>
            <a:r>
              <a:rPr lang="es-ES" sz="2400" dirty="0"/>
              <a:t>Esto supone un </a:t>
            </a:r>
            <a:r>
              <a:rPr lang="es-ES" sz="2400" b="1" dirty="0"/>
              <a:t>trato discriminatorio </a:t>
            </a:r>
            <a:r>
              <a:rPr lang="es-ES" sz="2400" dirty="0"/>
              <a:t>de unas provincias con otras</a:t>
            </a:r>
            <a:endParaRPr lang="es-ES" sz="2400" u="sng" dirty="0">
              <a:solidFill>
                <a:srgbClr val="FF0000"/>
              </a:solidFill>
            </a:endParaRPr>
          </a:p>
        </p:txBody>
      </p:sp>
    </p:spTree>
    <p:extLst>
      <p:ext uri="{BB962C8B-B14F-4D97-AF65-F5344CB8AC3E}">
        <p14:creationId xmlns:p14="http://schemas.microsoft.com/office/powerpoint/2010/main" val="492978886"/>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CONCLUSION 2: Distribución por sexo</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86D896FC-A4C3-405B-97AF-65A705AB6564}"/>
              </a:ext>
            </a:extLst>
          </p:cNvPr>
          <p:cNvSpPr txBox="1"/>
          <p:nvPr/>
        </p:nvSpPr>
        <p:spPr>
          <a:xfrm>
            <a:off x="1866900" y="1409700"/>
            <a:ext cx="8955339" cy="4616648"/>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s-ES" sz="2400" dirty="0"/>
              <a:t>En la variable sexo la feminización es un hecho evidente.</a:t>
            </a:r>
            <a:r>
              <a:rPr lang="es-ES" sz="2400" b="1" u="sng" dirty="0"/>
              <a:t> La previsión a 10 años, es que dos terceras partes de los médicos en activo serán mujeres. Es un dato consolidado que se manifiesta en el alto porcentaje de mujeres egresadas en las facultades de medicina.</a:t>
            </a:r>
          </a:p>
          <a:p>
            <a:pPr marL="342900" indent="-342900">
              <a:spcAft>
                <a:spcPts val="1800"/>
              </a:spcAft>
              <a:buFont typeface="Arial" panose="020B0604020202020204" pitchFamily="34" charset="0"/>
              <a:buChar char="•"/>
            </a:pPr>
            <a:r>
              <a:rPr lang="es-ES" sz="2400" b="1" u="sng" dirty="0"/>
              <a:t>Este hecho se resalta porque es la única profesión sanitaria en que este cambio es tan evidente </a:t>
            </a:r>
            <a:r>
              <a:rPr lang="es-ES" sz="2400" dirty="0"/>
              <a:t>, que va más allá de variaciones puntuales como pueden haber en otras profesiones.</a:t>
            </a:r>
          </a:p>
          <a:p>
            <a:pPr marL="342900" indent="-342900">
              <a:spcAft>
                <a:spcPts val="1800"/>
              </a:spcAft>
              <a:buFont typeface="Arial" panose="020B0604020202020204" pitchFamily="34" charset="0"/>
              <a:buChar char="•"/>
            </a:pPr>
            <a:r>
              <a:rPr lang="es-ES" sz="2400" b="1" u="sng" dirty="0"/>
              <a:t>Creemos que esta circunstancia debe tenerse en cuenta a la hora de la planificación de los recursos humanos, ya que condicionará una mayor necesidad de efectivos.</a:t>
            </a:r>
          </a:p>
        </p:txBody>
      </p:sp>
    </p:spTree>
    <p:extLst>
      <p:ext uri="{BB962C8B-B14F-4D97-AF65-F5344CB8AC3E}">
        <p14:creationId xmlns:p14="http://schemas.microsoft.com/office/powerpoint/2010/main" val="253722273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CONCLUSION 3: Distribución por grupos </a:t>
            </a:r>
            <a:r>
              <a:rPr lang="es-ES" sz="2400" b="1" dirty="0" err="1">
                <a:solidFill>
                  <a:schemeClr val="tx2">
                    <a:lumMod val="60000"/>
                    <a:lumOff val="40000"/>
                  </a:schemeClr>
                </a:solidFill>
              </a:rPr>
              <a:t>etáreos</a:t>
            </a:r>
            <a:endParaRPr lang="es-ES" sz="2400" b="1" dirty="0">
              <a:solidFill>
                <a:schemeClr val="tx2">
                  <a:lumMod val="60000"/>
                  <a:lumOff val="40000"/>
                </a:schemeClr>
              </a:solidFill>
            </a:endParaRP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C3615CD0-585C-4FAB-8012-3467077DC97A}"/>
              </a:ext>
            </a:extLst>
          </p:cNvPr>
          <p:cNvSpPr txBox="1"/>
          <p:nvPr/>
        </p:nvSpPr>
        <p:spPr>
          <a:xfrm>
            <a:off x="1667508" y="1566875"/>
            <a:ext cx="8856984" cy="6555641"/>
          </a:xfrm>
          <a:prstGeom prst="rect">
            <a:avLst/>
          </a:prstGeom>
          <a:noFill/>
        </p:spPr>
        <p:txBody>
          <a:bodyPr wrap="square" rtlCol="0">
            <a:spAutoFit/>
          </a:bodyPr>
          <a:lstStyle/>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La distribución </a:t>
            </a:r>
            <a:r>
              <a:rPr lang="es-ES" sz="2000" dirty="0" err="1"/>
              <a:t>etárea</a:t>
            </a:r>
            <a:r>
              <a:rPr lang="es-ES" sz="2000" dirty="0"/>
              <a:t> del total de médicos en activo de la comunidad adopta la forma de pirámide invertida lo que es muy mala señal de cara al futuro. </a:t>
            </a:r>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endParaRPr lang="es-ES" sz="2000" dirty="0"/>
          </a:p>
          <a:p>
            <a:pPr marL="342900" indent="-342900">
              <a:buFont typeface="Arial" panose="020B0604020202020204" pitchFamily="34" charset="0"/>
              <a:buChar char="•"/>
            </a:pPr>
            <a:r>
              <a:rPr lang="es-ES" sz="2000" dirty="0"/>
              <a:t>Se ha duplicado el numero de médicos activos por encima de 65 años que ha pasado del 5% al 11%. Esto significa que se va a producir una disminución de médicos en activo en los próximos 5 años.</a:t>
            </a:r>
          </a:p>
          <a:p>
            <a:pPr marL="342900" lvl="0" indent="-342900">
              <a:buFont typeface="Arial" panose="020B0604020202020204" pitchFamily="34" charset="0"/>
              <a:buChar char="•"/>
            </a:pPr>
            <a:endParaRPr lang="es-ES" sz="2000" dirty="0"/>
          </a:p>
          <a:p>
            <a:pPr marL="342900" lvl="0" indent="-342900">
              <a:buFont typeface="Arial" panose="020B0604020202020204" pitchFamily="34" charset="0"/>
              <a:buChar char="•"/>
            </a:pPr>
            <a:r>
              <a:rPr lang="es-ES" sz="2000" dirty="0"/>
              <a:t>Existe un grupo de edad entre 45-55 años en el que perdemos médicos  que no se justifica por el cambio de grupo </a:t>
            </a:r>
            <a:r>
              <a:rPr lang="es-ES" sz="2000" dirty="0" err="1"/>
              <a:t>etáreo</a:t>
            </a:r>
            <a:r>
              <a:rPr lang="es-ES" sz="2000" dirty="0">
                <a:solidFill>
                  <a:srgbClr val="FF0000"/>
                </a:solidFill>
              </a:rPr>
              <a:t> </a:t>
            </a:r>
          </a:p>
          <a:p>
            <a:pPr lvl="0"/>
            <a:r>
              <a:rPr lang="es-ES" sz="2000" b="1" u="sng" dirty="0">
                <a:solidFill>
                  <a:srgbClr val="FF0000"/>
                </a:solidFill>
              </a:rPr>
              <a:t> </a:t>
            </a:r>
          </a:p>
          <a:p>
            <a:pPr marL="342900" lvl="0" indent="-342900">
              <a:buFont typeface="Arial" panose="020B0604020202020204" pitchFamily="34" charset="0"/>
              <a:buChar char="•"/>
            </a:pPr>
            <a:endParaRPr lang="es-ES" sz="2000" b="1" u="sng" dirty="0">
              <a:solidFill>
                <a:srgbClr val="FF0000"/>
              </a:solidFill>
            </a:endParaRPr>
          </a:p>
          <a:p>
            <a:pPr marL="342900" lvl="0" indent="-342900">
              <a:buFont typeface="Arial" panose="020B0604020202020204" pitchFamily="34" charset="0"/>
              <a:buChar char="•"/>
            </a:pPr>
            <a:r>
              <a:rPr lang="es-ES" sz="2000" dirty="0">
                <a:solidFill>
                  <a:prstClr val="black"/>
                </a:solidFill>
              </a:rPr>
              <a:t>Deberían tomarse medidas para aumentar la base de la pirámide poblacional de médicos</a:t>
            </a:r>
          </a:p>
          <a:p>
            <a:pPr marL="285750" indent="-285750">
              <a:spcAft>
                <a:spcPts val="1800"/>
              </a:spcAft>
              <a:buFont typeface="Arial" panose="020B0604020202020204" pitchFamily="34" charset="0"/>
              <a:buChar char="•"/>
            </a:pPr>
            <a:endParaRPr lang="es-ES" b="1" u="sng" dirty="0">
              <a:solidFill>
                <a:srgbClr val="FF0000"/>
              </a:solidFill>
            </a:endParaRPr>
          </a:p>
          <a:p>
            <a:pPr marL="285750" indent="-285750">
              <a:spcAft>
                <a:spcPts val="1800"/>
              </a:spcAft>
              <a:buFont typeface="Arial" panose="020B0604020202020204" pitchFamily="34" charset="0"/>
              <a:buChar char="•"/>
            </a:pPr>
            <a:endParaRPr lang="es-ES" b="1" u="sng" dirty="0">
              <a:solidFill>
                <a:srgbClr val="FF0000"/>
              </a:solidFill>
            </a:endParaRPr>
          </a:p>
          <a:p>
            <a:pPr marL="285750" indent="-285750">
              <a:buFont typeface="Arial" panose="020B0604020202020204" pitchFamily="34" charset="0"/>
              <a:buChar char="•"/>
            </a:pPr>
            <a:endParaRPr lang="es-ES" b="1" u="sng" dirty="0">
              <a:solidFill>
                <a:srgbClr val="FF0000"/>
              </a:solidFill>
            </a:endParaRPr>
          </a:p>
          <a:p>
            <a:pPr marL="285750" indent="-285750">
              <a:buFont typeface="Arial" panose="020B0604020202020204" pitchFamily="34" charset="0"/>
              <a:buChar char="•"/>
            </a:pPr>
            <a:endParaRPr lang="es-ES" b="1" u="sng" dirty="0">
              <a:solidFill>
                <a:srgbClr val="FF0000"/>
              </a:solidFill>
            </a:endParaRPr>
          </a:p>
          <a:p>
            <a:pPr marL="285750" indent="-285750">
              <a:buFont typeface="Arial" panose="020B0604020202020204" pitchFamily="34" charset="0"/>
              <a:buChar char="•"/>
            </a:pPr>
            <a:endParaRPr lang="es-ES" b="1" u="sng" dirty="0">
              <a:solidFill>
                <a:srgbClr val="FF0000"/>
              </a:solidFill>
            </a:endParaRPr>
          </a:p>
        </p:txBody>
      </p:sp>
    </p:spTree>
    <p:extLst>
      <p:ext uri="{BB962C8B-B14F-4D97-AF65-F5344CB8AC3E}">
        <p14:creationId xmlns:p14="http://schemas.microsoft.com/office/powerpoint/2010/main" val="2663078178"/>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CONCLUSION 4</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A40E003C-97EA-4206-BA50-F5CE51B830CD}"/>
              </a:ext>
            </a:extLst>
          </p:cNvPr>
          <p:cNvSpPr txBox="1"/>
          <p:nvPr/>
        </p:nvSpPr>
        <p:spPr>
          <a:xfrm>
            <a:off x="1847528" y="1988840"/>
            <a:ext cx="9001000" cy="4247317"/>
          </a:xfrm>
          <a:prstGeom prst="rect">
            <a:avLst/>
          </a:prstGeom>
          <a:noFill/>
        </p:spPr>
        <p:txBody>
          <a:bodyPr wrap="square" rtlCol="0">
            <a:spAutoFit/>
          </a:bodyPr>
          <a:lstStyle/>
          <a:p>
            <a:pPr marL="285750" indent="-285750">
              <a:buFont typeface="Arial" panose="020B0604020202020204" pitchFamily="34" charset="0"/>
              <a:buChar char="•"/>
            </a:pPr>
            <a:r>
              <a:rPr lang="es-ES" dirty="0"/>
              <a:t>El índice de reposición de especialistas es muy variable dependiendo de la especialidad , existen algunas con buen recambio y otras es deficitario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Esta  situación es especialmente preocupante en el ámbito de la medicina de familia ya que representa el 27% de los médicos en activo y es la puerta de entrada al sistema sanitario.</a:t>
            </a:r>
          </a:p>
          <a:p>
            <a:pPr marL="285750" indent="-285750">
              <a:buFont typeface="Arial" panose="020B0604020202020204" pitchFamily="34" charset="0"/>
              <a:buChar char="•"/>
            </a:pPr>
            <a:r>
              <a:rPr lang="es-ES" b="1" u="sng" dirty="0"/>
              <a:t>Creemos que cuando se habla de déficit de médicos esta condicionado por este hecho y no se puede generalizar al resto de especialidades.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Es preciso decir que un porcentaje alto de los especialistas en medicina familiar y comunitaria desempeñan su labor en las urgencias hospitalarias, lo cual hace que la carencia de médicos en el primer nivel asistencial sea un problema añadido que hasta ahora no se  ha tenido en cuenta en la planificación</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b="1" u="sng" dirty="0"/>
              <a:t>Es preciso analizar y dar soluciones a esta especialidad con medidas que no sólo pasan por  aumentar las plazas MIR </a:t>
            </a:r>
          </a:p>
        </p:txBody>
      </p:sp>
    </p:spTree>
    <p:extLst>
      <p:ext uri="{BB962C8B-B14F-4D97-AF65-F5344CB8AC3E}">
        <p14:creationId xmlns:p14="http://schemas.microsoft.com/office/powerpoint/2010/main" val="165266486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CONCLUSION 5</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B48E5F99-4418-4AC9-9E36-D475BA651362}"/>
              </a:ext>
            </a:extLst>
          </p:cNvPr>
          <p:cNvSpPr txBox="1"/>
          <p:nvPr/>
        </p:nvSpPr>
        <p:spPr>
          <a:xfrm>
            <a:off x="1559496" y="2237769"/>
            <a:ext cx="9073008" cy="3046988"/>
          </a:xfrm>
          <a:prstGeom prst="rect">
            <a:avLst/>
          </a:prstGeom>
          <a:noFill/>
        </p:spPr>
        <p:txBody>
          <a:bodyPr wrap="square" rtlCol="0">
            <a:spAutoFit/>
          </a:bodyPr>
          <a:lstStyle/>
          <a:p>
            <a:r>
              <a:rPr lang="es-ES" sz="3200" dirty="0"/>
              <a:t>Pensamos que necesitaremos más médicos especialistas como consecuencia de la conclusión 2; de manera singular en la medicina familiar y comunitaria que por su volumen e importancia impacta gravemente en nuestro  sistema de salud de forma global</a:t>
            </a:r>
          </a:p>
        </p:txBody>
      </p:sp>
    </p:spTree>
    <p:extLst>
      <p:ext uri="{BB962C8B-B14F-4D97-AF65-F5344CB8AC3E}">
        <p14:creationId xmlns:p14="http://schemas.microsoft.com/office/powerpoint/2010/main" val="240304937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OBJETIVO </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uadroTexto 3">
            <a:extLst>
              <a:ext uri="{FF2B5EF4-FFF2-40B4-BE49-F238E27FC236}">
                <a16:creationId xmlns:a16="http://schemas.microsoft.com/office/drawing/2014/main" id="{7409F072-A462-443C-9A5E-FEA67DDAEE5F}"/>
              </a:ext>
            </a:extLst>
          </p:cNvPr>
          <p:cNvSpPr txBox="1"/>
          <p:nvPr/>
        </p:nvSpPr>
        <p:spPr>
          <a:xfrm>
            <a:off x="1212600" y="2468519"/>
            <a:ext cx="9766799" cy="2308324"/>
          </a:xfrm>
          <a:prstGeom prst="rect">
            <a:avLst/>
          </a:prstGeom>
          <a:solidFill>
            <a:srgbClr val="FEFE0E"/>
          </a:solidFill>
        </p:spPr>
        <p:txBody>
          <a:bodyPr wrap="square" rtlCol="0">
            <a:spAutoFit/>
          </a:bodyPr>
          <a:lstStyle/>
          <a:p>
            <a:pPr algn="ctr"/>
            <a:r>
              <a:rPr lang="es-ES" sz="3600" dirty="0"/>
              <a:t>El Objetivo del estudio es conocer la situación demográfica médica de Castilla y León  a Febrero de 2022 y compararla con  Enero de 2019 para conocer así la tendencia</a:t>
            </a:r>
          </a:p>
        </p:txBody>
      </p:sp>
      <p:sp>
        <p:nvSpPr>
          <p:cNvPr id="5" name="CuadroTexto 4">
            <a:extLst>
              <a:ext uri="{FF2B5EF4-FFF2-40B4-BE49-F238E27FC236}">
                <a16:creationId xmlns:a16="http://schemas.microsoft.com/office/drawing/2014/main" id="{72C74195-F927-4A4A-B199-29D5506CCD7A}"/>
              </a:ext>
            </a:extLst>
          </p:cNvPr>
          <p:cNvSpPr txBox="1"/>
          <p:nvPr/>
        </p:nvSpPr>
        <p:spPr>
          <a:xfrm>
            <a:off x="1682473" y="4581127"/>
            <a:ext cx="8661999" cy="646331"/>
          </a:xfrm>
          <a:prstGeom prst="rect">
            <a:avLst/>
          </a:prstGeom>
          <a:noFill/>
        </p:spPr>
        <p:txBody>
          <a:bodyPr wrap="square" rtlCol="0">
            <a:spAutoFit/>
          </a:bodyPr>
          <a:lstStyle/>
          <a:p>
            <a:endParaRPr lang="es-ES" dirty="0"/>
          </a:p>
        </p:txBody>
      </p:sp>
    </p:spTree>
    <p:extLst>
      <p:ext uri="{BB962C8B-B14F-4D97-AF65-F5344CB8AC3E}">
        <p14:creationId xmlns:p14="http://schemas.microsoft.com/office/powerpoint/2010/main" val="2645514114"/>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CONCLUSION 6</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0"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a:extLst>
              <a:ext uri="{FF2B5EF4-FFF2-40B4-BE49-F238E27FC236}">
                <a16:creationId xmlns:a16="http://schemas.microsoft.com/office/drawing/2014/main" id="{B3D3A3EE-EB3A-4E8B-95CD-6507A540A8AA}"/>
              </a:ext>
            </a:extLst>
          </p:cNvPr>
          <p:cNvSpPr txBox="1"/>
          <p:nvPr/>
        </p:nvSpPr>
        <p:spPr>
          <a:xfrm>
            <a:off x="1471168" y="1828358"/>
            <a:ext cx="10153127" cy="4524315"/>
          </a:xfrm>
          <a:prstGeom prst="rect">
            <a:avLst/>
          </a:prstGeom>
          <a:noFill/>
        </p:spPr>
        <p:txBody>
          <a:bodyPr wrap="square" rtlCol="0">
            <a:spAutoFit/>
          </a:bodyPr>
          <a:lstStyle/>
          <a:p>
            <a:r>
              <a:rPr lang="es-ES" sz="3600" dirty="0"/>
              <a:t>Es fundamental  abordar los retos demográficos de los médicos de forma inmediata, con una planificación buena, que aborde todas las causas, con la participación de los profesionales, ya que de no ser así creemos que el sistema tal y como lo conocemos será inviable  </a:t>
            </a:r>
          </a:p>
          <a:p>
            <a:r>
              <a:rPr lang="es-ES" sz="3600" dirty="0"/>
              <a:t>Por todo esto creemos imprescindible un pacto por la sanidad</a:t>
            </a:r>
          </a:p>
        </p:txBody>
      </p:sp>
    </p:spTree>
    <p:extLst>
      <p:ext uri="{BB962C8B-B14F-4D97-AF65-F5344CB8AC3E}">
        <p14:creationId xmlns:p14="http://schemas.microsoft.com/office/powerpoint/2010/main" val="248863611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Freeform 5"/>
          <p:cNvSpPr>
            <a:spLocks/>
          </p:cNvSpPr>
          <p:nvPr/>
        </p:nvSpPr>
        <p:spPr bwMode="auto">
          <a:xfrm>
            <a:off x="2207968" y="23266"/>
            <a:ext cx="3528000" cy="4932000"/>
          </a:xfrm>
          <a:custGeom>
            <a:avLst/>
            <a:gdLst>
              <a:gd name="T0" fmla="*/ 2147483646 w 1475"/>
              <a:gd name="T1" fmla="*/ 2147483646 h 1999"/>
              <a:gd name="T2" fmla="*/ 2147483646 w 1475"/>
              <a:gd name="T3" fmla="*/ 2147483646 h 1999"/>
              <a:gd name="T4" fmla="*/ 0 w 1475"/>
              <a:gd name="T5" fmla="*/ 2147483646 h 1999"/>
              <a:gd name="T6" fmla="*/ 2147483646 w 1475"/>
              <a:gd name="T7" fmla="*/ 2147483646 h 1999"/>
              <a:gd name="T8" fmla="*/ 2147483646 w 1475"/>
              <a:gd name="T9" fmla="*/ 2147483646 h 1999"/>
              <a:gd name="T10" fmla="*/ 2147483646 w 1475"/>
              <a:gd name="T11" fmla="*/ 0 h 1999"/>
              <a:gd name="T12" fmla="*/ 2147483646 w 1475"/>
              <a:gd name="T13" fmla="*/ 0 h 1999"/>
              <a:gd name="T14" fmla="*/ 2147483646 w 1475"/>
              <a:gd name="T15" fmla="*/ 2147483646 h 1999"/>
              <a:gd name="T16" fmla="*/ 2147483646 w 1475"/>
              <a:gd name="T17" fmla="*/ 2147483646 h 19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5" h="1999">
                <a:moveTo>
                  <a:pt x="1414" y="425"/>
                </a:moveTo>
                <a:cubicBezTo>
                  <a:pt x="91" y="1945"/>
                  <a:pt x="91" y="1945"/>
                  <a:pt x="91" y="1945"/>
                </a:cubicBezTo>
                <a:cubicBezTo>
                  <a:pt x="66" y="1973"/>
                  <a:pt x="34" y="1991"/>
                  <a:pt x="0" y="1999"/>
                </a:cubicBezTo>
                <a:cubicBezTo>
                  <a:pt x="1258" y="553"/>
                  <a:pt x="1258" y="553"/>
                  <a:pt x="1258" y="553"/>
                </a:cubicBezTo>
                <a:cubicBezTo>
                  <a:pt x="1319" y="483"/>
                  <a:pt x="1311" y="377"/>
                  <a:pt x="1241" y="316"/>
                </a:cubicBezTo>
                <a:cubicBezTo>
                  <a:pt x="878" y="0"/>
                  <a:pt x="878" y="0"/>
                  <a:pt x="878" y="0"/>
                </a:cubicBezTo>
                <a:cubicBezTo>
                  <a:pt x="1181" y="0"/>
                  <a:pt x="1181" y="0"/>
                  <a:pt x="1181" y="0"/>
                </a:cubicBezTo>
                <a:cubicBezTo>
                  <a:pt x="1397" y="188"/>
                  <a:pt x="1397" y="188"/>
                  <a:pt x="1397" y="188"/>
                </a:cubicBezTo>
                <a:cubicBezTo>
                  <a:pt x="1467" y="249"/>
                  <a:pt x="1475" y="355"/>
                  <a:pt x="1414" y="425"/>
                </a:cubicBezTo>
                <a:close/>
              </a:path>
            </a:pathLst>
          </a:custGeom>
          <a:gradFill rotWithShape="1">
            <a:gsLst>
              <a:gs pos="0">
                <a:srgbClr val="1B4B7F"/>
              </a:gs>
              <a:gs pos="48000">
                <a:srgbClr val="25A7FF"/>
              </a:gs>
              <a:gs pos="100000">
                <a:srgbClr val="64E9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2" name="Freeform 7"/>
          <p:cNvSpPr>
            <a:spLocks/>
          </p:cNvSpPr>
          <p:nvPr/>
        </p:nvSpPr>
        <p:spPr bwMode="auto">
          <a:xfrm>
            <a:off x="0" y="1988840"/>
            <a:ext cx="2835275" cy="2581275"/>
          </a:xfrm>
          <a:custGeom>
            <a:avLst/>
            <a:gdLst>
              <a:gd name="T0" fmla="*/ 2147483646 w 923"/>
              <a:gd name="T1" fmla="*/ 2147483646 h 841"/>
              <a:gd name="T2" fmla="*/ 2147483646 w 923"/>
              <a:gd name="T3" fmla="*/ 2147483646 h 841"/>
              <a:gd name="T4" fmla="*/ 2147483646 w 923"/>
              <a:gd name="T5" fmla="*/ 2147483646 h 841"/>
              <a:gd name="T6" fmla="*/ 0 w 923"/>
              <a:gd name="T7" fmla="*/ 2147483646 h 841"/>
              <a:gd name="T8" fmla="*/ 0 w 923"/>
              <a:gd name="T9" fmla="*/ 0 h 841"/>
              <a:gd name="T10" fmla="*/ 2147483646 w 923"/>
              <a:gd name="T11" fmla="*/ 2147483646 h 841"/>
              <a:gd name="T12" fmla="*/ 2147483646 w 923"/>
              <a:gd name="T13" fmla="*/ 2147483646 h 8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3" h="841">
                <a:moveTo>
                  <a:pt x="923" y="639"/>
                </a:moveTo>
                <a:cubicBezTo>
                  <a:pt x="814" y="764"/>
                  <a:pt x="814" y="764"/>
                  <a:pt x="814" y="764"/>
                </a:cubicBezTo>
                <a:cubicBezTo>
                  <a:pt x="753" y="834"/>
                  <a:pt x="647" y="841"/>
                  <a:pt x="577" y="780"/>
                </a:cubicBezTo>
                <a:cubicBezTo>
                  <a:pt x="0" y="283"/>
                  <a:pt x="0" y="283"/>
                  <a:pt x="0" y="283"/>
                </a:cubicBezTo>
                <a:cubicBezTo>
                  <a:pt x="0" y="0"/>
                  <a:pt x="0" y="0"/>
                  <a:pt x="0" y="0"/>
                </a:cubicBezTo>
                <a:cubicBezTo>
                  <a:pt x="705" y="623"/>
                  <a:pt x="705" y="623"/>
                  <a:pt x="705" y="623"/>
                </a:cubicBezTo>
                <a:cubicBezTo>
                  <a:pt x="767" y="678"/>
                  <a:pt x="856" y="682"/>
                  <a:pt x="923" y="639"/>
                </a:cubicBezTo>
                <a:close/>
              </a:path>
            </a:pathLst>
          </a:custGeom>
          <a:gradFill rotWithShape="0">
            <a:gsLst>
              <a:gs pos="0">
                <a:srgbClr val="04BEFE">
                  <a:alpha val="51999"/>
                </a:srgbClr>
              </a:gs>
              <a:gs pos="100000">
                <a:srgbClr val="4498EC">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3" name="Freeform 8"/>
          <p:cNvSpPr>
            <a:spLocks/>
          </p:cNvSpPr>
          <p:nvPr/>
        </p:nvSpPr>
        <p:spPr bwMode="auto">
          <a:xfrm>
            <a:off x="0" y="2708920"/>
            <a:ext cx="3978275" cy="2379663"/>
          </a:xfrm>
          <a:custGeom>
            <a:avLst/>
            <a:gdLst>
              <a:gd name="T0" fmla="*/ 2147483646 w 1295"/>
              <a:gd name="T1" fmla="*/ 2147483646 h 775"/>
              <a:gd name="T2" fmla="*/ 2147483646 w 1295"/>
              <a:gd name="T3" fmla="*/ 2147483646 h 775"/>
              <a:gd name="T4" fmla="*/ 2147483646 w 1295"/>
              <a:gd name="T5" fmla="*/ 2147483646 h 775"/>
              <a:gd name="T6" fmla="*/ 0 w 1295"/>
              <a:gd name="T7" fmla="*/ 2147483646 h 775"/>
              <a:gd name="T8" fmla="*/ 0 w 1295"/>
              <a:gd name="T9" fmla="*/ 2147483646 h 775"/>
              <a:gd name="T10" fmla="*/ 2147483646 w 1295"/>
              <a:gd name="T11" fmla="*/ 2147483646 h 775"/>
              <a:gd name="T12" fmla="*/ 2147483646 w 1295"/>
              <a:gd name="T13" fmla="*/ 2147483646 h 775"/>
              <a:gd name="T14" fmla="*/ 2147483646 w 1295"/>
              <a:gd name="T15" fmla="*/ 2147483646 h 775"/>
              <a:gd name="T16" fmla="*/ 2147483646 w 1295"/>
              <a:gd name="T17" fmla="*/ 2147483646 h 775"/>
              <a:gd name="T18" fmla="*/ 2147483646 w 1295"/>
              <a:gd name="T19" fmla="*/ 2147483646 h 775"/>
              <a:gd name="T20" fmla="*/ 2147483646 w 1295"/>
              <a:gd name="T21" fmla="*/ 2147483646 h 7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95" h="775">
                <a:moveTo>
                  <a:pt x="1288" y="30"/>
                </a:moveTo>
                <a:cubicBezTo>
                  <a:pt x="709" y="698"/>
                  <a:pt x="709" y="698"/>
                  <a:pt x="709" y="698"/>
                </a:cubicBezTo>
                <a:cubicBezTo>
                  <a:pt x="648" y="768"/>
                  <a:pt x="542" y="775"/>
                  <a:pt x="472" y="714"/>
                </a:cubicBezTo>
                <a:cubicBezTo>
                  <a:pt x="0" y="300"/>
                  <a:pt x="0" y="300"/>
                  <a:pt x="0" y="300"/>
                </a:cubicBezTo>
                <a:cubicBezTo>
                  <a:pt x="0" y="44"/>
                  <a:pt x="0" y="44"/>
                  <a:pt x="0" y="44"/>
                </a:cubicBezTo>
                <a:cubicBezTo>
                  <a:pt x="577" y="542"/>
                  <a:pt x="577" y="542"/>
                  <a:pt x="577" y="542"/>
                </a:cubicBezTo>
                <a:cubicBezTo>
                  <a:pt x="647" y="603"/>
                  <a:pt x="753" y="596"/>
                  <a:pt x="814" y="526"/>
                </a:cubicBezTo>
                <a:cubicBezTo>
                  <a:pt x="923" y="401"/>
                  <a:pt x="923" y="401"/>
                  <a:pt x="923" y="401"/>
                </a:cubicBezTo>
                <a:cubicBezTo>
                  <a:pt x="1263" y="8"/>
                  <a:pt x="1263" y="8"/>
                  <a:pt x="1263" y="8"/>
                </a:cubicBezTo>
                <a:cubicBezTo>
                  <a:pt x="1269" y="1"/>
                  <a:pt x="1279" y="0"/>
                  <a:pt x="1286" y="5"/>
                </a:cubicBezTo>
                <a:cubicBezTo>
                  <a:pt x="1294" y="11"/>
                  <a:pt x="1295" y="22"/>
                  <a:pt x="1288" y="30"/>
                </a:cubicBezTo>
                <a:close/>
              </a:path>
            </a:pathLst>
          </a:custGeom>
          <a:gradFill rotWithShape="0">
            <a:gsLst>
              <a:gs pos="0">
                <a:srgbClr val="1B4B7F"/>
              </a:gs>
              <a:gs pos="48000">
                <a:srgbClr val="25A7FF"/>
              </a:gs>
              <a:gs pos="100000">
                <a:srgbClr val="64E9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4" name="Freeform 9"/>
          <p:cNvSpPr>
            <a:spLocks/>
          </p:cNvSpPr>
          <p:nvPr/>
        </p:nvSpPr>
        <p:spPr bwMode="auto">
          <a:xfrm>
            <a:off x="4007768" y="2030487"/>
            <a:ext cx="542925" cy="606425"/>
          </a:xfrm>
          <a:custGeom>
            <a:avLst/>
            <a:gdLst>
              <a:gd name="T0" fmla="*/ 2147483646 w 177"/>
              <a:gd name="T1" fmla="*/ 2147483646 h 197"/>
              <a:gd name="T2" fmla="*/ 2147483646 w 177"/>
              <a:gd name="T3" fmla="*/ 2147483646 h 197"/>
              <a:gd name="T4" fmla="*/ 2147483646 w 177"/>
              <a:gd name="T5" fmla="*/ 2147483646 h 197"/>
              <a:gd name="T6" fmla="*/ 2147483646 w 177"/>
              <a:gd name="T7" fmla="*/ 2147483646 h 197"/>
              <a:gd name="T8" fmla="*/ 2147483646 w 177"/>
              <a:gd name="T9" fmla="*/ 2147483646 h 197"/>
              <a:gd name="T10" fmla="*/ 2147483646 w 177"/>
              <a:gd name="T11" fmla="*/ 2147483646 h 197"/>
              <a:gd name="T12" fmla="*/ 2147483646 w 177"/>
              <a:gd name="T13" fmla="*/ 2147483646 h 197"/>
              <a:gd name="T14" fmla="*/ 2147483646 w 177"/>
              <a:gd name="T15" fmla="*/ 2147483646 h 197"/>
              <a:gd name="T16" fmla="*/ 2147483646 w 177"/>
              <a:gd name="T17" fmla="*/ 2147483646 h 1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7"/>
              <a:gd name="T28" fmla="*/ 0 h 197"/>
              <a:gd name="T29" fmla="*/ 177 w 177"/>
              <a:gd name="T30" fmla="*/ 197 h 1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7" h="197">
                <a:moveTo>
                  <a:pt x="168" y="5"/>
                </a:moveTo>
                <a:cubicBezTo>
                  <a:pt x="168" y="5"/>
                  <a:pt x="168" y="5"/>
                  <a:pt x="168" y="5"/>
                </a:cubicBezTo>
                <a:cubicBezTo>
                  <a:pt x="176" y="11"/>
                  <a:pt x="177" y="22"/>
                  <a:pt x="171" y="29"/>
                </a:cubicBezTo>
                <a:cubicBezTo>
                  <a:pt x="32" y="189"/>
                  <a:pt x="32" y="189"/>
                  <a:pt x="32" y="189"/>
                </a:cubicBezTo>
                <a:cubicBezTo>
                  <a:pt x="26" y="196"/>
                  <a:pt x="16" y="197"/>
                  <a:pt x="9" y="192"/>
                </a:cubicBezTo>
                <a:cubicBezTo>
                  <a:pt x="9" y="192"/>
                  <a:pt x="9" y="192"/>
                  <a:pt x="9" y="192"/>
                </a:cubicBezTo>
                <a:cubicBezTo>
                  <a:pt x="1" y="186"/>
                  <a:pt x="0" y="175"/>
                  <a:pt x="7" y="168"/>
                </a:cubicBezTo>
                <a:cubicBezTo>
                  <a:pt x="145" y="8"/>
                  <a:pt x="145" y="8"/>
                  <a:pt x="145" y="8"/>
                </a:cubicBezTo>
                <a:cubicBezTo>
                  <a:pt x="151" y="1"/>
                  <a:pt x="161" y="0"/>
                  <a:pt x="168" y="5"/>
                </a:cubicBezTo>
                <a:close/>
              </a:path>
            </a:pathLst>
          </a:custGeom>
          <a:gradFill rotWithShape="0">
            <a:gsLst>
              <a:gs pos="0">
                <a:srgbClr val="04BEFE">
                  <a:alpha val="51999"/>
                </a:srgbClr>
              </a:gs>
              <a:gs pos="100000">
                <a:srgbClr val="4498EC">
                  <a:alpha val="0"/>
                </a:srgb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S PGothic" panose="020B0600070205080204" pitchFamily="34" charset="-128"/>
                <a:cs typeface="+mn-cs"/>
              </a:rPr>
              <a:t> </a:t>
            </a:r>
          </a:p>
        </p:txBody>
      </p:sp>
      <p:sp>
        <p:nvSpPr>
          <p:cNvPr id="8205" name="Freeform 10"/>
          <p:cNvSpPr>
            <a:spLocks/>
          </p:cNvSpPr>
          <p:nvPr/>
        </p:nvSpPr>
        <p:spPr bwMode="auto">
          <a:xfrm>
            <a:off x="4799856" y="1408708"/>
            <a:ext cx="269875" cy="292100"/>
          </a:xfrm>
          <a:custGeom>
            <a:avLst/>
            <a:gdLst>
              <a:gd name="T0" fmla="*/ 2147483646 w 88"/>
              <a:gd name="T1" fmla="*/ 2147483646 h 95"/>
              <a:gd name="T2" fmla="*/ 2147483646 w 88"/>
              <a:gd name="T3" fmla="*/ 2147483646 h 95"/>
              <a:gd name="T4" fmla="*/ 2147483646 w 88"/>
              <a:gd name="T5" fmla="*/ 2147483646 h 95"/>
              <a:gd name="T6" fmla="*/ 2147483646 w 88"/>
              <a:gd name="T7" fmla="*/ 2147483646 h 95"/>
              <a:gd name="T8" fmla="*/ 2147483646 w 88"/>
              <a:gd name="T9" fmla="*/ 2147483646 h 95"/>
              <a:gd name="T10" fmla="*/ 2147483646 w 88"/>
              <a:gd name="T11" fmla="*/ 2147483646 h 95"/>
              <a:gd name="T12" fmla="*/ 2147483646 w 88"/>
              <a:gd name="T13" fmla="*/ 2147483646 h 95"/>
              <a:gd name="T14" fmla="*/ 2147483646 w 88"/>
              <a:gd name="T15" fmla="*/ 2147483646 h 95"/>
              <a:gd name="T16" fmla="*/ 2147483646 w 88"/>
              <a:gd name="T17" fmla="*/ 2147483646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8" h="95">
                <a:moveTo>
                  <a:pt x="82" y="30"/>
                </a:moveTo>
                <a:cubicBezTo>
                  <a:pt x="32" y="87"/>
                  <a:pt x="32" y="87"/>
                  <a:pt x="32" y="87"/>
                </a:cubicBezTo>
                <a:cubicBezTo>
                  <a:pt x="26" y="94"/>
                  <a:pt x="16" y="95"/>
                  <a:pt x="9" y="90"/>
                </a:cubicBezTo>
                <a:cubicBezTo>
                  <a:pt x="9" y="90"/>
                  <a:pt x="9" y="90"/>
                  <a:pt x="9" y="90"/>
                </a:cubicBezTo>
                <a:cubicBezTo>
                  <a:pt x="1" y="84"/>
                  <a:pt x="0" y="73"/>
                  <a:pt x="7" y="65"/>
                </a:cubicBezTo>
                <a:cubicBezTo>
                  <a:pt x="56" y="8"/>
                  <a:pt x="56" y="8"/>
                  <a:pt x="56" y="8"/>
                </a:cubicBezTo>
                <a:cubicBezTo>
                  <a:pt x="62" y="1"/>
                  <a:pt x="72" y="0"/>
                  <a:pt x="79" y="6"/>
                </a:cubicBezTo>
                <a:cubicBezTo>
                  <a:pt x="79" y="6"/>
                  <a:pt x="79" y="6"/>
                  <a:pt x="79" y="6"/>
                </a:cubicBezTo>
                <a:cubicBezTo>
                  <a:pt x="87" y="12"/>
                  <a:pt x="88" y="23"/>
                  <a:pt x="82" y="30"/>
                </a:cubicBezTo>
                <a:close/>
              </a:path>
            </a:pathLst>
          </a:custGeom>
          <a:gradFill rotWithShape="0">
            <a:gsLst>
              <a:gs pos="0">
                <a:srgbClr val="04BEFE">
                  <a:alpha val="51999"/>
                </a:srgbClr>
              </a:gs>
              <a:gs pos="100000">
                <a:srgbClr val="4498EC">
                  <a:alpha val="0"/>
                </a:srgbClr>
              </a:gs>
            </a:gsLst>
            <a:lin ang="5400000"/>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206" name="Freeform 7"/>
          <p:cNvSpPr>
            <a:spLocks/>
          </p:cNvSpPr>
          <p:nvPr/>
        </p:nvSpPr>
        <p:spPr bwMode="auto">
          <a:xfrm>
            <a:off x="1588" y="1196752"/>
            <a:ext cx="2835275" cy="2582862"/>
          </a:xfrm>
          <a:custGeom>
            <a:avLst/>
            <a:gdLst>
              <a:gd name="T0" fmla="*/ 2147483646 w 923"/>
              <a:gd name="T1" fmla="*/ 2147483646 h 841"/>
              <a:gd name="T2" fmla="*/ 2147483646 w 923"/>
              <a:gd name="T3" fmla="*/ 2147483646 h 841"/>
              <a:gd name="T4" fmla="*/ 2147483646 w 923"/>
              <a:gd name="T5" fmla="*/ 2147483646 h 841"/>
              <a:gd name="T6" fmla="*/ 0 w 923"/>
              <a:gd name="T7" fmla="*/ 2147483646 h 841"/>
              <a:gd name="T8" fmla="*/ 0 w 923"/>
              <a:gd name="T9" fmla="*/ 0 h 841"/>
              <a:gd name="T10" fmla="*/ 2147483646 w 923"/>
              <a:gd name="T11" fmla="*/ 2147483646 h 841"/>
              <a:gd name="T12" fmla="*/ 2147483646 w 923"/>
              <a:gd name="T13" fmla="*/ 2147483646 h 84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3" h="841">
                <a:moveTo>
                  <a:pt x="923" y="639"/>
                </a:moveTo>
                <a:cubicBezTo>
                  <a:pt x="814" y="764"/>
                  <a:pt x="814" y="764"/>
                  <a:pt x="814" y="764"/>
                </a:cubicBezTo>
                <a:cubicBezTo>
                  <a:pt x="753" y="834"/>
                  <a:pt x="647" y="841"/>
                  <a:pt x="577" y="780"/>
                </a:cubicBezTo>
                <a:cubicBezTo>
                  <a:pt x="0" y="283"/>
                  <a:pt x="0" y="283"/>
                  <a:pt x="0" y="283"/>
                </a:cubicBezTo>
                <a:cubicBezTo>
                  <a:pt x="0" y="0"/>
                  <a:pt x="0" y="0"/>
                  <a:pt x="0" y="0"/>
                </a:cubicBezTo>
                <a:cubicBezTo>
                  <a:pt x="705" y="623"/>
                  <a:pt x="705" y="623"/>
                  <a:pt x="705" y="623"/>
                </a:cubicBezTo>
                <a:cubicBezTo>
                  <a:pt x="767" y="678"/>
                  <a:pt x="856" y="682"/>
                  <a:pt x="923" y="639"/>
                </a:cubicBezTo>
                <a:close/>
              </a:path>
            </a:pathLst>
          </a:custGeom>
          <a:gradFill rotWithShape="0">
            <a:gsLst>
              <a:gs pos="0">
                <a:srgbClr val="04BEFE">
                  <a:alpha val="21999"/>
                </a:srgbClr>
              </a:gs>
              <a:gs pos="100000">
                <a:srgbClr val="4498EC">
                  <a:alpha val="0"/>
                </a:srgb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Triángulo rectángulo 12"/>
          <p:cNvSpPr/>
          <p:nvPr/>
        </p:nvSpPr>
        <p:spPr>
          <a:xfrm>
            <a:off x="-14288" y="5808662"/>
            <a:ext cx="2084388" cy="273621"/>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8" name="Group 1"/>
          <p:cNvGrpSpPr>
            <a:grpSpLocks/>
          </p:cNvGrpSpPr>
          <p:nvPr/>
        </p:nvGrpSpPr>
        <p:grpSpPr bwMode="auto">
          <a:xfrm>
            <a:off x="171450" y="246062"/>
            <a:ext cx="1645625" cy="1223823"/>
            <a:chOff x="206961" y="3524288"/>
            <a:chExt cx="1360177" cy="919426"/>
          </a:xfrm>
        </p:grpSpPr>
        <p:sp>
          <p:nvSpPr>
            <p:cNvPr id="71" name="Rectangle 68"/>
            <p:cNvSpPr/>
            <p:nvPr/>
          </p:nvSpPr>
          <p:spPr>
            <a:xfrm>
              <a:off x="561237" y="3911898"/>
              <a:ext cx="1005901" cy="531816"/>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200" normalizeH="0" baseline="0" noProof="0" dirty="0">
                  <a:ln w="0">
                    <a:noFill/>
                  </a:ln>
                  <a:solidFill>
                    <a:prstClr val="black"/>
                  </a:solidFill>
                  <a:effectLst/>
                  <a:uLnTx/>
                  <a:uFillTx/>
                  <a:latin typeface="Impact" panose="020B0806030902050204" pitchFamily="34" charset="0"/>
                  <a:ea typeface="+mn-ea"/>
                  <a:cs typeface="+mn-cs"/>
                </a:rPr>
                <a:t>FICHA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200" normalizeH="0" baseline="0" noProof="0" dirty="0">
                  <a:ln w="0">
                    <a:noFill/>
                  </a:ln>
                  <a:solidFill>
                    <a:prstClr val="black"/>
                  </a:solidFill>
                  <a:effectLst/>
                  <a:uLnTx/>
                  <a:uFillTx/>
                  <a:latin typeface="Impact" panose="020B0806030902050204" pitchFamily="34" charset="0"/>
                  <a:ea typeface="+mn-ea"/>
                  <a:cs typeface="+mn-cs"/>
                </a:rPr>
                <a:t>TECNICA</a:t>
              </a:r>
              <a:endParaRPr kumimoji="0" lang="en-US" sz="2000" b="0" i="0" u="none" strike="noStrike" kern="1200" cap="none" spc="200" normalizeH="0" baseline="0" noProof="0" dirty="0">
                <a:ln w="0">
                  <a:noFill/>
                </a:ln>
                <a:solidFill>
                  <a:prstClr val="black"/>
                </a:solidFill>
                <a:effectLst/>
                <a:uLnTx/>
                <a:uFillTx/>
                <a:latin typeface="Impact" panose="020B0806030902050204" pitchFamily="34" charset="0"/>
                <a:ea typeface="+mn-ea"/>
                <a:cs typeface="+mn-cs"/>
              </a:endParaRPr>
            </a:p>
          </p:txBody>
        </p:sp>
        <p:sp>
          <p:nvSpPr>
            <p:cNvPr id="72" name="Freeform 31"/>
            <p:cNvSpPr>
              <a:spLocks/>
            </p:cNvSpPr>
            <p:nvPr/>
          </p:nvSpPr>
          <p:spPr bwMode="auto">
            <a:xfrm>
              <a:off x="206961" y="3524288"/>
              <a:ext cx="864230" cy="916086"/>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chemeClr val="tx1">
                <a:alpha val="85881"/>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67" name="Imagen 6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13" b="99234" l="1798" r="100000"/>
                    </a14:imgEffect>
                  </a14:imgLayer>
                </a14:imgProps>
              </a:ext>
              <a:ext uri="{28A0092B-C50C-407E-A947-70E740481C1C}">
                <a14:useLocalDpi xmlns:a14="http://schemas.microsoft.com/office/drawing/2010/main" val="0"/>
              </a:ext>
            </a:extLst>
          </a:blip>
          <a:srcRect r="1583"/>
          <a:stretch/>
        </p:blipFill>
        <p:spPr>
          <a:xfrm>
            <a:off x="1672735" y="184895"/>
            <a:ext cx="3343145" cy="2524025"/>
          </a:xfrm>
          <a:prstGeom prst="rect">
            <a:avLst/>
          </a:prstGeom>
        </p:spPr>
      </p:pic>
      <p:sp>
        <p:nvSpPr>
          <p:cNvPr id="2" name="CuadroTexto 1"/>
          <p:cNvSpPr txBox="1"/>
          <p:nvPr/>
        </p:nvSpPr>
        <p:spPr>
          <a:xfrm>
            <a:off x="5721598" y="980728"/>
            <a:ext cx="6264696" cy="24468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Diseño:</a:t>
            </a:r>
            <a:r>
              <a:rPr kumimoji="0" lang="es-ES" sz="1700" b="0" i="0" u="none" strike="noStrike" kern="1200" cap="none" spc="0" normalizeH="0" baseline="0" noProof="0" dirty="0">
                <a:ln>
                  <a:noFill/>
                </a:ln>
                <a:solidFill>
                  <a:prstClr val="black"/>
                </a:solidFill>
                <a:effectLst/>
                <a:uLnTx/>
                <a:uFillTx/>
                <a:latin typeface="Calibri"/>
                <a:ea typeface="+mn-ea"/>
                <a:cs typeface="+mn-cs"/>
              </a:rPr>
              <a:t>		Estudio Prospectivo Observacional Analítico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Población:</a:t>
            </a:r>
            <a:r>
              <a:rPr kumimoji="0" lang="es-ES" sz="1700" b="0" i="0" u="none" strike="noStrike" kern="1200" cap="none" spc="0" normalizeH="0" baseline="0" noProof="0" dirty="0">
                <a:ln>
                  <a:noFill/>
                </a:ln>
                <a:solidFill>
                  <a:prstClr val="black"/>
                </a:solidFill>
                <a:effectLst/>
                <a:uLnTx/>
                <a:uFillTx/>
                <a:latin typeface="Calibri"/>
                <a:ea typeface="+mn-ea"/>
                <a:cs typeface="+mn-cs"/>
              </a:rPr>
              <a:t> 	Todos los colegiados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Ámbito:</a:t>
            </a:r>
            <a:r>
              <a:rPr kumimoji="0" lang="es-ES" sz="1700" b="0" i="0" u="none" strike="noStrike" kern="1200" cap="none" spc="0" normalizeH="0" baseline="0" noProof="0" dirty="0">
                <a:ln>
                  <a:noFill/>
                </a:ln>
                <a:solidFill>
                  <a:prstClr val="black"/>
                </a:solidFill>
                <a:effectLst/>
                <a:uLnTx/>
                <a:uFillTx/>
                <a:latin typeface="Calibri"/>
                <a:ea typeface="+mn-ea"/>
                <a:cs typeface="+mn-cs"/>
              </a:rPr>
              <a:t>		Urbano y Rural - AP y AH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U. de Estudio:</a:t>
            </a:r>
            <a:r>
              <a:rPr kumimoji="0" lang="es-ES" sz="1700" b="0" i="0" u="none" strike="noStrike" kern="1200" cap="none" spc="0" normalizeH="0" baseline="0" noProof="0" dirty="0">
                <a:ln>
                  <a:noFill/>
                </a:ln>
                <a:solidFill>
                  <a:prstClr val="black"/>
                </a:solidFill>
                <a:effectLst/>
                <a:uLnTx/>
                <a:uFillTx/>
                <a:latin typeface="Calibri"/>
                <a:ea typeface="+mn-ea"/>
                <a:cs typeface="+mn-cs"/>
              </a:rPr>
              <a:t> 	Individuos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Estratos:</a:t>
            </a:r>
            <a:r>
              <a:rPr kumimoji="0" lang="es-ES" sz="1700" b="0" i="0" u="none" strike="noStrike" kern="1200" cap="none" spc="0" normalizeH="0" baseline="0" noProof="0" dirty="0">
                <a:ln>
                  <a:noFill/>
                </a:ln>
                <a:solidFill>
                  <a:prstClr val="black"/>
                </a:solidFill>
                <a:effectLst/>
                <a:uLnTx/>
                <a:uFillTx/>
                <a:latin typeface="Calibri"/>
                <a:ea typeface="+mn-ea"/>
                <a:cs typeface="+mn-cs"/>
              </a:rPr>
              <a:t>		Colegios Provinciales de Médicos en CYL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Puntos de Corte: 	</a:t>
            </a:r>
            <a:r>
              <a:rPr kumimoji="0" lang="es-ES" sz="1700" b="0" i="0" u="none" strike="noStrike" kern="1200" cap="none" spc="0" normalizeH="0" baseline="0" noProof="0" dirty="0">
                <a:ln>
                  <a:noFill/>
                </a:ln>
                <a:solidFill>
                  <a:prstClr val="black"/>
                </a:solidFill>
                <a:effectLst/>
                <a:uLnTx/>
                <a:uFillTx/>
                <a:latin typeface="Calibri"/>
                <a:ea typeface="+mn-ea"/>
                <a:cs typeface="+mn-cs"/>
              </a:rPr>
              <a:t>Ene 3, 2019 y Feb 22,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Fuente:		</a:t>
            </a:r>
            <a:r>
              <a:rPr kumimoji="0" lang="es-ES" sz="1700" b="0" i="0" u="none" strike="noStrike" kern="1200" cap="none" spc="0" normalizeH="0" baseline="0" noProof="0" dirty="0">
                <a:ln>
                  <a:noFill/>
                </a:ln>
                <a:solidFill>
                  <a:prstClr val="black"/>
                </a:solidFill>
                <a:effectLst/>
                <a:uLnTx/>
                <a:uFillTx/>
                <a:latin typeface="Calibri"/>
                <a:ea typeface="+mn-ea"/>
                <a:cs typeface="+mn-cs"/>
              </a:rPr>
              <a:t>Registro Autonómico </a:t>
            </a:r>
            <a:r>
              <a:rPr kumimoji="0" lang="en-US" sz="1700" b="0" i="0" u="none" strike="noStrike" kern="1200" cap="none" spc="0" normalizeH="0" baseline="0" noProof="0" dirty="0">
                <a:ln>
                  <a:noFill/>
                </a:ln>
                <a:solidFill>
                  <a:prstClr val="black"/>
                </a:solidFill>
                <a:effectLst/>
                <a:uLnTx/>
                <a:uFillTx/>
                <a:latin typeface="Calibri"/>
                <a:ea typeface="+mn-ea"/>
                <a:cs typeface="+mn-cs"/>
              </a:rPr>
              <a:t>CCOMCYL</a:t>
            </a:r>
            <a:endParaRPr kumimoji="0" lang="es-E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Sitio web</a:t>
            </a:r>
            <a:r>
              <a:rPr kumimoji="0" lang="es-ES" sz="1700" b="0" i="0" u="none" strike="noStrike" kern="1200" cap="none" spc="0" normalizeH="0" baseline="0" noProof="0" dirty="0">
                <a:ln>
                  <a:noFill/>
                </a:ln>
                <a:solidFill>
                  <a:prstClr val="black"/>
                </a:solidFill>
                <a:effectLst/>
                <a:uLnTx/>
                <a:uFillTx/>
                <a:latin typeface="Calibri"/>
                <a:ea typeface="+mn-ea"/>
                <a:cs typeface="+mn-cs"/>
              </a:rPr>
              <a:t>:		</a:t>
            </a:r>
            <a:r>
              <a:rPr kumimoji="0" lang="es-ES" sz="1700" b="0" i="0" u="none" strike="noStrike" kern="1200" cap="none" spc="0" normalizeH="0" baseline="0" noProof="0" dirty="0">
                <a:ln>
                  <a:noFill/>
                </a:ln>
                <a:solidFill>
                  <a:prstClr val="black"/>
                </a:solidFill>
                <a:effectLst/>
                <a:uLnTx/>
                <a:uFillTx/>
                <a:latin typeface="Calibri"/>
                <a:ea typeface="+mn-ea"/>
                <a:cs typeface="+mn-cs"/>
                <a:hlinkClick r:id="rId4"/>
              </a:rPr>
              <a:t>http://www.colegiosmedicoscastillayleon.com</a:t>
            </a:r>
            <a:endParaRPr kumimoji="0" lang="es-ES" sz="1700" b="0" i="0" u="none" strike="noStrike" kern="1200" cap="none" spc="0" normalizeH="0" baseline="0" noProof="0" dirty="0">
              <a:ln>
                <a:noFill/>
              </a:ln>
              <a:solidFill>
                <a:prstClr val="black"/>
              </a:solidFill>
              <a:effectLst/>
              <a:uLnTx/>
              <a:uFillTx/>
              <a:latin typeface="Calibri"/>
              <a:ea typeface="+mn-ea"/>
              <a:cs typeface="+mn-cs"/>
            </a:endParaRPr>
          </a:p>
        </p:txBody>
      </p:sp>
      <p:sp>
        <p:nvSpPr>
          <p:cNvPr id="73" name="CuadroTexto 72"/>
          <p:cNvSpPr txBox="1"/>
          <p:nvPr/>
        </p:nvSpPr>
        <p:spPr>
          <a:xfrm>
            <a:off x="3863753" y="3595338"/>
            <a:ext cx="8328248"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C. Inclusión:</a:t>
            </a:r>
            <a:r>
              <a:rPr kumimoji="0" lang="es-ES" sz="1700" b="0" i="0" u="none" strike="noStrike" kern="1200" cap="none" spc="0" normalizeH="0" baseline="0" noProof="0" dirty="0">
                <a:ln>
                  <a:noFill/>
                </a:ln>
                <a:solidFill>
                  <a:prstClr val="black"/>
                </a:solidFill>
                <a:effectLst/>
                <a:uLnTx/>
                <a:uFillTx/>
                <a:latin typeface="Calibri"/>
                <a:ea typeface="+mn-ea"/>
                <a:cs typeface="+mn-cs"/>
              </a:rPr>
              <a:t>	1. Titulación Medicina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0" i="0" u="none" strike="noStrike" kern="1200" cap="none" spc="0" normalizeH="0" baseline="0" noProof="0" dirty="0">
                <a:ln>
                  <a:noFill/>
                </a:ln>
                <a:solidFill>
                  <a:prstClr val="black"/>
                </a:solidFill>
                <a:effectLst/>
                <a:uLnTx/>
                <a:uFillTx/>
                <a:latin typeface="Calibri"/>
                <a:ea typeface="+mn-ea"/>
                <a:cs typeface="+mn-cs"/>
              </a:rPr>
              <a:t>		2. Colegiación en CYL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C. Exclusión:</a:t>
            </a:r>
            <a:r>
              <a:rPr kumimoji="0" lang="es-ES" sz="1700" b="0" i="0" u="none" strike="noStrike" kern="1200" cap="none" spc="0" normalizeH="0" baseline="0" noProof="0" dirty="0">
                <a:ln>
                  <a:noFill/>
                </a:ln>
                <a:solidFill>
                  <a:prstClr val="black"/>
                </a:solidFill>
                <a:effectLst/>
                <a:uLnTx/>
                <a:uFillTx/>
                <a:latin typeface="Calibri"/>
                <a:ea typeface="+mn-ea"/>
                <a:cs typeface="+mn-cs"/>
              </a:rPr>
              <a:t> 	1. Variables de Interés No Disponibles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Variables Ppales:	</a:t>
            </a:r>
            <a:r>
              <a:rPr kumimoji="0" lang="es-ES" sz="1700" b="0" i="0" u="none" strike="noStrike" kern="1200" cap="none" spc="0" normalizeH="0" baseline="0" noProof="0" dirty="0">
                <a:ln>
                  <a:noFill/>
                </a:ln>
                <a:solidFill>
                  <a:prstClr val="black"/>
                </a:solidFill>
                <a:effectLst/>
                <a:uLnTx/>
                <a:uFillTx/>
                <a:latin typeface="Calibri"/>
                <a:ea typeface="+mn-ea"/>
                <a:cs typeface="+mn-cs"/>
              </a:rPr>
              <a:t>Provincia, Edad, Sexo, Especialidad Principal, Situación, Tipo de 		Ejercicio, Periodo MIR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Plan de Análisis:	</a:t>
            </a:r>
            <a:r>
              <a:rPr kumimoji="0" lang="es-ES" sz="1700" b="0" i="0" u="none" strike="noStrike" kern="1200" cap="none" spc="0" normalizeH="0" baseline="0" noProof="0" dirty="0">
                <a:ln>
                  <a:noFill/>
                </a:ln>
                <a:solidFill>
                  <a:prstClr val="black"/>
                </a:solidFill>
                <a:effectLst/>
                <a:uLnTx/>
                <a:uFillTx/>
                <a:latin typeface="Calibri"/>
                <a:ea typeface="+mn-ea"/>
                <a:cs typeface="+mn-cs"/>
              </a:rPr>
              <a:t>V. Cualitativas: Distribución de Frecuencias.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		</a:t>
            </a:r>
            <a:r>
              <a:rPr kumimoji="0" lang="es-ES" sz="1700" b="0" i="0" u="none" strike="noStrike" kern="1200" cap="none" spc="0" normalizeH="0" baseline="0" noProof="0" dirty="0">
                <a:ln>
                  <a:noFill/>
                </a:ln>
                <a:solidFill>
                  <a:prstClr val="black"/>
                </a:solidFill>
                <a:effectLst/>
                <a:uLnTx/>
                <a:uFillTx/>
                <a:latin typeface="Calibri"/>
                <a:ea typeface="+mn-ea"/>
                <a:cs typeface="+mn-cs"/>
              </a:rPr>
              <a:t>V. Cuantitativas: Tendencia Central: Mediana / Media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0" i="0" u="none" strike="noStrike" kern="1200" cap="none" spc="0" normalizeH="0" baseline="0" noProof="0" dirty="0">
                <a:ln>
                  <a:noFill/>
                </a:ln>
                <a:solidFill>
                  <a:prstClr val="black"/>
                </a:solidFill>
                <a:effectLst/>
                <a:uLnTx/>
                <a:uFillTx/>
                <a:latin typeface="Calibri"/>
                <a:ea typeface="+mn-ea"/>
                <a:cs typeface="+mn-cs"/>
              </a:rPr>
              <a:t>		(si missings o test de normalidad no significativo)</a:t>
            </a:r>
            <a:endParaRPr kumimoji="0" lang="es-ES" sz="17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Software</a:t>
            </a:r>
            <a:r>
              <a:rPr kumimoji="0" lang="es-ES" sz="1700" b="0" i="0" u="none" strike="noStrike" kern="1200" cap="none" spc="0" normalizeH="0" baseline="0" noProof="0" dirty="0">
                <a:ln>
                  <a:noFill/>
                </a:ln>
                <a:solidFill>
                  <a:prstClr val="black"/>
                </a:solidFill>
                <a:effectLst/>
                <a:uLnTx/>
                <a:uFillTx/>
                <a:latin typeface="Calibri"/>
                <a:ea typeface="+mn-ea"/>
                <a:cs typeface="+mn-cs"/>
              </a:rPr>
              <a:t>:		Stata Versión 11.1</a:t>
            </a:r>
          </a:p>
        </p:txBody>
      </p:sp>
      <p:pic>
        <p:nvPicPr>
          <p:cNvPr id="3" name="Imagen 2"/>
          <p:cNvPicPr>
            <a:picLocks noChangeAspect="1"/>
          </p:cNvPicPr>
          <p:nvPr/>
        </p:nvPicPr>
        <p:blipFill rotWithShape="1">
          <a:blip r:embed="rId5" cstate="print">
            <a:extLst>
              <a:ext uri="{28A0092B-C50C-407E-A947-70E740481C1C}">
                <a14:useLocalDpi xmlns:a14="http://schemas.microsoft.com/office/drawing/2010/main" val="0"/>
              </a:ext>
            </a:extLst>
          </a:blip>
          <a:srcRect l="32860" t="19550" r="32860" b="19550"/>
          <a:stretch/>
        </p:blipFill>
        <p:spPr>
          <a:xfrm>
            <a:off x="1709004" y="5291314"/>
            <a:ext cx="1061964" cy="1061964"/>
          </a:xfrm>
          <a:prstGeom prst="rect">
            <a:avLst/>
          </a:prstGeom>
        </p:spPr>
      </p:pic>
      <p:sp>
        <p:nvSpPr>
          <p:cNvPr id="4" name="CuadroTexto 3"/>
          <p:cNvSpPr txBox="1"/>
          <p:nvPr/>
        </p:nvSpPr>
        <p:spPr>
          <a:xfrm>
            <a:off x="839188" y="5605931"/>
            <a:ext cx="755720" cy="3539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700" b="1" i="0" u="none" strike="noStrike" kern="1200" cap="none" spc="0" normalizeH="0" baseline="0" noProof="0" dirty="0">
                <a:ln>
                  <a:noFill/>
                </a:ln>
                <a:solidFill>
                  <a:prstClr val="black"/>
                </a:solidFill>
                <a:effectLst/>
                <a:uLnTx/>
                <a:uFillTx/>
                <a:latin typeface="Calibri"/>
                <a:ea typeface="+mn-ea"/>
                <a:cs typeface="+mn-cs"/>
              </a:rPr>
              <a:t>+ info:</a:t>
            </a:r>
            <a:endParaRPr kumimoji="0" lang="en-US" sz="17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CuadroTexto 4"/>
          <p:cNvSpPr txBox="1"/>
          <p:nvPr/>
        </p:nvSpPr>
        <p:spPr>
          <a:xfrm rot="19892680">
            <a:off x="1019926" y="5398809"/>
            <a:ext cx="268482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400" b="1" i="0" u="none" strike="noStrike" kern="1200" cap="none" spc="0" normalizeH="0" baseline="0" noProof="0" dirty="0">
                <a:ln>
                  <a:noFill/>
                </a:ln>
                <a:solidFill>
                  <a:srgbClr val="C00000">
                    <a:alpha val="50000"/>
                  </a:srgbClr>
                </a:solidFill>
                <a:effectLst/>
                <a:uLnTx/>
                <a:uFillTx/>
                <a:latin typeface="Calibri"/>
                <a:ea typeface="+mn-ea"/>
                <a:cs typeface="+mn-cs"/>
              </a:rPr>
              <a:t>OPCIONAL</a:t>
            </a:r>
            <a:endParaRPr kumimoji="0" lang="en-US" sz="4400" b="1" i="0" u="none" strike="noStrike" kern="1200" cap="none" spc="0" normalizeH="0" baseline="0" noProof="0" dirty="0">
              <a:ln>
                <a:noFill/>
              </a:ln>
              <a:solidFill>
                <a:srgbClr val="C00000">
                  <a:alpha val="50000"/>
                </a:srgbClr>
              </a:solidFill>
              <a:effectLst/>
              <a:uLnTx/>
              <a:uFillTx/>
              <a:latin typeface="Calibri"/>
              <a:ea typeface="+mn-ea"/>
              <a:cs typeface="+mn-cs"/>
            </a:endParaRPr>
          </a:p>
        </p:txBody>
      </p:sp>
    </p:spTree>
    <p:extLst>
      <p:ext uri="{BB962C8B-B14F-4D97-AF65-F5344CB8AC3E}">
        <p14:creationId xmlns:p14="http://schemas.microsoft.com/office/powerpoint/2010/main" val="192863977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n 1"/>
          <p:cNvPicPr>
            <a:picLocks noChangeAspect="1"/>
          </p:cNvPicPr>
          <p:nvPr/>
        </p:nvPicPr>
        <p:blipFill>
          <a:blip r:embed="rId3">
            <a:extLst>
              <a:ext uri="{28A0092B-C50C-407E-A947-70E740481C1C}">
                <a14:useLocalDpi xmlns:a14="http://schemas.microsoft.com/office/drawing/2010/main" val="0"/>
              </a:ext>
            </a:extLst>
          </a:blip>
          <a:srcRect r="18005" b="6799"/>
          <a:stretch>
            <a:fillRect/>
          </a:stretch>
        </p:blipFill>
        <p:spPr bwMode="auto">
          <a:xfrm>
            <a:off x="-77788" y="-19050"/>
            <a:ext cx="12150726"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Freeform 37"/>
          <p:cNvSpPr>
            <a:spLocks/>
          </p:cNvSpPr>
          <p:nvPr/>
        </p:nvSpPr>
        <p:spPr bwMode="auto">
          <a:xfrm>
            <a:off x="3805238" y="-9525"/>
            <a:ext cx="8402637" cy="6858000"/>
          </a:xfrm>
          <a:custGeom>
            <a:avLst/>
            <a:gdLst>
              <a:gd name="T0" fmla="*/ 5269659 w 8402861"/>
              <a:gd name="T1" fmla="*/ 0 h 6840324"/>
              <a:gd name="T2" fmla="*/ 8230563 w 8402861"/>
              <a:gd name="T3" fmla="*/ 0 h 6840324"/>
              <a:gd name="T4" fmla="*/ 8402189 w 8402861"/>
              <a:gd name="T5" fmla="*/ 0 h 6840324"/>
              <a:gd name="T6" fmla="*/ 8402189 w 8402861"/>
              <a:gd name="T7" fmla="*/ 6911304 h 6840324"/>
              <a:gd name="T8" fmla="*/ 0 w 8402861"/>
              <a:gd name="T9" fmla="*/ 6911304 h 6840324"/>
              <a:gd name="T10" fmla="*/ 137479 w 8402861"/>
              <a:gd name="T11" fmla="*/ 6891553 h 6840324"/>
              <a:gd name="T12" fmla="*/ 2811048 w 8402861"/>
              <a:gd name="T13" fmla="*/ 5414577 h 6840324"/>
              <a:gd name="T14" fmla="*/ 2820690 w 8402861"/>
              <a:gd name="T15" fmla="*/ 5404925 h 6840324"/>
              <a:gd name="T16" fmla="*/ 2955672 w 8402861"/>
              <a:gd name="T17" fmla="*/ 5279452 h 6840324"/>
              <a:gd name="T18" fmla="*/ 3023162 w 8402861"/>
              <a:gd name="T19" fmla="*/ 5211891 h 6840324"/>
              <a:gd name="T20" fmla="*/ 3090657 w 8402861"/>
              <a:gd name="T21" fmla="*/ 5134678 h 6840324"/>
              <a:gd name="T22" fmla="*/ 3264204 w 8402861"/>
              <a:gd name="T23" fmla="*/ 4941645 h 6840324"/>
              <a:gd name="T24" fmla="*/ 3293128 w 8402861"/>
              <a:gd name="T25" fmla="*/ 4903038 h 6840324"/>
              <a:gd name="T26" fmla="*/ 3350979 w 8402861"/>
              <a:gd name="T27" fmla="*/ 4845129 h 6840324"/>
              <a:gd name="T28" fmla="*/ 3408828 w 8402861"/>
              <a:gd name="T29" fmla="*/ 4767916 h 6840324"/>
              <a:gd name="T30" fmla="*/ 3466679 w 8402861"/>
              <a:gd name="T31" fmla="*/ 4690703 h 6840324"/>
              <a:gd name="T32" fmla="*/ 3678793 w 8402861"/>
              <a:gd name="T33" fmla="*/ 4410805 h 6840324"/>
              <a:gd name="T34" fmla="*/ 3717359 w 8402861"/>
              <a:gd name="T35" fmla="*/ 4352894 h 6840324"/>
              <a:gd name="T36" fmla="*/ 3765568 w 8402861"/>
              <a:gd name="T37" fmla="*/ 4294984 h 6840324"/>
              <a:gd name="T38" fmla="*/ 3804135 w 8402861"/>
              <a:gd name="T39" fmla="*/ 4227423 h 6840324"/>
              <a:gd name="T40" fmla="*/ 3852341 w 8402861"/>
              <a:gd name="T41" fmla="*/ 4159862 h 6840324"/>
              <a:gd name="T42" fmla="*/ 4228363 w 8402861"/>
              <a:gd name="T43" fmla="*/ 3551808 h 6840324"/>
              <a:gd name="T44" fmla="*/ 4257291 w 8402861"/>
              <a:gd name="T45" fmla="*/ 3493897 h 6840324"/>
              <a:gd name="T46" fmla="*/ 4440481 w 8402861"/>
              <a:gd name="T47" fmla="*/ 3146439 h 6840324"/>
              <a:gd name="T48" fmla="*/ 4507971 w 8402861"/>
              <a:gd name="T49" fmla="*/ 3011313 h 6840324"/>
              <a:gd name="T50" fmla="*/ 4633310 w 8402861"/>
              <a:gd name="T51" fmla="*/ 2731418 h 6840324"/>
              <a:gd name="T52" fmla="*/ 4652595 w 8402861"/>
              <a:gd name="T53" fmla="*/ 2683160 h 6840324"/>
              <a:gd name="T54" fmla="*/ 4691162 w 8402861"/>
              <a:gd name="T55" fmla="*/ 2586643 h 6840324"/>
              <a:gd name="T56" fmla="*/ 4720085 w 8402861"/>
              <a:gd name="T57" fmla="*/ 2519081 h 6840324"/>
              <a:gd name="T58" fmla="*/ 4806861 w 8402861"/>
              <a:gd name="T59" fmla="*/ 2297094 h 6840324"/>
              <a:gd name="T60" fmla="*/ 4835785 w 8402861"/>
              <a:gd name="T61" fmla="*/ 2229532 h 6840324"/>
              <a:gd name="T62" fmla="*/ 5018975 w 8402861"/>
              <a:gd name="T63" fmla="*/ 1650433 h 6840324"/>
              <a:gd name="T64" fmla="*/ 5038260 w 8402861"/>
              <a:gd name="T65" fmla="*/ 1582871 h 6840324"/>
              <a:gd name="T66" fmla="*/ 5057542 w 8402861"/>
              <a:gd name="T67" fmla="*/ 1515310 h 6840324"/>
              <a:gd name="T68" fmla="*/ 5086466 w 8402861"/>
              <a:gd name="T69" fmla="*/ 1370534 h 6840324"/>
              <a:gd name="T70" fmla="*/ 5105751 w 8402861"/>
              <a:gd name="T71" fmla="*/ 1293321 h 6840324"/>
              <a:gd name="T72" fmla="*/ 5182883 w 8402861"/>
              <a:gd name="T73" fmla="*/ 916906 h 6840324"/>
              <a:gd name="T74" fmla="*/ 5192526 w 8402861"/>
              <a:gd name="T75" fmla="*/ 830041 h 6840324"/>
              <a:gd name="T76" fmla="*/ 5211808 w 8402861"/>
              <a:gd name="T77" fmla="*/ 723875 h 6840324"/>
              <a:gd name="T78" fmla="*/ 5221450 w 8402861"/>
              <a:gd name="T79" fmla="*/ 656313 h 6840324"/>
              <a:gd name="T80" fmla="*/ 5231092 w 8402861"/>
              <a:gd name="T81" fmla="*/ 588751 h 6840324"/>
              <a:gd name="T82" fmla="*/ 5250375 w 8402861"/>
              <a:gd name="T83" fmla="*/ 443975 h 6840324"/>
              <a:gd name="T84" fmla="*/ 5250375 w 8402861"/>
              <a:gd name="T85" fmla="*/ 376415 h 6840324"/>
              <a:gd name="T86" fmla="*/ 5260017 w 8402861"/>
              <a:gd name="T87" fmla="*/ 328156 h 6840324"/>
              <a:gd name="T88" fmla="*/ 5260017 w 8402861"/>
              <a:gd name="T89" fmla="*/ 250943 h 6840324"/>
              <a:gd name="T90" fmla="*/ 5269659 w 8402861"/>
              <a:gd name="T91" fmla="*/ 164079 h 6840324"/>
              <a:gd name="T92" fmla="*/ 5269659 w 8402861"/>
              <a:gd name="T93" fmla="*/ 96516 h 6840324"/>
              <a:gd name="T94" fmla="*/ 5269659 w 8402861"/>
              <a:gd name="T95" fmla="*/ 28955 h 6840324"/>
              <a:gd name="T96" fmla="*/ 5269659 w 8402861"/>
              <a:gd name="T97" fmla="*/ 0 h 68403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402861"/>
              <a:gd name="T148" fmla="*/ 0 h 6840324"/>
              <a:gd name="T149" fmla="*/ 8402861 w 8402861"/>
              <a:gd name="T150" fmla="*/ 6840324 h 68403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402861" h="6840324">
                <a:moveTo>
                  <a:pt x="5270079" y="0"/>
                </a:moveTo>
                <a:cubicBezTo>
                  <a:pt x="6508221" y="0"/>
                  <a:pt x="7475519" y="0"/>
                  <a:pt x="8231220" y="0"/>
                </a:cubicBezTo>
                <a:lnTo>
                  <a:pt x="8402861" y="0"/>
                </a:lnTo>
                <a:lnTo>
                  <a:pt x="8402861" y="6840324"/>
                </a:lnTo>
                <a:lnTo>
                  <a:pt x="0" y="6840324"/>
                </a:lnTo>
                <a:lnTo>
                  <a:pt x="137491" y="6820776"/>
                </a:lnTo>
                <a:cubicBezTo>
                  <a:pt x="1130448" y="6653595"/>
                  <a:pt x="2042896" y="6111228"/>
                  <a:pt x="2811273" y="5358967"/>
                </a:cubicBezTo>
                <a:cubicBezTo>
                  <a:pt x="2820915" y="5349415"/>
                  <a:pt x="2820915" y="5349415"/>
                  <a:pt x="2820915" y="5349415"/>
                </a:cubicBezTo>
                <a:cubicBezTo>
                  <a:pt x="2869128" y="5311205"/>
                  <a:pt x="2907697" y="5272994"/>
                  <a:pt x="2955909" y="5225232"/>
                </a:cubicBezTo>
                <a:cubicBezTo>
                  <a:pt x="2975194" y="5206127"/>
                  <a:pt x="2994478" y="5177469"/>
                  <a:pt x="3023405" y="5158364"/>
                </a:cubicBezTo>
                <a:cubicBezTo>
                  <a:pt x="3042690" y="5129707"/>
                  <a:pt x="3061975" y="5110602"/>
                  <a:pt x="3090903" y="5081944"/>
                </a:cubicBezTo>
                <a:cubicBezTo>
                  <a:pt x="3148757" y="5024629"/>
                  <a:pt x="3206611" y="4957761"/>
                  <a:pt x="3264465" y="4890893"/>
                </a:cubicBezTo>
                <a:cubicBezTo>
                  <a:pt x="3274107" y="4881341"/>
                  <a:pt x="3283749" y="4871788"/>
                  <a:pt x="3293392" y="4852683"/>
                </a:cubicBezTo>
                <a:cubicBezTo>
                  <a:pt x="3312676" y="4833578"/>
                  <a:pt x="3331961" y="4814473"/>
                  <a:pt x="3351246" y="4795368"/>
                </a:cubicBezTo>
                <a:cubicBezTo>
                  <a:pt x="3370531" y="4766711"/>
                  <a:pt x="3389815" y="4738053"/>
                  <a:pt x="3409101" y="4718948"/>
                </a:cubicBezTo>
                <a:cubicBezTo>
                  <a:pt x="3428386" y="4690290"/>
                  <a:pt x="3447670" y="4671185"/>
                  <a:pt x="3466955" y="4642528"/>
                </a:cubicBezTo>
                <a:cubicBezTo>
                  <a:pt x="3534451" y="4556555"/>
                  <a:pt x="3611590" y="4461030"/>
                  <a:pt x="3679087" y="4365505"/>
                </a:cubicBezTo>
                <a:cubicBezTo>
                  <a:pt x="3688729" y="4346399"/>
                  <a:pt x="3708014" y="4327294"/>
                  <a:pt x="3717656" y="4308189"/>
                </a:cubicBezTo>
                <a:cubicBezTo>
                  <a:pt x="3736941" y="4289084"/>
                  <a:pt x="3746583" y="4269979"/>
                  <a:pt x="3765868" y="4250874"/>
                </a:cubicBezTo>
                <a:cubicBezTo>
                  <a:pt x="3775511" y="4222217"/>
                  <a:pt x="3794795" y="4203112"/>
                  <a:pt x="3804438" y="4184006"/>
                </a:cubicBezTo>
                <a:cubicBezTo>
                  <a:pt x="3823722" y="4164901"/>
                  <a:pt x="3833365" y="4145796"/>
                  <a:pt x="3852650" y="4117139"/>
                </a:cubicBezTo>
                <a:cubicBezTo>
                  <a:pt x="3987643" y="3926088"/>
                  <a:pt x="4112994" y="3715933"/>
                  <a:pt x="4228702" y="3515330"/>
                </a:cubicBezTo>
                <a:cubicBezTo>
                  <a:pt x="4238345" y="3496225"/>
                  <a:pt x="4247987" y="3477120"/>
                  <a:pt x="4257630" y="3458014"/>
                </a:cubicBezTo>
                <a:cubicBezTo>
                  <a:pt x="4325126" y="3343384"/>
                  <a:pt x="4382981" y="3238306"/>
                  <a:pt x="4440835" y="3114124"/>
                </a:cubicBezTo>
                <a:cubicBezTo>
                  <a:pt x="4460120" y="3075913"/>
                  <a:pt x="4489047" y="3028151"/>
                  <a:pt x="4508331" y="2980388"/>
                </a:cubicBezTo>
                <a:cubicBezTo>
                  <a:pt x="4546901" y="2884863"/>
                  <a:pt x="4595113" y="2798890"/>
                  <a:pt x="4633682" y="2703365"/>
                </a:cubicBezTo>
                <a:cubicBezTo>
                  <a:pt x="4643325" y="2684260"/>
                  <a:pt x="4652967" y="2665155"/>
                  <a:pt x="4652967" y="2655603"/>
                </a:cubicBezTo>
                <a:cubicBezTo>
                  <a:pt x="4672251" y="2617392"/>
                  <a:pt x="4681894" y="2588735"/>
                  <a:pt x="4691537" y="2560077"/>
                </a:cubicBezTo>
                <a:cubicBezTo>
                  <a:pt x="4701179" y="2540972"/>
                  <a:pt x="4710821" y="2512314"/>
                  <a:pt x="4720463" y="2493210"/>
                </a:cubicBezTo>
                <a:cubicBezTo>
                  <a:pt x="4749391" y="2416789"/>
                  <a:pt x="4778318" y="2349921"/>
                  <a:pt x="4807245" y="2273502"/>
                </a:cubicBezTo>
                <a:cubicBezTo>
                  <a:pt x="4816887" y="2254396"/>
                  <a:pt x="4826529" y="2225739"/>
                  <a:pt x="4836172" y="2206634"/>
                </a:cubicBezTo>
                <a:cubicBezTo>
                  <a:pt x="4903669" y="2015583"/>
                  <a:pt x="4961523" y="1824533"/>
                  <a:pt x="5019377" y="1633482"/>
                </a:cubicBezTo>
                <a:cubicBezTo>
                  <a:pt x="5019377" y="1614377"/>
                  <a:pt x="5029019" y="1585719"/>
                  <a:pt x="5038662" y="1566614"/>
                </a:cubicBezTo>
                <a:cubicBezTo>
                  <a:pt x="5038662" y="1547509"/>
                  <a:pt x="5048305" y="1518852"/>
                  <a:pt x="5057947" y="1499747"/>
                </a:cubicBezTo>
                <a:cubicBezTo>
                  <a:pt x="5067589" y="1451984"/>
                  <a:pt x="5077231" y="1404221"/>
                  <a:pt x="5086874" y="1356459"/>
                </a:cubicBezTo>
                <a:cubicBezTo>
                  <a:pt x="5096517" y="1327801"/>
                  <a:pt x="5106159" y="1308696"/>
                  <a:pt x="5106159" y="1280039"/>
                </a:cubicBezTo>
                <a:cubicBezTo>
                  <a:pt x="5135086" y="1155856"/>
                  <a:pt x="5164013" y="1031673"/>
                  <a:pt x="5183297" y="907490"/>
                </a:cubicBezTo>
                <a:cubicBezTo>
                  <a:pt x="5183297" y="878833"/>
                  <a:pt x="5192940" y="850175"/>
                  <a:pt x="5192940" y="821517"/>
                </a:cubicBezTo>
                <a:cubicBezTo>
                  <a:pt x="5202583" y="783307"/>
                  <a:pt x="5212225" y="754650"/>
                  <a:pt x="5212225" y="716440"/>
                </a:cubicBezTo>
                <a:cubicBezTo>
                  <a:pt x="5212225" y="697335"/>
                  <a:pt x="5221867" y="668677"/>
                  <a:pt x="5221867" y="649572"/>
                </a:cubicBezTo>
                <a:cubicBezTo>
                  <a:pt x="5221867" y="630467"/>
                  <a:pt x="5231509" y="601809"/>
                  <a:pt x="5231509" y="582704"/>
                </a:cubicBezTo>
                <a:cubicBezTo>
                  <a:pt x="5231509" y="534942"/>
                  <a:pt x="5241152" y="487179"/>
                  <a:pt x="5250795" y="439416"/>
                </a:cubicBezTo>
                <a:cubicBezTo>
                  <a:pt x="5250795" y="420311"/>
                  <a:pt x="5250795" y="391654"/>
                  <a:pt x="5250795" y="372549"/>
                </a:cubicBezTo>
                <a:cubicBezTo>
                  <a:pt x="5250795" y="353444"/>
                  <a:pt x="5250795" y="343891"/>
                  <a:pt x="5260437" y="324786"/>
                </a:cubicBezTo>
                <a:cubicBezTo>
                  <a:pt x="5260437" y="296128"/>
                  <a:pt x="5260437" y="267471"/>
                  <a:pt x="5260437" y="248366"/>
                </a:cubicBezTo>
                <a:cubicBezTo>
                  <a:pt x="5260437" y="219708"/>
                  <a:pt x="5270079" y="191051"/>
                  <a:pt x="5270079" y="162393"/>
                </a:cubicBezTo>
                <a:cubicBezTo>
                  <a:pt x="5270079" y="133735"/>
                  <a:pt x="5270079" y="114630"/>
                  <a:pt x="5270079" y="95525"/>
                </a:cubicBezTo>
                <a:cubicBezTo>
                  <a:pt x="5270079" y="76420"/>
                  <a:pt x="5270079" y="47763"/>
                  <a:pt x="5270079" y="28658"/>
                </a:cubicBezTo>
                <a:cubicBezTo>
                  <a:pt x="5270079" y="19105"/>
                  <a:pt x="5270079" y="9553"/>
                  <a:pt x="5270079" y="0"/>
                </a:cubicBez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800">
                <a:latin typeface="Arial" panose="020B0604020202020204" pitchFamily="34" charset="0"/>
              </a:rPr>
              <a:t>        </a:t>
            </a:r>
          </a:p>
        </p:txBody>
      </p:sp>
      <p:grpSp>
        <p:nvGrpSpPr>
          <p:cNvPr id="9220" name="Group 35"/>
          <p:cNvGrpSpPr>
            <a:grpSpLocks/>
          </p:cNvGrpSpPr>
          <p:nvPr/>
        </p:nvGrpSpPr>
        <p:grpSpPr bwMode="auto">
          <a:xfrm>
            <a:off x="-77788" y="0"/>
            <a:ext cx="5151438" cy="4279900"/>
            <a:chOff x="-77788" y="-1"/>
            <a:chExt cx="4127500" cy="3429253"/>
          </a:xfrm>
        </p:grpSpPr>
        <p:sp>
          <p:nvSpPr>
            <p:cNvPr id="9238" name="Freeform 12"/>
            <p:cNvSpPr>
              <a:spLocks/>
            </p:cNvSpPr>
            <p:nvPr/>
          </p:nvSpPr>
          <p:spPr bwMode="auto">
            <a:xfrm>
              <a:off x="1282245" y="-1"/>
              <a:ext cx="2767467" cy="986298"/>
            </a:xfrm>
            <a:custGeom>
              <a:avLst/>
              <a:gdLst>
                <a:gd name="T0" fmla="*/ 2147483646 w 352"/>
                <a:gd name="T1" fmla="*/ 0 h 125"/>
                <a:gd name="T2" fmla="*/ 2147483646 w 352"/>
                <a:gd name="T3" fmla="*/ 2147483646 h 125"/>
                <a:gd name="T4" fmla="*/ 0 w 352"/>
                <a:gd name="T5" fmla="*/ 2147483646 h 125"/>
                <a:gd name="T6" fmla="*/ 0 w 352"/>
                <a:gd name="T7" fmla="*/ 2147483646 h 125"/>
                <a:gd name="T8" fmla="*/ 2147483646 w 352"/>
                <a:gd name="T9" fmla="*/ 2147483646 h 125"/>
                <a:gd name="T10" fmla="*/ 2147483646 w 352"/>
                <a:gd name="T11" fmla="*/ 0 h 125"/>
                <a:gd name="T12" fmla="*/ 2147483646 w 352"/>
                <a:gd name="T13" fmla="*/ 0 h 1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25">
                  <a:moveTo>
                    <a:pt x="352" y="0"/>
                  </a:moveTo>
                  <a:cubicBezTo>
                    <a:pt x="240" y="22"/>
                    <a:pt x="120" y="64"/>
                    <a:pt x="32" y="108"/>
                  </a:cubicBezTo>
                  <a:cubicBezTo>
                    <a:pt x="21" y="114"/>
                    <a:pt x="10" y="119"/>
                    <a:pt x="0" y="125"/>
                  </a:cubicBezTo>
                  <a:cubicBezTo>
                    <a:pt x="0" y="125"/>
                    <a:pt x="0" y="125"/>
                    <a:pt x="0" y="125"/>
                  </a:cubicBezTo>
                  <a:cubicBezTo>
                    <a:pt x="13" y="108"/>
                    <a:pt x="27" y="92"/>
                    <a:pt x="41" y="78"/>
                  </a:cubicBezTo>
                  <a:cubicBezTo>
                    <a:pt x="76" y="42"/>
                    <a:pt x="114" y="15"/>
                    <a:pt x="136" y="0"/>
                  </a:cubicBezTo>
                  <a:lnTo>
                    <a:pt x="352" y="0"/>
                  </a:lnTo>
                  <a:close/>
                </a:path>
              </a:pathLst>
            </a:custGeom>
            <a:gradFill rotWithShape="1">
              <a:gsLst>
                <a:gs pos="0">
                  <a:srgbClr val="01A0D9"/>
                </a:gs>
                <a:gs pos="14000">
                  <a:srgbClr val="01A0D9"/>
                </a:gs>
                <a:gs pos="100000">
                  <a:srgbClr val="3EDCFC"/>
                </a:gs>
              </a:gsLst>
              <a:lin ang="81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3"/>
            <p:cNvSpPr>
              <a:spLocks/>
            </p:cNvSpPr>
            <p:nvPr/>
          </p:nvSpPr>
          <p:spPr bwMode="auto">
            <a:xfrm>
              <a:off x="-77788" y="606733"/>
              <a:ext cx="1902848" cy="2822519"/>
            </a:xfrm>
            <a:custGeom>
              <a:avLst/>
              <a:gdLst>
                <a:gd name="T0" fmla="*/ 242 w 242"/>
                <a:gd name="T1" fmla="*/ 1 h 358"/>
                <a:gd name="T2" fmla="*/ 0 w 242"/>
                <a:gd name="T3" fmla="*/ 358 h 358"/>
                <a:gd name="T4" fmla="*/ 0 w 242"/>
                <a:gd name="T5" fmla="*/ 0 h 358"/>
                <a:gd name="T6" fmla="*/ 242 w 242"/>
                <a:gd name="T7" fmla="*/ 1 h 358"/>
              </a:gdLst>
              <a:ahLst/>
              <a:cxnLst>
                <a:cxn ang="0">
                  <a:pos x="T0" y="T1"/>
                </a:cxn>
                <a:cxn ang="0">
                  <a:pos x="T2" y="T3"/>
                </a:cxn>
                <a:cxn ang="0">
                  <a:pos x="T4" y="T5"/>
                </a:cxn>
                <a:cxn ang="0">
                  <a:pos x="T6" y="T7"/>
                </a:cxn>
              </a:cxnLst>
              <a:rect l="0" t="0" r="r" b="b"/>
              <a:pathLst>
                <a:path w="242" h="358">
                  <a:moveTo>
                    <a:pt x="242" y="1"/>
                  </a:moveTo>
                  <a:cubicBezTo>
                    <a:pt x="156" y="64"/>
                    <a:pt x="47" y="199"/>
                    <a:pt x="0" y="358"/>
                  </a:cubicBezTo>
                  <a:cubicBezTo>
                    <a:pt x="0" y="0"/>
                    <a:pt x="0" y="0"/>
                    <a:pt x="0" y="0"/>
                  </a:cubicBezTo>
                  <a:lnTo>
                    <a:pt x="242" y="1"/>
                  </a:lnTo>
                  <a:close/>
                </a:path>
              </a:pathLst>
            </a:custGeom>
            <a:gradFill>
              <a:gsLst>
                <a:gs pos="64000">
                  <a:schemeClr val="bg1"/>
                </a:gs>
                <a:gs pos="2000">
                  <a:srgbClr val="EBFCFF"/>
                </a:gs>
              </a:gsLst>
              <a:lin ang="0" scaled="1"/>
            </a:gradFill>
            <a:ln>
              <a:noFill/>
            </a:ln>
            <a:effectLst>
              <a:outerShdw blurRad="203200" dist="38100" dir="2700000" algn="tl" rotWithShape="0">
                <a:prstClr val="black">
                  <a:alpha val="10000"/>
                </a:prstClr>
              </a:outerShdw>
            </a:effectLst>
          </p:spPr>
          <p:txBody>
            <a:bodyPr/>
            <a:lstStyle/>
            <a:p>
              <a:pPr>
                <a:defRPr/>
              </a:pPr>
              <a:endParaRPr lang="en-US"/>
            </a:p>
          </p:txBody>
        </p:sp>
        <p:sp>
          <p:nvSpPr>
            <p:cNvPr id="9240" name="Freeform 22"/>
            <p:cNvSpPr>
              <a:spLocks/>
            </p:cNvSpPr>
            <p:nvPr/>
          </p:nvSpPr>
          <p:spPr bwMode="auto">
            <a:xfrm>
              <a:off x="-77788" y="-1"/>
              <a:ext cx="3403730" cy="2782052"/>
            </a:xfrm>
            <a:custGeom>
              <a:avLst/>
              <a:gdLst>
                <a:gd name="T0" fmla="*/ 2147483646 w 433"/>
                <a:gd name="T1" fmla="*/ 0 h 353"/>
                <a:gd name="T2" fmla="*/ 2147483646 w 433"/>
                <a:gd name="T3" fmla="*/ 2147483646 h 353"/>
                <a:gd name="T4" fmla="*/ 2147483646 w 433"/>
                <a:gd name="T5" fmla="*/ 2147483646 h 353"/>
                <a:gd name="T6" fmla="*/ 2147483646 w 433"/>
                <a:gd name="T7" fmla="*/ 2147483646 h 353"/>
                <a:gd name="T8" fmla="*/ 0 w 433"/>
                <a:gd name="T9" fmla="*/ 2147483646 h 353"/>
                <a:gd name="T10" fmla="*/ 0 w 433"/>
                <a:gd name="T11" fmla="*/ 0 h 353"/>
                <a:gd name="T12" fmla="*/ 2147483646 w 433"/>
                <a:gd name="T13" fmla="*/ 0 h 3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33" h="353">
                  <a:moveTo>
                    <a:pt x="433" y="0"/>
                  </a:moveTo>
                  <a:cubicBezTo>
                    <a:pt x="368" y="15"/>
                    <a:pt x="303" y="41"/>
                    <a:pt x="242" y="78"/>
                  </a:cubicBezTo>
                  <a:cubicBezTo>
                    <a:pt x="218" y="92"/>
                    <a:pt x="195" y="108"/>
                    <a:pt x="173" y="125"/>
                  </a:cubicBezTo>
                  <a:cubicBezTo>
                    <a:pt x="173" y="125"/>
                    <a:pt x="173" y="125"/>
                    <a:pt x="173" y="125"/>
                  </a:cubicBezTo>
                  <a:cubicBezTo>
                    <a:pt x="99" y="184"/>
                    <a:pt x="37" y="261"/>
                    <a:pt x="0" y="353"/>
                  </a:cubicBezTo>
                  <a:cubicBezTo>
                    <a:pt x="0" y="0"/>
                    <a:pt x="0" y="0"/>
                    <a:pt x="0" y="0"/>
                  </a:cubicBezTo>
                  <a:lnTo>
                    <a:pt x="433" y="0"/>
                  </a:lnTo>
                  <a:close/>
                </a:path>
              </a:pathLst>
            </a:custGeom>
            <a:gradFill rotWithShape="1">
              <a:gsLst>
                <a:gs pos="0">
                  <a:srgbClr val="01A0D9"/>
                </a:gs>
                <a:gs pos="2000">
                  <a:srgbClr val="01A0D9"/>
                </a:gs>
                <a:gs pos="100000">
                  <a:srgbClr val="3EDCFC"/>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221" name="Freeform 17"/>
          <p:cNvSpPr>
            <a:spLocks noEditPoints="1"/>
          </p:cNvSpPr>
          <p:nvPr/>
        </p:nvSpPr>
        <p:spPr bwMode="auto">
          <a:xfrm>
            <a:off x="2979738" y="4287838"/>
            <a:ext cx="3744912" cy="2570162"/>
          </a:xfrm>
          <a:custGeom>
            <a:avLst/>
            <a:gdLst>
              <a:gd name="T0" fmla="*/ 2147483646 w 393"/>
              <a:gd name="T1" fmla="*/ 2147483646 h 269"/>
              <a:gd name="T2" fmla="*/ 0 w 393"/>
              <a:gd name="T3" fmla="*/ 2147483646 h 269"/>
              <a:gd name="T4" fmla="*/ 0 w 393"/>
              <a:gd name="T5" fmla="*/ 2147483646 h 269"/>
              <a:gd name="T6" fmla="*/ 0 w 393"/>
              <a:gd name="T7" fmla="*/ 2147483646 h 269"/>
              <a:gd name="T8" fmla="*/ 0 w 393"/>
              <a:gd name="T9" fmla="*/ 2147483646 h 269"/>
              <a:gd name="T10" fmla="*/ 2147483646 w 393"/>
              <a:gd name="T11" fmla="*/ 2147483646 h 269"/>
              <a:gd name="T12" fmla="*/ 2147483646 w 393"/>
              <a:gd name="T13" fmla="*/ 2147483646 h 269"/>
              <a:gd name="T14" fmla="*/ 2147483646 w 393"/>
              <a:gd name="T15" fmla="*/ 2147483646 h 269"/>
              <a:gd name="T16" fmla="*/ 2147483646 w 393"/>
              <a:gd name="T17" fmla="*/ 0 h 269"/>
              <a:gd name="T18" fmla="*/ 2147483646 w 393"/>
              <a:gd name="T19" fmla="*/ 2147483646 h 269"/>
              <a:gd name="T20" fmla="*/ 2147483646 w 393"/>
              <a:gd name="T21" fmla="*/ 2147483646 h 269"/>
              <a:gd name="T22" fmla="*/ 2147483646 w 393"/>
              <a:gd name="T23" fmla="*/ 2147483646 h 269"/>
              <a:gd name="T24" fmla="*/ 2147483646 w 393"/>
              <a:gd name="T25" fmla="*/ 2147483646 h 269"/>
              <a:gd name="T26" fmla="*/ 2147483646 w 393"/>
              <a:gd name="T27" fmla="*/ 0 h 2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3" h="269">
                <a:moveTo>
                  <a:pt x="173" y="268"/>
                </a:moveTo>
                <a:cubicBezTo>
                  <a:pt x="0" y="268"/>
                  <a:pt x="0" y="268"/>
                  <a:pt x="0" y="268"/>
                </a:cubicBezTo>
                <a:cubicBezTo>
                  <a:pt x="0" y="268"/>
                  <a:pt x="0" y="268"/>
                  <a:pt x="0" y="268"/>
                </a:cubicBezTo>
                <a:cubicBezTo>
                  <a:pt x="0" y="268"/>
                  <a:pt x="0" y="268"/>
                  <a:pt x="0" y="268"/>
                </a:cubicBezTo>
                <a:cubicBezTo>
                  <a:pt x="0" y="269"/>
                  <a:pt x="0" y="269"/>
                  <a:pt x="0" y="269"/>
                </a:cubicBezTo>
                <a:cubicBezTo>
                  <a:pt x="170" y="269"/>
                  <a:pt x="170" y="269"/>
                  <a:pt x="170" y="269"/>
                </a:cubicBezTo>
                <a:cubicBezTo>
                  <a:pt x="170" y="269"/>
                  <a:pt x="170" y="269"/>
                  <a:pt x="170" y="269"/>
                </a:cubicBezTo>
                <a:cubicBezTo>
                  <a:pt x="170" y="269"/>
                  <a:pt x="171" y="269"/>
                  <a:pt x="173" y="268"/>
                </a:cubicBezTo>
                <a:moveTo>
                  <a:pt x="393" y="0"/>
                </a:moveTo>
                <a:cubicBezTo>
                  <a:pt x="391" y="1"/>
                  <a:pt x="391" y="1"/>
                  <a:pt x="391" y="1"/>
                </a:cubicBezTo>
                <a:cubicBezTo>
                  <a:pt x="391" y="2"/>
                  <a:pt x="391" y="3"/>
                  <a:pt x="391" y="4"/>
                </a:cubicBezTo>
                <a:cubicBezTo>
                  <a:pt x="391" y="3"/>
                  <a:pt x="392" y="3"/>
                  <a:pt x="392" y="2"/>
                </a:cubicBezTo>
                <a:cubicBezTo>
                  <a:pt x="392" y="2"/>
                  <a:pt x="392" y="2"/>
                  <a:pt x="392" y="2"/>
                </a:cubicBezTo>
                <a:cubicBezTo>
                  <a:pt x="393" y="0"/>
                  <a:pt x="393" y="0"/>
                  <a:pt x="393" y="0"/>
                </a:cubicBezTo>
              </a:path>
            </a:pathLst>
          </a:custGeom>
          <a:solidFill>
            <a:srgbClr val="75DC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22" name="Freeform 21"/>
          <p:cNvSpPr>
            <a:spLocks/>
          </p:cNvSpPr>
          <p:nvPr/>
        </p:nvSpPr>
        <p:spPr bwMode="auto">
          <a:xfrm>
            <a:off x="6792913" y="-9525"/>
            <a:ext cx="2427287" cy="5368925"/>
          </a:xfrm>
          <a:custGeom>
            <a:avLst/>
            <a:gdLst>
              <a:gd name="T0" fmla="*/ 2147483646 w 255"/>
              <a:gd name="T1" fmla="*/ 0 h 561"/>
              <a:gd name="T2" fmla="*/ 2147483646 w 255"/>
              <a:gd name="T3" fmla="*/ 2147483646 h 561"/>
              <a:gd name="T4" fmla="*/ 2147483646 w 255"/>
              <a:gd name="T5" fmla="*/ 2147483646 h 561"/>
              <a:gd name="T6" fmla="*/ 2147483646 w 255"/>
              <a:gd name="T7" fmla="*/ 2147483646 h 561"/>
              <a:gd name="T8" fmla="*/ 2147483646 w 255"/>
              <a:gd name="T9" fmla="*/ 2147483646 h 561"/>
              <a:gd name="T10" fmla="*/ 2147483646 w 255"/>
              <a:gd name="T11" fmla="*/ 2147483646 h 561"/>
              <a:gd name="T12" fmla="*/ 2147483646 w 255"/>
              <a:gd name="T13" fmla="*/ 2147483646 h 561"/>
              <a:gd name="T14" fmla="*/ 2147483646 w 255"/>
              <a:gd name="T15" fmla="*/ 2147483646 h 561"/>
              <a:gd name="T16" fmla="*/ 2147483646 w 255"/>
              <a:gd name="T17" fmla="*/ 2147483646 h 561"/>
              <a:gd name="T18" fmla="*/ 2147483646 w 255"/>
              <a:gd name="T19" fmla="*/ 2147483646 h 561"/>
              <a:gd name="T20" fmla="*/ 2147483646 w 255"/>
              <a:gd name="T21" fmla="*/ 2147483646 h 561"/>
              <a:gd name="T22" fmla="*/ 2147483646 w 255"/>
              <a:gd name="T23" fmla="*/ 2147483646 h 561"/>
              <a:gd name="T24" fmla="*/ 2147483646 w 255"/>
              <a:gd name="T25" fmla="*/ 2147483646 h 561"/>
              <a:gd name="T26" fmla="*/ 2147483646 w 255"/>
              <a:gd name="T27" fmla="*/ 2147483646 h 561"/>
              <a:gd name="T28" fmla="*/ 2147483646 w 255"/>
              <a:gd name="T29" fmla="*/ 2147483646 h 561"/>
              <a:gd name="T30" fmla="*/ 2147483646 w 255"/>
              <a:gd name="T31" fmla="*/ 2147483646 h 561"/>
              <a:gd name="T32" fmla="*/ 2147483646 w 255"/>
              <a:gd name="T33" fmla="*/ 2147483646 h 561"/>
              <a:gd name="T34" fmla="*/ 2147483646 w 255"/>
              <a:gd name="T35" fmla="*/ 2147483646 h 561"/>
              <a:gd name="T36" fmla="*/ 2147483646 w 255"/>
              <a:gd name="T37" fmla="*/ 2147483646 h 561"/>
              <a:gd name="T38" fmla="*/ 2147483646 w 255"/>
              <a:gd name="T39" fmla="*/ 2147483646 h 561"/>
              <a:gd name="T40" fmla="*/ 2147483646 w 255"/>
              <a:gd name="T41" fmla="*/ 2147483646 h 561"/>
              <a:gd name="T42" fmla="*/ 2147483646 w 255"/>
              <a:gd name="T43" fmla="*/ 2147483646 h 561"/>
              <a:gd name="T44" fmla="*/ 2147483646 w 255"/>
              <a:gd name="T45" fmla="*/ 2147483646 h 561"/>
              <a:gd name="T46" fmla="*/ 2147483646 w 255"/>
              <a:gd name="T47" fmla="*/ 2147483646 h 561"/>
              <a:gd name="T48" fmla="*/ 2147483646 w 255"/>
              <a:gd name="T49" fmla="*/ 2147483646 h 561"/>
              <a:gd name="T50" fmla="*/ 2147483646 w 255"/>
              <a:gd name="T51" fmla="*/ 2147483646 h 561"/>
              <a:gd name="T52" fmla="*/ 2147483646 w 255"/>
              <a:gd name="T53" fmla="*/ 2147483646 h 561"/>
              <a:gd name="T54" fmla="*/ 2147483646 w 255"/>
              <a:gd name="T55" fmla="*/ 2147483646 h 561"/>
              <a:gd name="T56" fmla="*/ 2147483646 w 255"/>
              <a:gd name="T57" fmla="*/ 2147483646 h 561"/>
              <a:gd name="T58" fmla="*/ 2147483646 w 255"/>
              <a:gd name="T59" fmla="*/ 2147483646 h 561"/>
              <a:gd name="T60" fmla="*/ 2147483646 w 255"/>
              <a:gd name="T61" fmla="*/ 2147483646 h 561"/>
              <a:gd name="T62" fmla="*/ 2147483646 w 255"/>
              <a:gd name="T63" fmla="*/ 2147483646 h 561"/>
              <a:gd name="T64" fmla="*/ 2147483646 w 255"/>
              <a:gd name="T65" fmla="*/ 2147483646 h 561"/>
              <a:gd name="T66" fmla="*/ 2147483646 w 255"/>
              <a:gd name="T67" fmla="*/ 2147483646 h 561"/>
              <a:gd name="T68" fmla="*/ 2147483646 w 255"/>
              <a:gd name="T69" fmla="*/ 2147483646 h 561"/>
              <a:gd name="T70" fmla="*/ 2147483646 w 255"/>
              <a:gd name="T71" fmla="*/ 2147483646 h 561"/>
              <a:gd name="T72" fmla="*/ 2147483646 w 255"/>
              <a:gd name="T73" fmla="*/ 2147483646 h 561"/>
              <a:gd name="T74" fmla="*/ 2147483646 w 255"/>
              <a:gd name="T75" fmla="*/ 2147483646 h 561"/>
              <a:gd name="T76" fmla="*/ 2147483646 w 255"/>
              <a:gd name="T77" fmla="*/ 2147483646 h 561"/>
              <a:gd name="T78" fmla="*/ 2147483646 w 255"/>
              <a:gd name="T79" fmla="*/ 2147483646 h 561"/>
              <a:gd name="T80" fmla="*/ 2147483646 w 255"/>
              <a:gd name="T81" fmla="*/ 2147483646 h 561"/>
              <a:gd name="T82" fmla="*/ 2147483646 w 255"/>
              <a:gd name="T83" fmla="*/ 2147483646 h 561"/>
              <a:gd name="T84" fmla="*/ 0 w 255"/>
              <a:gd name="T85" fmla="*/ 2147483646 h 561"/>
              <a:gd name="T86" fmla="*/ 2147483646 w 255"/>
              <a:gd name="T87" fmla="*/ 0 h 561"/>
              <a:gd name="T88" fmla="*/ 2147483646 w 255"/>
              <a:gd name="T89" fmla="*/ 0 h 5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55" h="561">
                <a:moveTo>
                  <a:pt x="255" y="0"/>
                </a:moveTo>
                <a:cubicBezTo>
                  <a:pt x="255" y="1"/>
                  <a:pt x="255" y="2"/>
                  <a:pt x="255" y="3"/>
                </a:cubicBezTo>
                <a:cubicBezTo>
                  <a:pt x="255" y="5"/>
                  <a:pt x="255" y="8"/>
                  <a:pt x="255" y="10"/>
                </a:cubicBezTo>
                <a:cubicBezTo>
                  <a:pt x="255" y="12"/>
                  <a:pt x="255" y="14"/>
                  <a:pt x="255" y="17"/>
                </a:cubicBezTo>
                <a:cubicBezTo>
                  <a:pt x="255" y="20"/>
                  <a:pt x="254" y="23"/>
                  <a:pt x="254" y="26"/>
                </a:cubicBezTo>
                <a:cubicBezTo>
                  <a:pt x="254" y="28"/>
                  <a:pt x="254" y="31"/>
                  <a:pt x="254" y="34"/>
                </a:cubicBezTo>
                <a:cubicBezTo>
                  <a:pt x="253" y="36"/>
                  <a:pt x="253" y="37"/>
                  <a:pt x="253" y="39"/>
                </a:cubicBezTo>
                <a:cubicBezTo>
                  <a:pt x="253" y="41"/>
                  <a:pt x="253" y="44"/>
                  <a:pt x="253" y="46"/>
                </a:cubicBezTo>
                <a:cubicBezTo>
                  <a:pt x="252" y="51"/>
                  <a:pt x="251" y="56"/>
                  <a:pt x="251" y="61"/>
                </a:cubicBezTo>
                <a:cubicBezTo>
                  <a:pt x="251" y="63"/>
                  <a:pt x="250" y="66"/>
                  <a:pt x="250" y="68"/>
                </a:cubicBezTo>
                <a:cubicBezTo>
                  <a:pt x="250" y="70"/>
                  <a:pt x="249" y="73"/>
                  <a:pt x="249" y="75"/>
                </a:cubicBezTo>
                <a:cubicBezTo>
                  <a:pt x="249" y="79"/>
                  <a:pt x="248" y="82"/>
                  <a:pt x="247" y="86"/>
                </a:cubicBezTo>
                <a:cubicBezTo>
                  <a:pt x="247" y="89"/>
                  <a:pt x="246" y="92"/>
                  <a:pt x="246" y="95"/>
                </a:cubicBezTo>
                <a:cubicBezTo>
                  <a:pt x="244" y="108"/>
                  <a:pt x="241" y="121"/>
                  <a:pt x="238" y="134"/>
                </a:cubicBezTo>
                <a:cubicBezTo>
                  <a:pt x="238" y="137"/>
                  <a:pt x="237" y="139"/>
                  <a:pt x="236" y="142"/>
                </a:cubicBezTo>
                <a:cubicBezTo>
                  <a:pt x="235" y="147"/>
                  <a:pt x="234" y="152"/>
                  <a:pt x="233" y="157"/>
                </a:cubicBezTo>
                <a:cubicBezTo>
                  <a:pt x="232" y="159"/>
                  <a:pt x="231" y="162"/>
                  <a:pt x="231" y="164"/>
                </a:cubicBezTo>
                <a:cubicBezTo>
                  <a:pt x="230" y="166"/>
                  <a:pt x="229" y="169"/>
                  <a:pt x="229" y="171"/>
                </a:cubicBezTo>
                <a:cubicBezTo>
                  <a:pt x="223" y="191"/>
                  <a:pt x="217" y="211"/>
                  <a:pt x="210" y="231"/>
                </a:cubicBezTo>
                <a:cubicBezTo>
                  <a:pt x="209" y="233"/>
                  <a:pt x="208" y="236"/>
                  <a:pt x="207" y="238"/>
                </a:cubicBezTo>
                <a:cubicBezTo>
                  <a:pt x="204" y="246"/>
                  <a:pt x="201" y="253"/>
                  <a:pt x="198" y="261"/>
                </a:cubicBezTo>
                <a:cubicBezTo>
                  <a:pt x="197" y="263"/>
                  <a:pt x="196" y="266"/>
                  <a:pt x="195" y="268"/>
                </a:cubicBezTo>
                <a:cubicBezTo>
                  <a:pt x="194" y="271"/>
                  <a:pt x="193" y="274"/>
                  <a:pt x="191" y="278"/>
                </a:cubicBezTo>
                <a:cubicBezTo>
                  <a:pt x="191" y="279"/>
                  <a:pt x="190" y="281"/>
                  <a:pt x="189" y="283"/>
                </a:cubicBezTo>
                <a:cubicBezTo>
                  <a:pt x="185" y="293"/>
                  <a:pt x="180" y="302"/>
                  <a:pt x="176" y="312"/>
                </a:cubicBezTo>
                <a:cubicBezTo>
                  <a:pt x="174" y="317"/>
                  <a:pt x="171" y="322"/>
                  <a:pt x="169" y="326"/>
                </a:cubicBezTo>
                <a:cubicBezTo>
                  <a:pt x="163" y="339"/>
                  <a:pt x="157" y="350"/>
                  <a:pt x="150" y="362"/>
                </a:cubicBezTo>
                <a:cubicBezTo>
                  <a:pt x="149" y="364"/>
                  <a:pt x="148" y="366"/>
                  <a:pt x="147" y="368"/>
                </a:cubicBezTo>
                <a:cubicBezTo>
                  <a:pt x="135" y="389"/>
                  <a:pt x="122" y="411"/>
                  <a:pt x="108" y="431"/>
                </a:cubicBezTo>
                <a:cubicBezTo>
                  <a:pt x="106" y="434"/>
                  <a:pt x="105" y="436"/>
                  <a:pt x="103" y="438"/>
                </a:cubicBezTo>
                <a:cubicBezTo>
                  <a:pt x="102" y="440"/>
                  <a:pt x="100" y="442"/>
                  <a:pt x="99" y="445"/>
                </a:cubicBezTo>
                <a:cubicBezTo>
                  <a:pt x="97" y="447"/>
                  <a:pt x="96" y="449"/>
                  <a:pt x="94" y="451"/>
                </a:cubicBezTo>
                <a:cubicBezTo>
                  <a:pt x="93" y="453"/>
                  <a:pt x="91" y="455"/>
                  <a:pt x="90" y="457"/>
                </a:cubicBezTo>
                <a:cubicBezTo>
                  <a:pt x="83" y="467"/>
                  <a:pt x="75" y="477"/>
                  <a:pt x="68" y="486"/>
                </a:cubicBezTo>
                <a:cubicBezTo>
                  <a:pt x="66" y="489"/>
                  <a:pt x="64" y="491"/>
                  <a:pt x="62" y="494"/>
                </a:cubicBezTo>
                <a:cubicBezTo>
                  <a:pt x="60" y="496"/>
                  <a:pt x="58" y="499"/>
                  <a:pt x="56" y="502"/>
                </a:cubicBezTo>
                <a:cubicBezTo>
                  <a:pt x="54" y="504"/>
                  <a:pt x="52" y="506"/>
                  <a:pt x="50" y="508"/>
                </a:cubicBezTo>
                <a:cubicBezTo>
                  <a:pt x="49" y="510"/>
                  <a:pt x="48" y="511"/>
                  <a:pt x="47" y="512"/>
                </a:cubicBezTo>
                <a:cubicBezTo>
                  <a:pt x="41" y="519"/>
                  <a:pt x="35" y="526"/>
                  <a:pt x="29" y="532"/>
                </a:cubicBezTo>
                <a:cubicBezTo>
                  <a:pt x="26" y="535"/>
                  <a:pt x="24" y="537"/>
                  <a:pt x="22" y="540"/>
                </a:cubicBezTo>
                <a:cubicBezTo>
                  <a:pt x="19" y="542"/>
                  <a:pt x="17" y="545"/>
                  <a:pt x="15" y="547"/>
                </a:cubicBezTo>
                <a:cubicBezTo>
                  <a:pt x="10" y="552"/>
                  <a:pt x="6" y="556"/>
                  <a:pt x="1" y="560"/>
                </a:cubicBezTo>
                <a:cubicBezTo>
                  <a:pt x="0" y="561"/>
                  <a:pt x="0" y="561"/>
                  <a:pt x="0" y="561"/>
                </a:cubicBezTo>
                <a:cubicBezTo>
                  <a:pt x="143" y="387"/>
                  <a:pt x="205" y="204"/>
                  <a:pt x="164" y="0"/>
                </a:cubicBezTo>
                <a:lnTo>
                  <a:pt x="255" y="0"/>
                </a:lnTo>
                <a:close/>
              </a:path>
            </a:pathLst>
          </a:custGeom>
          <a:gradFill rotWithShape="1">
            <a:gsLst>
              <a:gs pos="0">
                <a:srgbClr val="01A0D9"/>
              </a:gs>
              <a:gs pos="2000">
                <a:srgbClr val="01A0D9"/>
              </a:gs>
              <a:gs pos="100000">
                <a:srgbClr val="3EDCFC"/>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15"/>
          <p:cNvSpPr>
            <a:spLocks/>
          </p:cNvSpPr>
          <p:nvPr/>
        </p:nvSpPr>
        <p:spPr bwMode="auto">
          <a:xfrm>
            <a:off x="1845420" y="4089614"/>
            <a:ext cx="5870395" cy="2759550"/>
          </a:xfrm>
          <a:custGeom>
            <a:avLst/>
            <a:gdLst>
              <a:gd name="T0" fmla="*/ 616 w 616"/>
              <a:gd name="T1" fmla="*/ 0 h 289"/>
              <a:gd name="T2" fmla="*/ 0 w 616"/>
              <a:gd name="T3" fmla="*/ 289 h 289"/>
              <a:gd name="T4" fmla="*/ 391 w 616"/>
              <a:gd name="T5" fmla="*/ 289 h 289"/>
              <a:gd name="T6" fmla="*/ 616 w 616"/>
              <a:gd name="T7" fmla="*/ 0 h 289"/>
            </a:gdLst>
            <a:ahLst/>
            <a:cxnLst>
              <a:cxn ang="0">
                <a:pos x="T0" y="T1"/>
              </a:cxn>
              <a:cxn ang="0">
                <a:pos x="T2" y="T3"/>
              </a:cxn>
              <a:cxn ang="0">
                <a:pos x="T4" y="T5"/>
              </a:cxn>
              <a:cxn ang="0">
                <a:pos x="T6" y="T7"/>
              </a:cxn>
            </a:cxnLst>
            <a:rect l="0" t="0" r="r" b="b"/>
            <a:pathLst>
              <a:path w="616" h="289">
                <a:moveTo>
                  <a:pt x="616" y="0"/>
                </a:moveTo>
                <a:cubicBezTo>
                  <a:pt x="437" y="263"/>
                  <a:pt x="0" y="289"/>
                  <a:pt x="0" y="289"/>
                </a:cubicBezTo>
                <a:cubicBezTo>
                  <a:pt x="391" y="289"/>
                  <a:pt x="391" y="289"/>
                  <a:pt x="391" y="289"/>
                </a:cubicBezTo>
                <a:cubicBezTo>
                  <a:pt x="391" y="289"/>
                  <a:pt x="591" y="207"/>
                  <a:pt x="616" y="0"/>
                </a:cubicBezTo>
              </a:path>
            </a:pathLst>
          </a:custGeom>
          <a:gradFill flip="none" rotWithShape="1">
            <a:gsLst>
              <a:gs pos="100000">
                <a:schemeClr val="bg1">
                  <a:alpha val="79000"/>
                </a:schemeClr>
              </a:gs>
              <a:gs pos="39000">
                <a:srgbClr val="D1F8FF"/>
              </a:gs>
            </a:gsLst>
            <a:lin ang="8100000" scaled="1"/>
            <a:tileRect/>
          </a:gradFill>
          <a:ln>
            <a:noFill/>
          </a:ln>
        </p:spPr>
        <p:txBody>
          <a:bodyPr/>
          <a:lstStyle/>
          <a:p>
            <a:pPr>
              <a:defRPr/>
            </a:pPr>
            <a:endParaRPr lang="en-US"/>
          </a:p>
        </p:txBody>
      </p:sp>
      <p:sp>
        <p:nvSpPr>
          <p:cNvPr id="35" name="Freeform 16"/>
          <p:cNvSpPr>
            <a:spLocks/>
          </p:cNvSpPr>
          <p:nvPr/>
        </p:nvSpPr>
        <p:spPr bwMode="auto">
          <a:xfrm>
            <a:off x="3998913" y="4327525"/>
            <a:ext cx="3727450" cy="2520950"/>
          </a:xfrm>
          <a:custGeom>
            <a:avLst/>
            <a:gdLst>
              <a:gd name="T0" fmla="*/ 391 w 391"/>
              <a:gd name="T1" fmla="*/ 0 h 264"/>
              <a:gd name="T2" fmla="*/ 170 w 391"/>
              <a:gd name="T3" fmla="*/ 264 h 264"/>
              <a:gd name="T4" fmla="*/ 0 w 391"/>
              <a:gd name="T5" fmla="*/ 264 h 264"/>
              <a:gd name="T6" fmla="*/ 391 w 391"/>
              <a:gd name="T7" fmla="*/ 0 h 264"/>
            </a:gdLst>
            <a:ahLst/>
            <a:cxnLst>
              <a:cxn ang="0">
                <a:pos x="T0" y="T1"/>
              </a:cxn>
              <a:cxn ang="0">
                <a:pos x="T2" y="T3"/>
              </a:cxn>
              <a:cxn ang="0">
                <a:pos x="T4" y="T5"/>
              </a:cxn>
              <a:cxn ang="0">
                <a:pos x="T6" y="T7"/>
              </a:cxn>
            </a:cxnLst>
            <a:rect l="0" t="0" r="r" b="b"/>
            <a:pathLst>
              <a:path w="391" h="264">
                <a:moveTo>
                  <a:pt x="391" y="0"/>
                </a:moveTo>
                <a:cubicBezTo>
                  <a:pt x="354" y="188"/>
                  <a:pt x="170" y="264"/>
                  <a:pt x="170" y="264"/>
                </a:cubicBezTo>
                <a:cubicBezTo>
                  <a:pt x="0" y="264"/>
                  <a:pt x="0" y="264"/>
                  <a:pt x="0" y="264"/>
                </a:cubicBezTo>
                <a:cubicBezTo>
                  <a:pt x="154" y="246"/>
                  <a:pt x="291" y="139"/>
                  <a:pt x="391" y="0"/>
                </a:cubicBezTo>
              </a:path>
            </a:pathLst>
          </a:custGeom>
          <a:gradFill>
            <a:gsLst>
              <a:gs pos="64000">
                <a:schemeClr val="bg1"/>
              </a:gs>
              <a:gs pos="2000">
                <a:srgbClr val="EBFCFF"/>
              </a:gs>
            </a:gsLst>
            <a:lin ang="0" scaled="1"/>
          </a:gradFill>
          <a:ln>
            <a:noFill/>
          </a:ln>
          <a:effectLst>
            <a:outerShdw blurRad="101600" dist="38100" dir="2700000" algn="tl" rotWithShape="0">
              <a:prstClr val="black">
                <a:alpha val="10000"/>
              </a:prstClr>
            </a:outerShdw>
          </a:effectLst>
        </p:spPr>
        <p:txBody>
          <a:bodyPr/>
          <a:lstStyle/>
          <a:p>
            <a:pPr>
              <a:defRPr/>
            </a:pPr>
            <a:endParaRPr lang="en-US"/>
          </a:p>
        </p:txBody>
      </p:sp>
      <p:sp>
        <p:nvSpPr>
          <p:cNvPr id="28" name="Freeform 23"/>
          <p:cNvSpPr>
            <a:spLocks/>
          </p:cNvSpPr>
          <p:nvPr/>
        </p:nvSpPr>
        <p:spPr bwMode="auto">
          <a:xfrm>
            <a:off x="5772150" y="3390900"/>
            <a:ext cx="2647950" cy="2684463"/>
          </a:xfrm>
          <a:custGeom>
            <a:avLst/>
            <a:gdLst>
              <a:gd name="T0" fmla="*/ 115 w 278"/>
              <a:gd name="T1" fmla="*/ 268 h 281"/>
              <a:gd name="T2" fmla="*/ 13 w 278"/>
              <a:gd name="T3" fmla="*/ 165 h 281"/>
              <a:gd name="T4" fmla="*/ 13 w 278"/>
              <a:gd name="T5" fmla="*/ 116 h 281"/>
              <a:gd name="T6" fmla="*/ 115 w 278"/>
              <a:gd name="T7" fmla="*/ 13 h 281"/>
              <a:gd name="T8" fmla="*/ 163 w 278"/>
              <a:gd name="T9" fmla="*/ 13 h 281"/>
              <a:gd name="T10" fmla="*/ 265 w 278"/>
              <a:gd name="T11" fmla="*/ 116 h 281"/>
              <a:gd name="T12" fmla="*/ 265 w 278"/>
              <a:gd name="T13" fmla="*/ 165 h 281"/>
              <a:gd name="T14" fmla="*/ 163 w 278"/>
              <a:gd name="T15" fmla="*/ 268 h 281"/>
              <a:gd name="T16" fmla="*/ 115 w 278"/>
              <a:gd name="T17" fmla="*/ 26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 h="281">
                <a:moveTo>
                  <a:pt x="115" y="268"/>
                </a:moveTo>
                <a:cubicBezTo>
                  <a:pt x="13" y="165"/>
                  <a:pt x="13" y="165"/>
                  <a:pt x="13" y="165"/>
                </a:cubicBezTo>
                <a:cubicBezTo>
                  <a:pt x="0" y="151"/>
                  <a:pt x="0" y="130"/>
                  <a:pt x="13" y="116"/>
                </a:cubicBezTo>
                <a:cubicBezTo>
                  <a:pt x="115" y="13"/>
                  <a:pt x="115" y="13"/>
                  <a:pt x="115" y="13"/>
                </a:cubicBezTo>
                <a:cubicBezTo>
                  <a:pt x="128" y="0"/>
                  <a:pt x="150" y="0"/>
                  <a:pt x="163" y="13"/>
                </a:cubicBezTo>
                <a:cubicBezTo>
                  <a:pt x="265" y="116"/>
                  <a:pt x="265" y="116"/>
                  <a:pt x="265" y="116"/>
                </a:cubicBezTo>
                <a:cubicBezTo>
                  <a:pt x="278" y="130"/>
                  <a:pt x="278" y="151"/>
                  <a:pt x="265" y="165"/>
                </a:cubicBezTo>
                <a:cubicBezTo>
                  <a:pt x="163" y="268"/>
                  <a:pt x="163" y="268"/>
                  <a:pt x="163" y="268"/>
                </a:cubicBezTo>
                <a:cubicBezTo>
                  <a:pt x="150" y="281"/>
                  <a:pt x="128" y="281"/>
                  <a:pt x="115" y="268"/>
                </a:cubicBezTo>
                <a:close/>
              </a:path>
            </a:pathLst>
          </a:custGeom>
          <a:solidFill>
            <a:schemeClr val="bg1"/>
          </a:solidFill>
          <a:ln>
            <a:noFill/>
          </a:ln>
          <a:effectLst>
            <a:outerShdw blurRad="127000" dist="38100" dir="2700000" algn="tl" rotWithShape="0">
              <a:prstClr val="black">
                <a:alpha val="6000"/>
              </a:prstClr>
            </a:outerShdw>
          </a:effectLst>
        </p:spPr>
        <p:txBody>
          <a:bodyPr/>
          <a:lstStyle/>
          <a:p>
            <a:pPr>
              <a:defRPr/>
            </a:pPr>
            <a:endParaRPr lang="en-US"/>
          </a:p>
        </p:txBody>
      </p:sp>
      <p:sp>
        <p:nvSpPr>
          <p:cNvPr id="9228" name="Freeform 24"/>
          <p:cNvSpPr>
            <a:spLocks/>
          </p:cNvSpPr>
          <p:nvPr/>
        </p:nvSpPr>
        <p:spPr bwMode="auto">
          <a:xfrm>
            <a:off x="5610225" y="3382963"/>
            <a:ext cx="2649538" cy="2692400"/>
          </a:xfrm>
          <a:custGeom>
            <a:avLst/>
            <a:gdLst>
              <a:gd name="T0" fmla="*/ 2147483646 w 278"/>
              <a:gd name="T1" fmla="*/ 2147483646 h 282"/>
              <a:gd name="T2" fmla="*/ 2147483646 w 278"/>
              <a:gd name="T3" fmla="*/ 2147483646 h 282"/>
              <a:gd name="T4" fmla="*/ 2147483646 w 278"/>
              <a:gd name="T5" fmla="*/ 2147483646 h 282"/>
              <a:gd name="T6" fmla="*/ 2147483646 w 278"/>
              <a:gd name="T7" fmla="*/ 2147483646 h 282"/>
              <a:gd name="T8" fmla="*/ 2147483646 w 278"/>
              <a:gd name="T9" fmla="*/ 2147483646 h 282"/>
              <a:gd name="T10" fmla="*/ 2147483646 w 278"/>
              <a:gd name="T11" fmla="*/ 2147483646 h 282"/>
              <a:gd name="T12" fmla="*/ 2147483646 w 278"/>
              <a:gd name="T13" fmla="*/ 2147483646 h 282"/>
              <a:gd name="T14" fmla="*/ 2147483646 w 278"/>
              <a:gd name="T15" fmla="*/ 2147483646 h 282"/>
              <a:gd name="T16" fmla="*/ 2147483646 w 278"/>
              <a:gd name="T17" fmla="*/ 2147483646 h 2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8" h="282">
                <a:moveTo>
                  <a:pt x="115" y="268"/>
                </a:moveTo>
                <a:cubicBezTo>
                  <a:pt x="13" y="165"/>
                  <a:pt x="13" y="165"/>
                  <a:pt x="13" y="165"/>
                </a:cubicBezTo>
                <a:cubicBezTo>
                  <a:pt x="0" y="152"/>
                  <a:pt x="0" y="130"/>
                  <a:pt x="13" y="117"/>
                </a:cubicBezTo>
                <a:cubicBezTo>
                  <a:pt x="115" y="14"/>
                  <a:pt x="115" y="14"/>
                  <a:pt x="115" y="14"/>
                </a:cubicBezTo>
                <a:cubicBezTo>
                  <a:pt x="128" y="0"/>
                  <a:pt x="150" y="0"/>
                  <a:pt x="163" y="14"/>
                </a:cubicBezTo>
                <a:cubicBezTo>
                  <a:pt x="265" y="117"/>
                  <a:pt x="265" y="117"/>
                  <a:pt x="265" y="117"/>
                </a:cubicBezTo>
                <a:cubicBezTo>
                  <a:pt x="278" y="130"/>
                  <a:pt x="278" y="152"/>
                  <a:pt x="265" y="165"/>
                </a:cubicBezTo>
                <a:cubicBezTo>
                  <a:pt x="163" y="268"/>
                  <a:pt x="163" y="268"/>
                  <a:pt x="163" y="268"/>
                </a:cubicBezTo>
                <a:cubicBezTo>
                  <a:pt x="150" y="282"/>
                  <a:pt x="128" y="282"/>
                  <a:pt x="115" y="268"/>
                </a:cubicBezTo>
                <a:close/>
              </a:path>
            </a:pathLst>
          </a:custGeom>
          <a:gradFill rotWithShape="1">
            <a:gsLst>
              <a:gs pos="0">
                <a:srgbClr val="3EDCFC"/>
              </a:gs>
              <a:gs pos="84000">
                <a:srgbClr val="01A0D9"/>
              </a:gs>
              <a:gs pos="100000">
                <a:srgbClr val="01A0D9"/>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Rectangle 40"/>
          <p:cNvSpPr/>
          <p:nvPr/>
        </p:nvSpPr>
        <p:spPr>
          <a:xfrm>
            <a:off x="5973029" y="4344442"/>
            <a:ext cx="1923924" cy="769441"/>
          </a:xfrm>
          <a:prstGeom prst="rect">
            <a:avLst/>
          </a:prstGeom>
          <a:noFill/>
        </p:spPr>
        <p:txBody>
          <a:bodyPr wrap="none" anchor="ctr">
            <a:spAutoFit/>
          </a:bodyPr>
          <a:lstStyle/>
          <a:p>
            <a:pPr algn="ctr">
              <a:defRPr/>
            </a:pPr>
            <a:r>
              <a:rPr lang="es-ES" sz="2200" spc="200" dirty="0">
                <a:ln w="0">
                  <a:noFill/>
                </a:ln>
                <a:solidFill>
                  <a:schemeClr val="bg1"/>
                </a:solidFill>
                <a:latin typeface="Impact" panose="020B0806030902050204" pitchFamily="34" charset="0"/>
              </a:rPr>
              <a:t>Distribución</a:t>
            </a:r>
          </a:p>
          <a:p>
            <a:pPr algn="ctr">
              <a:defRPr/>
            </a:pPr>
            <a:r>
              <a:rPr lang="es-ES" sz="2200" spc="200" dirty="0">
                <a:ln w="0">
                  <a:noFill/>
                </a:ln>
                <a:solidFill>
                  <a:schemeClr val="bg1"/>
                </a:solidFill>
                <a:latin typeface="Impact" panose="020B0806030902050204" pitchFamily="34" charset="0"/>
              </a:rPr>
              <a:t>Por Colegio</a:t>
            </a:r>
          </a:p>
        </p:txBody>
      </p:sp>
      <p:grpSp>
        <p:nvGrpSpPr>
          <p:cNvPr id="9230" name="Group 51"/>
          <p:cNvGrpSpPr>
            <a:grpSpLocks/>
          </p:cNvGrpSpPr>
          <p:nvPr/>
        </p:nvGrpSpPr>
        <p:grpSpPr bwMode="auto">
          <a:xfrm>
            <a:off x="6259326" y="1257300"/>
            <a:ext cx="5813612" cy="1046163"/>
            <a:chOff x="263877" y="1189211"/>
            <a:chExt cx="5813100" cy="1046406"/>
          </a:xfrm>
        </p:grpSpPr>
        <p:sp>
          <p:nvSpPr>
            <p:cNvPr id="49" name="Freeform 20"/>
            <p:cNvSpPr>
              <a:spLocks/>
            </p:cNvSpPr>
            <p:nvPr/>
          </p:nvSpPr>
          <p:spPr bwMode="auto">
            <a:xfrm>
              <a:off x="263877" y="1736862"/>
              <a:ext cx="2859112" cy="498755"/>
            </a:xfrm>
            <a:custGeom>
              <a:avLst/>
              <a:gdLst>
                <a:gd name="T0" fmla="*/ 16 w 968"/>
                <a:gd name="T1" fmla="*/ 128 h 168"/>
                <a:gd name="T2" fmla="*/ 952 w 968"/>
                <a:gd name="T3" fmla="*/ 168 h 168"/>
                <a:gd name="T4" fmla="*/ 968 w 968"/>
                <a:gd name="T5" fmla="*/ 152 h 168"/>
                <a:gd name="T6" fmla="*/ 968 w 968"/>
                <a:gd name="T7" fmla="*/ 16 h 168"/>
                <a:gd name="T8" fmla="*/ 952 w 968"/>
                <a:gd name="T9" fmla="*/ 0 h 168"/>
                <a:gd name="T10" fmla="*/ 16 w 968"/>
                <a:gd name="T11" fmla="*/ 0 h 168"/>
                <a:gd name="T12" fmla="*/ 0 w 968"/>
                <a:gd name="T13" fmla="*/ 16 h 168"/>
                <a:gd name="T14" fmla="*/ 0 w 968"/>
                <a:gd name="T15" fmla="*/ 112 h 168"/>
                <a:gd name="T16" fmla="*/ 16 w 968"/>
                <a:gd name="T17" fmla="*/ 12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168">
                  <a:moveTo>
                    <a:pt x="16" y="128"/>
                  </a:moveTo>
                  <a:cubicBezTo>
                    <a:pt x="952" y="168"/>
                    <a:pt x="952" y="168"/>
                    <a:pt x="952" y="168"/>
                  </a:cubicBezTo>
                  <a:cubicBezTo>
                    <a:pt x="961" y="168"/>
                    <a:pt x="968" y="161"/>
                    <a:pt x="968" y="152"/>
                  </a:cubicBezTo>
                  <a:cubicBezTo>
                    <a:pt x="968" y="16"/>
                    <a:pt x="968" y="16"/>
                    <a:pt x="968" y="16"/>
                  </a:cubicBezTo>
                  <a:cubicBezTo>
                    <a:pt x="968" y="8"/>
                    <a:pt x="961" y="0"/>
                    <a:pt x="952" y="0"/>
                  </a:cubicBezTo>
                  <a:cubicBezTo>
                    <a:pt x="16" y="0"/>
                    <a:pt x="16" y="0"/>
                    <a:pt x="16" y="0"/>
                  </a:cubicBezTo>
                  <a:cubicBezTo>
                    <a:pt x="8" y="0"/>
                    <a:pt x="0" y="8"/>
                    <a:pt x="0" y="16"/>
                  </a:cubicBezTo>
                  <a:cubicBezTo>
                    <a:pt x="0" y="112"/>
                    <a:pt x="0" y="112"/>
                    <a:pt x="0" y="112"/>
                  </a:cubicBezTo>
                  <a:cubicBezTo>
                    <a:pt x="0" y="121"/>
                    <a:pt x="8" y="128"/>
                    <a:pt x="16" y="128"/>
                  </a:cubicBezTo>
                  <a:close/>
                </a:path>
              </a:pathLst>
            </a:custGeom>
            <a:gradFill flip="none" rotWithShape="1">
              <a:gsLst>
                <a:gs pos="44000">
                  <a:srgbClr val="109CC2"/>
                </a:gs>
                <a:gs pos="0">
                  <a:srgbClr val="21C0EC">
                    <a:alpha val="0"/>
                  </a:srgbClr>
                </a:gs>
              </a:gsLst>
              <a:lin ang="10800000" scaled="0"/>
              <a:tileRect/>
            </a:gradFill>
            <a:ln>
              <a:noFill/>
            </a:ln>
            <a:effectLst/>
          </p:spPr>
          <p:txBody>
            <a:bodyPr/>
            <a:lstStyle/>
            <a:p>
              <a:pPr>
                <a:defRPr/>
              </a:pPr>
              <a:endParaRPr lang="en-US"/>
            </a:p>
          </p:txBody>
        </p:sp>
        <p:sp>
          <p:nvSpPr>
            <p:cNvPr id="50" name="Freeform 21"/>
            <p:cNvSpPr>
              <a:spLocks/>
            </p:cNvSpPr>
            <p:nvPr/>
          </p:nvSpPr>
          <p:spPr bwMode="auto">
            <a:xfrm>
              <a:off x="263877" y="1189211"/>
              <a:ext cx="2858836" cy="903498"/>
            </a:xfrm>
            <a:custGeom>
              <a:avLst/>
              <a:gdLst>
                <a:gd name="T0" fmla="*/ 952 w 968"/>
                <a:gd name="T1" fmla="*/ 304 h 304"/>
                <a:gd name="T2" fmla="*/ 16 w 968"/>
                <a:gd name="T3" fmla="*/ 304 h 304"/>
                <a:gd name="T4" fmla="*/ 0 w 968"/>
                <a:gd name="T5" fmla="*/ 288 h 304"/>
                <a:gd name="T6" fmla="*/ 0 w 968"/>
                <a:gd name="T7" fmla="*/ 16 h 304"/>
                <a:gd name="T8" fmla="*/ 16 w 968"/>
                <a:gd name="T9" fmla="*/ 0 h 304"/>
                <a:gd name="T10" fmla="*/ 952 w 968"/>
                <a:gd name="T11" fmla="*/ 0 h 304"/>
                <a:gd name="T12" fmla="*/ 968 w 968"/>
                <a:gd name="T13" fmla="*/ 16 h 304"/>
                <a:gd name="T14" fmla="*/ 968 w 968"/>
                <a:gd name="T15" fmla="*/ 288 h 304"/>
                <a:gd name="T16" fmla="*/ 952 w 968"/>
                <a:gd name="T1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8" h="304">
                  <a:moveTo>
                    <a:pt x="952" y="304"/>
                  </a:moveTo>
                  <a:cubicBezTo>
                    <a:pt x="16" y="304"/>
                    <a:pt x="16" y="304"/>
                    <a:pt x="16" y="304"/>
                  </a:cubicBezTo>
                  <a:cubicBezTo>
                    <a:pt x="8" y="304"/>
                    <a:pt x="0" y="297"/>
                    <a:pt x="0" y="288"/>
                  </a:cubicBezTo>
                  <a:cubicBezTo>
                    <a:pt x="0" y="16"/>
                    <a:pt x="0" y="16"/>
                    <a:pt x="0" y="16"/>
                  </a:cubicBezTo>
                  <a:cubicBezTo>
                    <a:pt x="0" y="8"/>
                    <a:pt x="8" y="0"/>
                    <a:pt x="16" y="0"/>
                  </a:cubicBezTo>
                  <a:cubicBezTo>
                    <a:pt x="952" y="0"/>
                    <a:pt x="952" y="0"/>
                    <a:pt x="952" y="0"/>
                  </a:cubicBezTo>
                  <a:cubicBezTo>
                    <a:pt x="961" y="0"/>
                    <a:pt x="968" y="8"/>
                    <a:pt x="968" y="16"/>
                  </a:cubicBezTo>
                  <a:cubicBezTo>
                    <a:pt x="968" y="288"/>
                    <a:pt x="968" y="288"/>
                    <a:pt x="968" y="288"/>
                  </a:cubicBezTo>
                  <a:cubicBezTo>
                    <a:pt x="968" y="297"/>
                    <a:pt x="961" y="304"/>
                    <a:pt x="952" y="304"/>
                  </a:cubicBezTo>
                  <a:close/>
                </a:path>
              </a:pathLst>
            </a:custGeom>
            <a:gradFill flip="none" rotWithShape="1">
              <a:gsLst>
                <a:gs pos="100000">
                  <a:srgbClr val="EBFCFF"/>
                </a:gs>
                <a:gs pos="0">
                  <a:schemeClr val="bg1"/>
                </a:gs>
              </a:gsLst>
              <a:lin ang="8100000" scaled="1"/>
              <a:tileRect/>
            </a:gradFill>
            <a:ln>
              <a:noFill/>
            </a:ln>
          </p:spPr>
          <p:txBody>
            <a:bodyPr/>
            <a:lstStyle/>
            <a:p>
              <a:pPr>
                <a:defRPr/>
              </a:pPr>
              <a:endParaRPr lang="en-US" dirty="0"/>
            </a:p>
          </p:txBody>
        </p:sp>
        <p:sp>
          <p:nvSpPr>
            <p:cNvPr id="51" name="Rectangle 50"/>
            <p:cNvSpPr/>
            <p:nvPr/>
          </p:nvSpPr>
          <p:spPr>
            <a:xfrm>
              <a:off x="505430" y="1294201"/>
              <a:ext cx="5571547" cy="831190"/>
            </a:xfrm>
            <a:prstGeom prst="rect">
              <a:avLst/>
            </a:prstGeom>
            <a:noFill/>
          </p:spPr>
          <p:txBody>
            <a:bodyPr wrap="none">
              <a:spAutoFit/>
            </a:bodyPr>
            <a:lstStyle/>
            <a:p>
              <a:pPr>
                <a:defRPr/>
              </a:pPr>
              <a:r>
                <a:rPr lang="es-ES" sz="2400" spc="200" dirty="0">
                  <a:ln w="0">
                    <a:noFill/>
                  </a:ln>
                  <a:solidFill>
                    <a:srgbClr val="27C5EF"/>
                  </a:solidFill>
                  <a:latin typeface="Impact" panose="020B0806030902050204" pitchFamily="34" charset="0"/>
                </a:rPr>
                <a:t>DEMOGRAFIA MEDICA CASTILLA Y LEON</a:t>
              </a:r>
            </a:p>
            <a:p>
              <a:pPr algn="ctr">
                <a:defRPr/>
              </a:pPr>
              <a:r>
                <a:rPr lang="es-ES" sz="2400" spc="200" dirty="0">
                  <a:ln w="0">
                    <a:noFill/>
                  </a:ln>
                  <a:solidFill>
                    <a:srgbClr val="27C5EF"/>
                  </a:solidFill>
                  <a:latin typeface="Impact" panose="020B0806030902050204" pitchFamily="34" charset="0"/>
                </a:rPr>
                <a:t>(2019 – 2022)</a:t>
              </a:r>
              <a:endParaRPr lang="en-US" sz="2400" spc="200" dirty="0">
                <a:ln w="0">
                  <a:noFill/>
                </a:ln>
                <a:solidFill>
                  <a:srgbClr val="27C5EF"/>
                </a:solidFill>
                <a:latin typeface="Impact" panose="020B0806030902050204" pitchFamily="34" charset="0"/>
              </a:endParaRPr>
            </a:p>
          </p:txBody>
        </p:sp>
      </p:grpSp>
      <p:sp>
        <p:nvSpPr>
          <p:cNvPr id="9231" name="Freeform 31"/>
          <p:cNvSpPr>
            <a:spLocks/>
          </p:cNvSpPr>
          <p:nvPr/>
        </p:nvSpPr>
        <p:spPr bwMode="auto">
          <a:xfrm>
            <a:off x="7824192" y="5588000"/>
            <a:ext cx="628650" cy="684212"/>
          </a:xfrm>
          <a:custGeom>
            <a:avLst/>
            <a:gdLst>
              <a:gd name="T0" fmla="*/ 2147483646 w 515"/>
              <a:gd name="T1" fmla="*/ 2147483646 h 755"/>
              <a:gd name="T2" fmla="*/ 0 w 515"/>
              <a:gd name="T3" fmla="*/ 2147483646 h 755"/>
              <a:gd name="T4" fmla="*/ 0 w 515"/>
              <a:gd name="T5" fmla="*/ 0 h 755"/>
              <a:gd name="T6" fmla="*/ 2147483646 w 515"/>
              <a:gd name="T7" fmla="*/ 0 h 755"/>
              <a:gd name="T8" fmla="*/ 2147483646 w 515"/>
              <a:gd name="T9" fmla="*/ 2147483646 h 755"/>
              <a:gd name="T10" fmla="*/ 2147483646 w 515"/>
              <a:gd name="T11" fmla="*/ 2147483646 h 755"/>
              <a:gd name="T12" fmla="*/ 2147483646 w 515"/>
              <a:gd name="T13" fmla="*/ 2147483646 h 755"/>
              <a:gd name="T14" fmla="*/ 2147483646 w 515"/>
              <a:gd name="T15" fmla="*/ 2147483646 h 755"/>
              <a:gd name="T16" fmla="*/ 2147483646 w 515"/>
              <a:gd name="T17" fmla="*/ 2147483646 h 755"/>
              <a:gd name="T18" fmla="*/ 2147483646 w 515"/>
              <a:gd name="T19" fmla="*/ 2147483646 h 755"/>
              <a:gd name="T20" fmla="*/ 2147483646 w 515"/>
              <a:gd name="T21" fmla="*/ 2147483646 h 7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15" h="755">
                <a:moveTo>
                  <a:pt x="189" y="755"/>
                </a:moveTo>
                <a:lnTo>
                  <a:pt x="0" y="755"/>
                </a:lnTo>
                <a:lnTo>
                  <a:pt x="0" y="0"/>
                </a:lnTo>
                <a:lnTo>
                  <a:pt x="515" y="0"/>
                </a:lnTo>
                <a:lnTo>
                  <a:pt x="515" y="234"/>
                </a:lnTo>
                <a:lnTo>
                  <a:pt x="457" y="234"/>
                </a:lnTo>
                <a:lnTo>
                  <a:pt x="457" y="58"/>
                </a:lnTo>
                <a:lnTo>
                  <a:pt x="57" y="58"/>
                </a:lnTo>
                <a:lnTo>
                  <a:pt x="57" y="697"/>
                </a:lnTo>
                <a:lnTo>
                  <a:pt x="189" y="697"/>
                </a:lnTo>
                <a:lnTo>
                  <a:pt x="189" y="755"/>
                </a:lnTo>
                <a:close/>
              </a:path>
            </a:pathLst>
          </a:custGeom>
          <a:solidFill>
            <a:srgbClr val="92E3FC">
              <a:alpha val="8588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Rectangle 49"/>
          <p:cNvSpPr/>
          <p:nvPr/>
        </p:nvSpPr>
        <p:spPr>
          <a:xfrm>
            <a:off x="8040216" y="5796131"/>
            <a:ext cx="3744416" cy="707886"/>
          </a:xfrm>
          <a:prstGeom prst="rect">
            <a:avLst/>
          </a:prstGeom>
          <a:noFill/>
        </p:spPr>
        <p:txBody>
          <a:bodyPr wrap="square">
            <a:spAutoFit/>
          </a:bodyPr>
          <a:lstStyle/>
          <a:p>
            <a:pPr>
              <a:defRPr/>
            </a:pPr>
            <a:r>
              <a:rPr lang="es-ES" sz="2000" b="1" dirty="0"/>
              <a:t>CONSEJO DE COLEGIOS OFICIALES DE MEDICOS DE CASTILLA Y LEON</a:t>
            </a:r>
            <a:endParaRPr lang="en-US" sz="2000" spc="200" dirty="0">
              <a:ln w="0">
                <a:noFill/>
              </a:ln>
              <a:latin typeface="Impact" panose="020B0806030902050204" pitchFamily="34" charset="0"/>
            </a:endParaRPr>
          </a:p>
        </p:txBody>
      </p:sp>
    </p:spTree>
    <p:extLst>
      <p:ext uri="{BB962C8B-B14F-4D97-AF65-F5344CB8AC3E}">
        <p14:creationId xmlns:p14="http://schemas.microsoft.com/office/powerpoint/2010/main" val="4690902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5 CuadroTexto"/>
          <p:cNvSpPr txBox="1"/>
          <p:nvPr/>
        </p:nvSpPr>
        <p:spPr>
          <a:xfrm>
            <a:off x="2000825" y="6115362"/>
            <a:ext cx="8380067" cy="400110"/>
          </a:xfrm>
          <a:prstGeom prst="rect">
            <a:avLst/>
          </a:prstGeom>
          <a:noFill/>
        </p:spPr>
        <p:txBody>
          <a:bodyPr wrap="square" rtlCol="0">
            <a:spAutoFit/>
          </a:bodyPr>
          <a:lstStyle/>
          <a:p>
            <a:pPr algn="ctr"/>
            <a:r>
              <a:rPr lang="es-ES" sz="1000" b="1" i="1" dirty="0"/>
              <a:t>FECHAS DE EXPORTACION DESDE LA BASE DE DATOS CENTRAL: Ene 3, 2019 y Feb 22, 2022 (</a:t>
            </a:r>
            <a:r>
              <a:rPr lang="es-ES" sz="1000" b="1" i="1" dirty="0">
                <a:hlinkClick r:id="rId2"/>
              </a:rPr>
              <a:t>http://www.colegiosmedicoscastillayleon.com/</a:t>
            </a:r>
            <a:r>
              <a:rPr lang="es-ES" sz="1000" b="1" i="1" dirty="0"/>
              <a:t>)</a:t>
            </a:r>
            <a:endParaRPr lang="es-ES" sz="1000" i="1" dirty="0"/>
          </a:p>
          <a:p>
            <a:pPr algn="ctr"/>
            <a:r>
              <a:rPr lang="es-ES" sz="1000" i="1" dirty="0"/>
              <a:t>Estimación a partir de los campos “Colegio” (2019: n=14.918, missings=0, margen de erro</a:t>
            </a:r>
            <a:r>
              <a:rPr lang="es-ES" sz="1000" b="1" i="1" dirty="0"/>
              <a:t>r </a:t>
            </a:r>
            <a:r>
              <a:rPr lang="es-ES" sz="1000" i="1" dirty="0"/>
              <a:t>0%, 2022: n=15,689, missings=0, margen de error 0%)</a:t>
            </a:r>
          </a:p>
        </p:txBody>
      </p:sp>
      <p:sp>
        <p:nvSpPr>
          <p:cNvPr id="7"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17" y="495929"/>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r>
              <a:rPr lang="es-ES" sz="1600" b="1" dirty="0">
                <a:solidFill>
                  <a:schemeClr val="tx2">
                    <a:lumMod val="60000"/>
                    <a:lumOff val="40000"/>
                  </a:schemeClr>
                </a:solidFill>
              </a:rPr>
              <a:t>DEMOGRAFIA MEDICA CASTILLA Y LEON </a:t>
            </a:r>
            <a:br>
              <a:rPr lang="es-ES" sz="4400" b="1" dirty="0">
                <a:solidFill>
                  <a:schemeClr val="tx2">
                    <a:lumMod val="60000"/>
                    <a:lumOff val="40000"/>
                  </a:schemeClr>
                </a:solidFill>
              </a:rPr>
            </a:br>
            <a:r>
              <a:rPr lang="es-ES" sz="2400" b="1" dirty="0">
                <a:solidFill>
                  <a:schemeClr val="tx2">
                    <a:lumMod val="60000"/>
                    <a:lumOff val="40000"/>
                  </a:schemeClr>
                </a:solidFill>
              </a:rPr>
              <a:t>DISTRIBUCION POR COLEGIO</a:t>
            </a:r>
          </a:p>
        </p:txBody>
      </p:sp>
      <p:cxnSp>
        <p:nvCxnSpPr>
          <p:cNvPr id="17" name="Conector recto de flecha 16"/>
          <p:cNvCxnSpPr/>
          <p:nvPr/>
        </p:nvCxnSpPr>
        <p:spPr>
          <a:xfrm flipV="1">
            <a:off x="5912527" y="4149080"/>
            <a:ext cx="543513" cy="288032"/>
          </a:xfrm>
          <a:prstGeom prst="straightConnector1">
            <a:avLst/>
          </a:prstGeom>
          <a:ln w="317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p:nvPicPr>
        <p:blipFill>
          <a:blip r:embed="rId4"/>
          <a:stretch>
            <a:fillRect/>
          </a:stretch>
        </p:blipFill>
        <p:spPr>
          <a:xfrm>
            <a:off x="493037" y="1955706"/>
            <a:ext cx="8123243" cy="3921566"/>
          </a:xfrm>
          <a:prstGeom prst="rect">
            <a:avLst/>
          </a:prstGeom>
        </p:spPr>
      </p:pic>
      <p:pic>
        <p:nvPicPr>
          <p:cNvPr id="16" name="Imagen 15"/>
          <p:cNvPicPr>
            <a:picLocks noChangeAspect="1" noChangeArrowheads="1"/>
          </p:cNvPicPr>
          <p:nvPr/>
        </p:nvPicPr>
        <p:blipFill rotWithShape="1">
          <a:blip r:embed="rId5">
            <a:extLst>
              <a:ext uri="{28A0092B-C50C-407E-A947-70E740481C1C}">
                <a14:useLocalDpi xmlns:a14="http://schemas.microsoft.com/office/drawing/2010/main" val="0"/>
              </a:ext>
            </a:extLst>
          </a:blip>
          <a:srcRect l="47880"/>
          <a:stretch/>
        </p:blipFill>
        <p:spPr bwMode="auto">
          <a:xfrm>
            <a:off x="10611860" y="1989192"/>
            <a:ext cx="1100764" cy="31680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6"/>
          <a:srcRect r="34521"/>
          <a:stretch/>
        </p:blipFill>
        <p:spPr>
          <a:xfrm>
            <a:off x="8538410" y="1989192"/>
            <a:ext cx="2094094" cy="3168000"/>
          </a:xfrm>
          <a:prstGeom prst="rect">
            <a:avLst/>
          </a:prstGeom>
        </p:spPr>
      </p:pic>
      <p:sp>
        <p:nvSpPr>
          <p:cNvPr id="3" name="CuadroTexto 2"/>
          <p:cNvSpPr txBox="1"/>
          <p:nvPr/>
        </p:nvSpPr>
        <p:spPr>
          <a:xfrm>
            <a:off x="8616280" y="5255622"/>
            <a:ext cx="3060000" cy="523220"/>
          </a:xfrm>
          <a:prstGeom prst="rect">
            <a:avLst/>
          </a:prstGeom>
          <a:noFill/>
          <a:ln>
            <a:solidFill>
              <a:schemeClr val="tx1"/>
            </a:solidFill>
          </a:ln>
        </p:spPr>
        <p:txBody>
          <a:bodyPr wrap="square" rtlCol="0">
            <a:spAutoFit/>
          </a:bodyPr>
          <a:lstStyle/>
          <a:p>
            <a:pPr algn="ctr"/>
            <a:r>
              <a:rPr lang="es-ES" sz="2800" b="1" dirty="0">
                <a:solidFill>
                  <a:srgbClr val="C00000"/>
                </a:solidFill>
              </a:rPr>
              <a:t>+771 Médicos</a:t>
            </a:r>
            <a:endParaRPr lang="en-US" sz="2800" b="1" dirty="0">
              <a:solidFill>
                <a:srgbClr val="C00000"/>
              </a:solidFill>
            </a:endParaRPr>
          </a:p>
        </p:txBody>
      </p:sp>
      <p:sp>
        <p:nvSpPr>
          <p:cNvPr id="4" name="Flecha abajo 3"/>
          <p:cNvSpPr/>
          <p:nvPr/>
        </p:nvSpPr>
        <p:spPr>
          <a:xfrm rot="10800000">
            <a:off x="10780556" y="2564902"/>
            <a:ext cx="377226" cy="2228385"/>
          </a:xfrm>
          <a:prstGeom prst="down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73448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418462" y="1268760"/>
            <a:ext cx="9627237" cy="4643305"/>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DEMOGRAFIA MEDICA CASTILLA Y LEON </a:t>
            </a:r>
            <a:br>
              <a:rPr kumimoji="0" lang="es-ES" sz="4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br>
            <a:r>
              <a:rPr kumimoji="0" lang="es-ES" sz="2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RAZON DE MEDICOS ACTIVOS</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907457" y="6071141"/>
            <a:ext cx="83800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FECHAS DE EXPORTACION DESDE LA BASE DE DATOS CENTRAL: Ene 3, 2019 y Feb 22, 2022 (</a:t>
            </a:r>
            <a:r>
              <a:rPr kumimoji="0" lang="es-ES" sz="1000" b="1" i="1" u="none" strike="noStrike" kern="1200" cap="none" spc="0" normalizeH="0" baseline="0" noProof="0" dirty="0">
                <a:ln>
                  <a:noFill/>
                </a:ln>
                <a:solidFill>
                  <a:prstClr val="black"/>
                </a:solidFill>
                <a:effectLst/>
                <a:uLnTx/>
                <a:uFillTx/>
                <a:latin typeface="Calibri"/>
                <a:ea typeface="+mn-ea"/>
                <a:cs typeface="+mn-cs"/>
                <a:hlinkClick r:id="rId4"/>
              </a:rPr>
              <a:t>http://www.colegiosmedicoscastillayleon.com/</a:t>
            </a:r>
            <a:r>
              <a:rPr kumimoji="0" lang="es-ES" sz="1000" b="1" i="1" u="none" strike="noStrike" kern="1200" cap="none" spc="0" normalizeH="0" baseline="0" noProof="0" dirty="0">
                <a:ln>
                  <a:noFill/>
                </a:ln>
                <a:solidFill>
                  <a:prstClr val="black"/>
                </a:solidFill>
                <a:effectLst/>
                <a:uLnTx/>
                <a:uFillTx/>
                <a:latin typeface="Calibri"/>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FUENTE POBLACION CYL: </a:t>
            </a:r>
            <a:r>
              <a:rPr kumimoji="0" lang="es-ES" sz="1000" b="0" i="1" u="none" strike="noStrike" kern="1200" cap="none" spc="0" normalizeH="0" baseline="0" noProof="0" dirty="0">
                <a:ln>
                  <a:noFill/>
                </a:ln>
                <a:solidFill>
                  <a:prstClr val="black"/>
                </a:solidFill>
                <a:effectLst/>
                <a:uLnTx/>
                <a:uFillTx/>
                <a:latin typeface="Calibri"/>
                <a:ea typeface="+mn-ea"/>
                <a:cs typeface="+mn-cs"/>
              </a:rPr>
              <a:t>https://conocecastillayleon.jcyl.es/web/es/geografia-poblacion/poblacion.html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Estimación a partir de los campos “Colegio”, “Tipo de Ejercicio” y “MIR” (2019: n=10.757, 2022: n=10.825)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 MEDICOS ACTIVOS: </a:t>
            </a:r>
            <a:r>
              <a:rPr kumimoji="0" lang="es-ES" sz="1000" b="0" i="1" u="none" strike="noStrike" kern="1200" cap="none" spc="0" normalizeH="0" baseline="0" noProof="0" dirty="0">
                <a:ln>
                  <a:noFill/>
                </a:ln>
                <a:solidFill>
                  <a:prstClr val="black"/>
                </a:solidFill>
                <a:effectLst/>
                <a:uLnTx/>
                <a:uFillTx/>
                <a:latin typeface="Calibri"/>
                <a:ea typeface="+mn-ea"/>
                <a:cs typeface="+mn-cs"/>
              </a:rPr>
              <a:t>Excluye a los colegiados MIR y a los jubilados</a:t>
            </a: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9"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ectángulo 16"/>
          <p:cNvSpPr/>
          <p:nvPr/>
        </p:nvSpPr>
        <p:spPr>
          <a:xfrm>
            <a:off x="7176120" y="1953272"/>
            <a:ext cx="936104" cy="392400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6343258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n 19"/>
          <p:cNvPicPr>
            <a:picLocks noChangeAspect="1"/>
          </p:cNvPicPr>
          <p:nvPr/>
        </p:nvPicPr>
        <p:blipFill>
          <a:blip r:embed="rId2"/>
          <a:stretch>
            <a:fillRect/>
          </a:stretch>
        </p:blipFill>
        <p:spPr>
          <a:xfrm>
            <a:off x="1751612" y="1330600"/>
            <a:ext cx="9258404" cy="4762695"/>
          </a:xfrm>
          <a:prstGeom prst="rect">
            <a:avLst/>
          </a:prstGeom>
        </p:spPr>
      </p:pic>
      <p:sp>
        <p:nvSpPr>
          <p:cNvPr id="16" name="1 Título"/>
          <p:cNvSpPr txBox="1">
            <a:spLocks/>
          </p:cNvSpPr>
          <p:nvPr/>
        </p:nvSpPr>
        <p:spPr bwMode="auto">
          <a:xfrm>
            <a:off x="1991545" y="246703"/>
            <a:ext cx="9577064"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DEMOGRAFIA MEDICA CASTILLA Y LEON </a:t>
            </a:r>
            <a:br>
              <a:rPr kumimoji="0" lang="es-ES" sz="4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br>
            <a:r>
              <a:rPr kumimoji="0" lang="es-ES" sz="2400" b="1" i="0" u="none" strike="noStrike" kern="1200" cap="none" spc="0" normalizeH="0" baseline="0" noProof="0" dirty="0">
                <a:ln>
                  <a:noFill/>
                </a:ln>
                <a:solidFill>
                  <a:srgbClr val="1F497D">
                    <a:lumMod val="60000"/>
                    <a:lumOff val="40000"/>
                  </a:srgbClr>
                </a:solidFill>
                <a:effectLst/>
                <a:uLnTx/>
                <a:uFillTx/>
                <a:latin typeface="Arial" charset="0"/>
                <a:ea typeface="MS PGothic" pitchFamily="34" charset="-128"/>
                <a:cs typeface="+mn-cs"/>
              </a:rPr>
              <a:t>DISTRIBUCION POR SITUACION</a:t>
            </a:r>
          </a:p>
        </p:txBody>
      </p:sp>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7" y="509577"/>
            <a:ext cx="1260000" cy="1057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15 CuadroTexto"/>
          <p:cNvSpPr txBox="1"/>
          <p:nvPr/>
        </p:nvSpPr>
        <p:spPr>
          <a:xfrm>
            <a:off x="1892398" y="6104329"/>
            <a:ext cx="838006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1" i="1" u="none" strike="noStrike" kern="1200" cap="none" spc="0" normalizeH="0" baseline="0" noProof="0" dirty="0">
                <a:ln>
                  <a:noFill/>
                </a:ln>
                <a:solidFill>
                  <a:prstClr val="black"/>
                </a:solidFill>
                <a:effectLst/>
                <a:uLnTx/>
                <a:uFillTx/>
                <a:latin typeface="Calibri"/>
                <a:ea typeface="+mn-ea"/>
                <a:cs typeface="+mn-cs"/>
              </a:rPr>
              <a:t>FECHAS DE EXPORTACION DESDE LA BASE DE DATOS CENTRAL: Ene 3, 2019 y Feb 22, 2022 (</a:t>
            </a:r>
            <a:r>
              <a:rPr kumimoji="0" lang="es-ES" sz="1000" b="1" i="1" u="none" strike="noStrike" kern="1200" cap="none" spc="0" normalizeH="0" baseline="0" noProof="0" dirty="0">
                <a:ln>
                  <a:noFill/>
                </a:ln>
                <a:solidFill>
                  <a:prstClr val="black"/>
                </a:solidFill>
                <a:effectLst/>
                <a:uLnTx/>
                <a:uFillTx/>
                <a:latin typeface="Calibri"/>
                <a:ea typeface="+mn-ea"/>
                <a:cs typeface="+mn-cs"/>
                <a:hlinkClick r:id="rId4"/>
              </a:rPr>
              <a:t>http://www.colegiosmedicoscastillayleon.com/</a:t>
            </a:r>
            <a:r>
              <a:rPr kumimoji="0" lang="es-ES" sz="1000" b="1" i="1" u="none" strike="noStrike" kern="1200" cap="none" spc="0" normalizeH="0" baseline="0" noProof="0" dirty="0">
                <a:ln>
                  <a:noFill/>
                </a:ln>
                <a:solidFill>
                  <a:prstClr val="black"/>
                </a:solidFill>
                <a:effectLst/>
                <a:uLnTx/>
                <a:uFillTx/>
                <a:latin typeface="Calibri"/>
                <a:ea typeface="+mn-ea"/>
                <a:cs typeface="+mn-cs"/>
              </a:rPr>
              <a:t>)</a:t>
            </a:r>
            <a:endParaRPr kumimoji="0" lang="es-ES" sz="1000" b="0" i="1"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Estimación a partir de los campos “Colegio”, “Tipo de Ejercicio” y “MIR” (2019: n=14.918, 2022: n=15,689)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 b="0" i="1" u="none" strike="noStrike" kern="1200" cap="none" spc="0" normalizeH="0" baseline="0" noProof="0" dirty="0">
                <a:ln>
                  <a:noFill/>
                </a:ln>
                <a:solidFill>
                  <a:prstClr val="black"/>
                </a:solidFill>
                <a:effectLst/>
                <a:uLnTx/>
                <a:uFillTx/>
                <a:latin typeface="Calibri"/>
                <a:ea typeface="+mn-ea"/>
                <a:cs typeface="+mn-cs"/>
              </a:rPr>
              <a:t>*El subgrupo de jubilados, Incluye a los  jubilados con actividad privada.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000" b="0" i="1" u="none" strike="noStrike" kern="1200" cap="none" spc="0" normalizeH="0" baseline="0" noProof="0" dirty="0">
              <a:ln>
                <a:noFill/>
              </a:ln>
              <a:solidFill>
                <a:prstClr val="black"/>
              </a:solidFill>
              <a:effectLst/>
              <a:uLnTx/>
              <a:uFillTx/>
              <a:latin typeface="Calibri"/>
              <a:ea typeface="+mn-ea"/>
              <a:cs typeface="+mn-cs"/>
            </a:endParaRPr>
          </a:p>
        </p:txBody>
      </p:sp>
      <p:cxnSp>
        <p:nvCxnSpPr>
          <p:cNvPr id="15" name="8 Conector recto"/>
          <p:cNvCxnSpPr/>
          <p:nvPr/>
        </p:nvCxnSpPr>
        <p:spPr>
          <a:xfrm>
            <a:off x="1991544" y="1124744"/>
            <a:ext cx="9649072" cy="54913"/>
          </a:xfrm>
          <a:prstGeom prst="line">
            <a:avLst/>
          </a:prstGeom>
          <a:ln>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CuadroTexto 17"/>
          <p:cNvSpPr txBox="1"/>
          <p:nvPr/>
        </p:nvSpPr>
        <p:spPr>
          <a:xfrm>
            <a:off x="9048328" y="2874959"/>
            <a:ext cx="1440000" cy="338554"/>
          </a:xfrm>
          <a:prstGeom prst="rect">
            <a:avLst/>
          </a:prstGeom>
          <a:solidFill>
            <a:srgbClr val="C00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1" i="0" u="none" strike="noStrike" kern="1200" cap="none" spc="0" normalizeH="0" baseline="0" noProof="0" dirty="0">
                <a:ln>
                  <a:noFill/>
                </a:ln>
                <a:solidFill>
                  <a:prstClr val="white"/>
                </a:solidFill>
                <a:effectLst/>
                <a:uLnTx/>
                <a:uFillTx/>
                <a:latin typeface="Calibri"/>
                <a:ea typeface="+mn-ea"/>
                <a:cs typeface="+mn-cs"/>
              </a:rPr>
              <a:t>+771 Médicos</a:t>
            </a:r>
            <a:endParaRPr kumimoji="0" lang="en-US" sz="1600" b="1"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CuadroTexto 9"/>
          <p:cNvSpPr txBox="1"/>
          <p:nvPr/>
        </p:nvSpPr>
        <p:spPr>
          <a:xfrm>
            <a:off x="6960096" y="5353471"/>
            <a:ext cx="1440000" cy="307777"/>
          </a:xfrm>
          <a:prstGeom prst="rect">
            <a:avLst/>
          </a:prstGeom>
          <a:solidFill>
            <a:srgbClr val="C00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a:ea typeface="+mn-ea"/>
                <a:cs typeface="+mn-cs"/>
              </a:rPr>
              <a:t>+505 MDs (66%)</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CuadroTexto 11"/>
          <p:cNvSpPr txBox="1"/>
          <p:nvPr/>
        </p:nvSpPr>
        <p:spPr>
          <a:xfrm>
            <a:off x="4872024" y="5353471"/>
            <a:ext cx="1440000" cy="307777"/>
          </a:xfrm>
          <a:prstGeom prst="rect">
            <a:avLst/>
          </a:prstGeom>
          <a:solidFill>
            <a:srgbClr val="C000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a:ea typeface="+mn-ea"/>
                <a:cs typeface="+mn-cs"/>
              </a:rPr>
              <a:t>+68 MDs (9%)</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CuadroTexto 12"/>
          <p:cNvSpPr txBox="1"/>
          <p:nvPr/>
        </p:nvSpPr>
        <p:spPr>
          <a:xfrm>
            <a:off x="2783632" y="4398879"/>
            <a:ext cx="1440000" cy="307777"/>
          </a:xfrm>
          <a:prstGeom prst="rect">
            <a:avLst/>
          </a:prstGeom>
          <a:solidFill>
            <a:srgbClr val="002060"/>
          </a:solidFill>
          <a:ln>
            <a:solidFill>
              <a:schemeClr val="tx1"/>
            </a:solidFill>
          </a:ln>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solidFill>
                <a:effectLst/>
                <a:uLnTx/>
                <a:uFillTx/>
                <a:latin typeface="Calibri"/>
                <a:ea typeface="+mn-ea"/>
                <a:cs typeface="+mn-cs"/>
              </a:rPr>
              <a:t>+198 MDs (26%)</a:t>
            </a:r>
            <a:endParaRPr kumimoji="0" lang="en-US"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Flecha doblada hacia arriba 1"/>
          <p:cNvSpPr/>
          <p:nvPr/>
        </p:nvSpPr>
        <p:spPr>
          <a:xfrm>
            <a:off x="8423110" y="3264879"/>
            <a:ext cx="1129274" cy="2268000"/>
          </a:xfrm>
          <a:prstGeom prst="bentUpArrow">
            <a:avLst>
              <a:gd name="adj1" fmla="val 2909"/>
              <a:gd name="adj2" fmla="val 9099"/>
              <a:gd name="adj3" fmla="val 15803"/>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6 Forma en L"/>
          <p:cNvSpPr/>
          <p:nvPr/>
        </p:nvSpPr>
        <p:spPr>
          <a:xfrm rot="5400000">
            <a:off x="0" y="0"/>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7 Forma en L"/>
          <p:cNvSpPr/>
          <p:nvPr/>
        </p:nvSpPr>
        <p:spPr>
          <a:xfrm rot="16200000">
            <a:off x="10463808" y="5129808"/>
            <a:ext cx="1728192" cy="1728192"/>
          </a:xfrm>
          <a:prstGeom prst="corner">
            <a:avLst>
              <a:gd name="adj1" fmla="val 19898"/>
              <a:gd name="adj2" fmla="val 19898"/>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970783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57035</TotalTime>
  <Words>2937</Words>
  <Application>Microsoft Office PowerPoint</Application>
  <PresentationFormat>Panorámica</PresentationFormat>
  <Paragraphs>281</Paragraphs>
  <Slides>40</Slides>
  <Notes>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40</vt:i4>
      </vt:variant>
    </vt:vector>
  </HeadingPairs>
  <TitlesOfParts>
    <vt:vector size="45" baseType="lpstr">
      <vt:lpstr>Arial</vt:lpstr>
      <vt:lpstr>Calibri</vt:lpstr>
      <vt:lpstr>Impact</vt:lpstr>
      <vt:lpstr>Open Sans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Estrada Trigueros, Graciliano</cp:lastModifiedBy>
  <cp:revision>470</cp:revision>
  <dcterms:created xsi:type="dcterms:W3CDTF">2018-02-11T11:47:21Z</dcterms:created>
  <dcterms:modified xsi:type="dcterms:W3CDTF">2022-06-02T10:01:39Z</dcterms:modified>
</cp:coreProperties>
</file>