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drawings/drawing2.xml" ContentType="application/vnd.openxmlformats-officedocument.drawingml.chartshapes+xml"/>
  <Override PartName="/ppt/charts/chart12.xml" ContentType="application/vnd.openxmlformats-officedocument.drawingml.chart+xml"/>
  <Override PartName="/ppt/drawings/drawing3.xml" ContentType="application/vnd.openxmlformats-officedocument.drawingml.chartshapes+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79" r:id="rId3"/>
    <p:sldId id="260" r:id="rId4"/>
    <p:sldId id="257"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82" r:id="rId27"/>
    <p:sldId id="283" r:id="rId2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1824"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carlosortizleyba:Library:Containers:com.apple.mail:Data:Library:Mail%20Downloads:8CD9AA73-CEE5-47F9-BBCE-2B40C12AAFBE:Matriz%20encuesta%20guardias%20para%20crear%20subgrupos.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resultados_encuesta_ENCUESTA_PA!$E$846</c:f>
              <c:strCache>
                <c:ptCount val="1"/>
                <c:pt idx="0">
                  <c:v>1.- ¿DONDE DESARROLLA SU ACTIVIDAD PROFESIONAL?</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resultados_encuesta_ENCUESTA_PA!$E$847:$E$854</c:f>
              <c:strCache>
                <c:ptCount val="8"/>
                <c:pt idx="0">
                  <c:v>Hospital U Virgen del Rocio</c:v>
                </c:pt>
                <c:pt idx="1">
                  <c:v>Hospital U  Virgen Macarena</c:v>
                </c:pt>
                <c:pt idx="2">
                  <c:v>Hospital U. Virgen de Valme</c:v>
                </c:pt>
                <c:pt idx="3">
                  <c:v>Hospital S Juan de Dios del Aljarafe</c:v>
                </c:pt>
                <c:pt idx="4">
                  <c:v>Hospital de La Merced, Osuna</c:v>
                </c:pt>
                <c:pt idx="5">
                  <c:v>HARE (Écija, Utrera, Lebrija, Sierra Norte, Morón)</c:v>
                </c:pt>
                <c:pt idx="6">
                  <c:v>Hospital Privado</c:v>
                </c:pt>
                <c:pt idx="7">
                  <c:v>Otros</c:v>
                </c:pt>
              </c:strCache>
            </c:strRef>
          </c:cat>
          <c:val>
            <c:numRef>
              <c:f>resultados_encuesta_ENCUESTA_PA!$D$847:$D$854</c:f>
              <c:numCache>
                <c:formatCode>General</c:formatCode>
                <c:ptCount val="8"/>
                <c:pt idx="0">
                  <c:v>252</c:v>
                </c:pt>
                <c:pt idx="1">
                  <c:v>161</c:v>
                </c:pt>
                <c:pt idx="2">
                  <c:v>89</c:v>
                </c:pt>
                <c:pt idx="3">
                  <c:v>46</c:v>
                </c:pt>
                <c:pt idx="4">
                  <c:v>40</c:v>
                </c:pt>
                <c:pt idx="5">
                  <c:v>28</c:v>
                </c:pt>
                <c:pt idx="6">
                  <c:v>137</c:v>
                </c:pt>
                <c:pt idx="7">
                  <c:v>88</c:v>
                </c:pt>
              </c:numCache>
            </c:numRef>
          </c:val>
          <c:extLst>
            <c:ext xmlns:c16="http://schemas.microsoft.com/office/drawing/2014/chart" uri="{C3380CC4-5D6E-409C-BE32-E72D297353CC}">
              <c16:uniqueId val="{00000000-052F-4C3F-B40E-A1F2F6353968}"/>
            </c:ext>
          </c:extLst>
        </c:ser>
        <c:dLbls>
          <c:showLegendKey val="0"/>
          <c:showVal val="0"/>
          <c:showCatName val="0"/>
          <c:showSerName val="0"/>
          <c:showPercent val="0"/>
          <c:showBubbleSize val="0"/>
        </c:dLbls>
        <c:gapWidth val="150"/>
        <c:axId val="2101036664"/>
        <c:axId val="2101039064"/>
      </c:barChart>
      <c:catAx>
        <c:axId val="2101036664"/>
        <c:scaling>
          <c:orientation val="minMax"/>
        </c:scaling>
        <c:delete val="0"/>
        <c:axPos val="b"/>
        <c:numFmt formatCode="General" sourceLinked="1"/>
        <c:majorTickMark val="out"/>
        <c:minorTickMark val="none"/>
        <c:tickLblPos val="nextTo"/>
        <c:crossAx val="2101039064"/>
        <c:crosses val="autoZero"/>
        <c:auto val="1"/>
        <c:lblAlgn val="ctr"/>
        <c:lblOffset val="100"/>
        <c:noMultiLvlLbl val="0"/>
      </c:catAx>
      <c:valAx>
        <c:axId val="2101039064"/>
        <c:scaling>
          <c:orientation val="minMax"/>
        </c:scaling>
        <c:delete val="0"/>
        <c:axPos val="l"/>
        <c:majorGridlines/>
        <c:numFmt formatCode="General" sourceLinked="1"/>
        <c:majorTickMark val="out"/>
        <c:minorTickMark val="none"/>
        <c:tickLblPos val="nextTo"/>
        <c:crossAx val="2101036664"/>
        <c:crosses val="autoZero"/>
        <c:crossBetween val="between"/>
      </c:valAx>
    </c:plotArea>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resultados_encuesta_ENCUESTA_PA!$W$846</c:f>
              <c:strCache>
                <c:ptCount val="1"/>
                <c:pt idx="0">
                  <c:v>10.- SI HACE GUARDIAS DE PRESENCIA FÍSICA, ¿CONSIDERA QUE LA RELACIÓN CON LOS COMPAÑEROS CON GUARDIAS LOCALIZADAS ES FLUIDA?</c:v>
                </c:pt>
              </c:strCache>
            </c:strRef>
          </c:tx>
          <c:dPt>
            <c:idx val="0"/>
            <c:bubble3D val="0"/>
            <c:extLst>
              <c:ext xmlns:c16="http://schemas.microsoft.com/office/drawing/2014/chart" uri="{C3380CC4-5D6E-409C-BE32-E72D297353CC}">
                <c16:uniqueId val="{00000000-3850-40BC-B840-F2EE844325B4}"/>
              </c:ext>
            </c:extLst>
          </c:dPt>
          <c:dPt>
            <c:idx val="1"/>
            <c:bubble3D val="0"/>
            <c:extLst>
              <c:ext xmlns:c16="http://schemas.microsoft.com/office/drawing/2014/chart" uri="{C3380CC4-5D6E-409C-BE32-E72D297353CC}">
                <c16:uniqueId val="{00000001-3850-40BC-B840-F2EE844325B4}"/>
              </c:ext>
            </c:extLst>
          </c:dPt>
          <c:dPt>
            <c:idx val="2"/>
            <c:bubble3D val="0"/>
            <c:extLst>
              <c:ext xmlns:c16="http://schemas.microsoft.com/office/drawing/2014/chart" uri="{C3380CC4-5D6E-409C-BE32-E72D297353CC}">
                <c16:uniqueId val="{00000002-3850-40BC-B840-F2EE844325B4}"/>
              </c:ext>
            </c:extLst>
          </c:dPt>
          <c:dPt>
            <c:idx val="3"/>
            <c:bubble3D val="0"/>
            <c:extLst>
              <c:ext xmlns:c16="http://schemas.microsoft.com/office/drawing/2014/chart" uri="{C3380CC4-5D6E-409C-BE32-E72D297353CC}">
                <c16:uniqueId val="{00000003-3850-40BC-B840-F2EE844325B4}"/>
              </c:ext>
            </c:extLst>
          </c:dPt>
          <c:dPt>
            <c:idx val="4"/>
            <c:bubble3D val="0"/>
            <c:extLst>
              <c:ext xmlns:c16="http://schemas.microsoft.com/office/drawing/2014/chart" uri="{C3380CC4-5D6E-409C-BE32-E72D297353CC}">
                <c16:uniqueId val="{00000004-3850-40BC-B840-F2EE844325B4}"/>
              </c:ext>
            </c:extLst>
          </c:dPt>
          <c:dPt>
            <c:idx val="5"/>
            <c:bubble3D val="0"/>
            <c:extLst>
              <c:ext xmlns:c16="http://schemas.microsoft.com/office/drawing/2014/chart" uri="{C3380CC4-5D6E-409C-BE32-E72D297353CC}">
                <c16:uniqueId val="{00000005-3850-40BC-B840-F2EE844325B4}"/>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resultados_encuesta_ENCUESTA_PA!$W$847:$W$852</c:f>
              <c:strCache>
                <c:ptCount val="6"/>
                <c:pt idx="0">
                  <c:v>Sí</c:v>
                </c:pt>
                <c:pt idx="1">
                  <c:v>Depende de la especialidad requerida</c:v>
                </c:pt>
                <c:pt idx="2">
                  <c:v>Depende de la persona a quien se requiere</c:v>
                </c:pt>
                <c:pt idx="3">
                  <c:v>No</c:v>
                </c:pt>
                <c:pt idx="4">
                  <c:v>NS/NC</c:v>
                </c:pt>
                <c:pt idx="5">
                  <c:v>No hago guardias de Presencia física</c:v>
                </c:pt>
              </c:strCache>
            </c:strRef>
          </c:cat>
          <c:val>
            <c:numRef>
              <c:f>resultados_encuesta_ENCUESTA_PA!$V$847:$V$852</c:f>
              <c:numCache>
                <c:formatCode>General</c:formatCode>
                <c:ptCount val="6"/>
                <c:pt idx="0">
                  <c:v>271</c:v>
                </c:pt>
                <c:pt idx="1">
                  <c:v>141</c:v>
                </c:pt>
                <c:pt idx="2">
                  <c:v>213</c:v>
                </c:pt>
                <c:pt idx="3">
                  <c:v>43</c:v>
                </c:pt>
                <c:pt idx="4">
                  <c:v>64</c:v>
                </c:pt>
                <c:pt idx="5">
                  <c:v>109</c:v>
                </c:pt>
              </c:numCache>
            </c:numRef>
          </c:val>
          <c:extLst>
            <c:ext xmlns:c16="http://schemas.microsoft.com/office/drawing/2014/chart" uri="{C3380CC4-5D6E-409C-BE32-E72D297353CC}">
              <c16:uniqueId val="{00000006-3850-40BC-B840-F2EE844325B4}"/>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resultados_encuesta_ENCUESTA_PA!$Y$846</c:f>
              <c:strCache>
                <c:ptCount val="1"/>
                <c:pt idx="0">
                  <c:v>11.- SI REALIZA GUARDIAS LOCALIZADAS, CONSIDERA QUE LAS VECES QUE SE LE REQUIEREN PARA LA ASISTENCIA SON:</c:v>
                </c:pt>
              </c:strCache>
            </c:strRef>
          </c:tx>
          <c:dPt>
            <c:idx val="0"/>
            <c:bubble3D val="0"/>
            <c:extLst>
              <c:ext xmlns:c16="http://schemas.microsoft.com/office/drawing/2014/chart" uri="{C3380CC4-5D6E-409C-BE32-E72D297353CC}">
                <c16:uniqueId val="{00000000-D1F6-49A2-BB81-189EA283A6E3}"/>
              </c:ext>
            </c:extLst>
          </c:dPt>
          <c:dPt>
            <c:idx val="1"/>
            <c:bubble3D val="0"/>
            <c:extLst>
              <c:ext xmlns:c16="http://schemas.microsoft.com/office/drawing/2014/chart" uri="{C3380CC4-5D6E-409C-BE32-E72D297353CC}">
                <c16:uniqueId val="{00000001-D1F6-49A2-BB81-189EA283A6E3}"/>
              </c:ext>
            </c:extLst>
          </c:dPt>
          <c:dPt>
            <c:idx val="2"/>
            <c:bubble3D val="0"/>
            <c:extLst>
              <c:ext xmlns:c16="http://schemas.microsoft.com/office/drawing/2014/chart" uri="{C3380CC4-5D6E-409C-BE32-E72D297353CC}">
                <c16:uniqueId val="{00000002-D1F6-49A2-BB81-189EA283A6E3}"/>
              </c:ext>
            </c:extLst>
          </c:dPt>
          <c:dPt>
            <c:idx val="3"/>
            <c:bubble3D val="0"/>
            <c:extLst>
              <c:ext xmlns:c16="http://schemas.microsoft.com/office/drawing/2014/chart" uri="{C3380CC4-5D6E-409C-BE32-E72D297353CC}">
                <c16:uniqueId val="{00000003-D1F6-49A2-BB81-189EA283A6E3}"/>
              </c:ext>
            </c:extLst>
          </c:dPt>
          <c:dPt>
            <c:idx val="4"/>
            <c:bubble3D val="0"/>
            <c:extLst>
              <c:ext xmlns:c16="http://schemas.microsoft.com/office/drawing/2014/chart" uri="{C3380CC4-5D6E-409C-BE32-E72D297353CC}">
                <c16:uniqueId val="{00000004-D1F6-49A2-BB81-189EA283A6E3}"/>
              </c:ext>
            </c:extLst>
          </c:dPt>
          <c:cat>
            <c:strRef>
              <c:f>resultados_encuesta_ENCUESTA_PA!$Y$847:$Y$851</c:f>
              <c:strCache>
                <c:ptCount val="5"/>
                <c:pt idx="0">
                  <c:v>Adecuadas</c:v>
                </c:pt>
                <c:pt idx="1">
                  <c:v>Inadecuadas por ser requerido por personal sin implicación directa, o información parcial en el caso</c:v>
                </c:pt>
                <c:pt idx="2">
                  <c:v>Inadecuadas por indicación no urgente</c:v>
                </c:pt>
                <c:pt idx="3">
                  <c:v>NS/NC</c:v>
                </c:pt>
                <c:pt idx="4">
                  <c:v>No realizo guardias localizadas</c:v>
                </c:pt>
              </c:strCache>
            </c:strRef>
          </c:cat>
          <c:val>
            <c:numRef>
              <c:f>resultados_encuesta_ENCUESTA_PA!$X$847:$X$851</c:f>
              <c:numCache>
                <c:formatCode>General</c:formatCode>
                <c:ptCount val="5"/>
                <c:pt idx="0">
                  <c:v>150</c:v>
                </c:pt>
                <c:pt idx="1">
                  <c:v>34</c:v>
                </c:pt>
                <c:pt idx="2">
                  <c:v>117</c:v>
                </c:pt>
                <c:pt idx="3">
                  <c:v>39</c:v>
                </c:pt>
                <c:pt idx="4">
                  <c:v>501</c:v>
                </c:pt>
              </c:numCache>
            </c:numRef>
          </c:val>
          <c:extLst>
            <c:ext xmlns:c16="http://schemas.microsoft.com/office/drawing/2014/chart" uri="{C3380CC4-5D6E-409C-BE32-E72D297353CC}">
              <c16:uniqueId val="{00000005-D1F6-49A2-BB81-189EA283A6E3}"/>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resultados_encuesta_ENCUESTA_PA!$AA$846</c:f>
              <c:strCache>
                <c:ptCount val="1"/>
                <c:pt idx="0">
                  <c:v>12.- SI HACE GUARDIAS DE PRESENCIA FÍSICA, ¿CONSIDERA QUE LA PRESENCIA SOLAMENTE LOCALIZADA DE GUARDIA DE SU ESPECIALIDAD EN OTROS HOSPITALES AUMENTA SU CARGA DE TRABAJO?</c:v>
                </c:pt>
              </c:strCache>
            </c:strRef>
          </c:tx>
          <c:dPt>
            <c:idx val="0"/>
            <c:bubble3D val="0"/>
            <c:extLst>
              <c:ext xmlns:c16="http://schemas.microsoft.com/office/drawing/2014/chart" uri="{C3380CC4-5D6E-409C-BE32-E72D297353CC}">
                <c16:uniqueId val="{00000000-A651-4D38-ACC9-D183130E486B}"/>
              </c:ext>
            </c:extLst>
          </c:dPt>
          <c:dPt>
            <c:idx val="1"/>
            <c:bubble3D val="0"/>
            <c:extLst>
              <c:ext xmlns:c16="http://schemas.microsoft.com/office/drawing/2014/chart" uri="{C3380CC4-5D6E-409C-BE32-E72D297353CC}">
                <c16:uniqueId val="{00000001-A651-4D38-ACC9-D183130E486B}"/>
              </c:ext>
            </c:extLst>
          </c:dPt>
          <c:dPt>
            <c:idx val="2"/>
            <c:bubble3D val="0"/>
            <c:extLst>
              <c:ext xmlns:c16="http://schemas.microsoft.com/office/drawing/2014/chart" uri="{C3380CC4-5D6E-409C-BE32-E72D297353CC}">
                <c16:uniqueId val="{00000002-A651-4D38-ACC9-D183130E486B}"/>
              </c:ext>
            </c:extLst>
          </c:dPt>
          <c:dPt>
            <c:idx val="3"/>
            <c:bubble3D val="0"/>
            <c:extLst>
              <c:ext xmlns:c16="http://schemas.microsoft.com/office/drawing/2014/chart" uri="{C3380CC4-5D6E-409C-BE32-E72D297353CC}">
                <c16:uniqueId val="{00000003-A651-4D38-ACC9-D183130E486B}"/>
              </c:ext>
            </c:extLst>
          </c:dPt>
          <c:dPt>
            <c:idx val="4"/>
            <c:bubble3D val="0"/>
            <c:extLst>
              <c:ext xmlns:c16="http://schemas.microsoft.com/office/drawing/2014/chart" uri="{C3380CC4-5D6E-409C-BE32-E72D297353CC}">
                <c16:uniqueId val="{00000004-A651-4D38-ACC9-D183130E486B}"/>
              </c:ext>
            </c:extLst>
          </c:dPt>
          <c:cat>
            <c:strRef>
              <c:f>resultados_encuesta_ENCUESTA_PA!$AA$847:$AA$851</c:f>
              <c:strCache>
                <c:ptCount val="5"/>
                <c:pt idx="0">
                  <c:v>No, nunca</c:v>
                </c:pt>
                <c:pt idx="1">
                  <c:v>No, solo ocasionalmente</c:v>
                </c:pt>
                <c:pt idx="2">
                  <c:v>Sí, pero solo en periodos concretos (fines de semana, festivos, periodos de vacaciones, etc)</c:v>
                </c:pt>
                <c:pt idx="3">
                  <c:v>Sí, claramente</c:v>
                </c:pt>
                <c:pt idx="4">
                  <c:v>NS/NC</c:v>
                </c:pt>
              </c:strCache>
            </c:strRef>
          </c:cat>
          <c:val>
            <c:numRef>
              <c:f>resultados_encuesta_ENCUESTA_PA!$Z$847:$Z$851</c:f>
              <c:numCache>
                <c:formatCode>General</c:formatCode>
                <c:ptCount val="5"/>
                <c:pt idx="0">
                  <c:v>91</c:v>
                </c:pt>
                <c:pt idx="1">
                  <c:v>83</c:v>
                </c:pt>
                <c:pt idx="2">
                  <c:v>38</c:v>
                </c:pt>
                <c:pt idx="3">
                  <c:v>300</c:v>
                </c:pt>
                <c:pt idx="4">
                  <c:v>329</c:v>
                </c:pt>
              </c:numCache>
            </c:numRef>
          </c:val>
          <c:extLst>
            <c:ext xmlns:c16="http://schemas.microsoft.com/office/drawing/2014/chart" uri="{C3380CC4-5D6E-409C-BE32-E72D297353CC}">
              <c16:uniqueId val="{00000005-A651-4D38-ACC9-D183130E486B}"/>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resultados_encuesta_ENCUESTA_PA!$AC$846</c:f>
              <c:strCache>
                <c:ptCount val="1"/>
                <c:pt idx="0">
                  <c:v>13.- ¿A SU JUICIO HAN AUMENTADO LAS CARGAS ASISTENCIALES DE LAS GUARDIAS QUE REALIZA A LO LARGO DE LOS ÚLTIMOS AÑOS?</c:v>
                </c:pt>
              </c:strCache>
            </c:strRef>
          </c:tx>
          <c:dPt>
            <c:idx val="0"/>
            <c:bubble3D val="0"/>
            <c:extLst>
              <c:ext xmlns:c16="http://schemas.microsoft.com/office/drawing/2014/chart" uri="{C3380CC4-5D6E-409C-BE32-E72D297353CC}">
                <c16:uniqueId val="{00000000-0203-4112-9E9F-CDB97DF4D4FE}"/>
              </c:ext>
            </c:extLst>
          </c:dPt>
          <c:dPt>
            <c:idx val="1"/>
            <c:bubble3D val="0"/>
            <c:extLst>
              <c:ext xmlns:c16="http://schemas.microsoft.com/office/drawing/2014/chart" uri="{C3380CC4-5D6E-409C-BE32-E72D297353CC}">
                <c16:uniqueId val="{00000001-0203-4112-9E9F-CDB97DF4D4FE}"/>
              </c:ext>
            </c:extLst>
          </c:dPt>
          <c:dPt>
            <c:idx val="2"/>
            <c:bubble3D val="0"/>
            <c:extLst>
              <c:ext xmlns:c16="http://schemas.microsoft.com/office/drawing/2014/chart" uri="{C3380CC4-5D6E-409C-BE32-E72D297353CC}">
                <c16:uniqueId val="{00000002-0203-4112-9E9F-CDB97DF4D4FE}"/>
              </c:ext>
            </c:extLst>
          </c:dPt>
          <c:dPt>
            <c:idx val="3"/>
            <c:bubble3D val="0"/>
            <c:extLst>
              <c:ext xmlns:c16="http://schemas.microsoft.com/office/drawing/2014/chart" uri="{C3380CC4-5D6E-409C-BE32-E72D297353CC}">
                <c16:uniqueId val="{00000003-0203-4112-9E9F-CDB97DF4D4FE}"/>
              </c:ext>
            </c:extLst>
          </c:dPt>
          <c:dPt>
            <c:idx val="4"/>
            <c:bubble3D val="0"/>
            <c:extLst>
              <c:ext xmlns:c16="http://schemas.microsoft.com/office/drawing/2014/chart" uri="{C3380CC4-5D6E-409C-BE32-E72D297353CC}">
                <c16:uniqueId val="{00000004-0203-4112-9E9F-CDB97DF4D4FE}"/>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resultados_encuesta_ENCUESTA_PA!$AC$847:$AC$851</c:f>
              <c:strCache>
                <c:ptCount val="5"/>
                <c:pt idx="0">
                  <c:v>Poco</c:v>
                </c:pt>
                <c:pt idx="1">
                  <c:v>Sí, bastante</c:v>
                </c:pt>
                <c:pt idx="2">
                  <c:v>Permanece igual</c:v>
                </c:pt>
                <c:pt idx="3">
                  <c:v>NS/NC</c:v>
                </c:pt>
                <c:pt idx="4">
                  <c:v>Sí, mucho</c:v>
                </c:pt>
              </c:strCache>
            </c:strRef>
          </c:cat>
          <c:val>
            <c:numRef>
              <c:f>resultados_encuesta_ENCUESTA_PA!$AB$847:$AB$851</c:f>
              <c:numCache>
                <c:formatCode>General</c:formatCode>
                <c:ptCount val="5"/>
                <c:pt idx="0">
                  <c:v>43</c:v>
                </c:pt>
                <c:pt idx="1">
                  <c:v>192</c:v>
                </c:pt>
                <c:pt idx="2">
                  <c:v>66</c:v>
                </c:pt>
                <c:pt idx="3">
                  <c:v>34</c:v>
                </c:pt>
                <c:pt idx="4">
                  <c:v>506</c:v>
                </c:pt>
              </c:numCache>
            </c:numRef>
          </c:val>
          <c:extLst>
            <c:ext xmlns:c16="http://schemas.microsoft.com/office/drawing/2014/chart" uri="{C3380CC4-5D6E-409C-BE32-E72D297353CC}">
              <c16:uniqueId val="{00000005-0203-4112-9E9F-CDB97DF4D4FE}"/>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resultados_encuesta_ENCUESTA_PA!$AE$846</c:f>
              <c:strCache>
                <c:ptCount val="1"/>
                <c:pt idx="0">
                  <c:v>14.- DURANTE EL PERIODO VACACIONAL, ¿SE HACEN CONTRATOS TEMPORALES PARA GUARDIAS EN SU SERVICIO/UNIDAD, O TIENE QUE AUMENTAR SU NÚMERO DE GUARDIAS PARA QUE LOS DEMÁS PUEDAN DISFRUTAR DE VACACIONES?</c:v>
                </c:pt>
              </c:strCache>
            </c:strRef>
          </c:tx>
          <c:dPt>
            <c:idx val="0"/>
            <c:bubble3D val="0"/>
            <c:extLst>
              <c:ext xmlns:c16="http://schemas.microsoft.com/office/drawing/2014/chart" uri="{C3380CC4-5D6E-409C-BE32-E72D297353CC}">
                <c16:uniqueId val="{00000000-AB11-4FF7-A08D-8F3225A7203D}"/>
              </c:ext>
            </c:extLst>
          </c:dPt>
          <c:dPt>
            <c:idx val="1"/>
            <c:bubble3D val="0"/>
            <c:extLst>
              <c:ext xmlns:c16="http://schemas.microsoft.com/office/drawing/2014/chart" uri="{C3380CC4-5D6E-409C-BE32-E72D297353CC}">
                <c16:uniqueId val="{00000001-AB11-4FF7-A08D-8F3225A7203D}"/>
              </c:ext>
            </c:extLst>
          </c:dPt>
          <c:dPt>
            <c:idx val="2"/>
            <c:bubble3D val="0"/>
            <c:extLst>
              <c:ext xmlns:c16="http://schemas.microsoft.com/office/drawing/2014/chart" uri="{C3380CC4-5D6E-409C-BE32-E72D297353CC}">
                <c16:uniqueId val="{00000002-AB11-4FF7-A08D-8F3225A7203D}"/>
              </c:ext>
            </c:extLst>
          </c:dPt>
          <c:dPt>
            <c:idx val="3"/>
            <c:bubble3D val="0"/>
            <c:extLst>
              <c:ext xmlns:c16="http://schemas.microsoft.com/office/drawing/2014/chart" uri="{C3380CC4-5D6E-409C-BE32-E72D297353CC}">
                <c16:uniqueId val="{00000003-AB11-4FF7-A08D-8F3225A7203D}"/>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resultados_encuesta_ENCUESTA_PA!$AE$847:$AE$850</c:f>
              <c:strCache>
                <c:ptCount val="4"/>
                <c:pt idx="0">
                  <c:v>Sí, en número suficiente</c:v>
                </c:pt>
                <c:pt idx="1">
                  <c:v>Sí, en número insuficiente</c:v>
                </c:pt>
                <c:pt idx="2">
                  <c:v>Ocasionalmente</c:v>
                </c:pt>
                <c:pt idx="3">
                  <c:v>Nunca. Tengo que doblar</c:v>
                </c:pt>
              </c:strCache>
            </c:strRef>
          </c:cat>
          <c:val>
            <c:numRef>
              <c:f>resultados_encuesta_ENCUESTA_PA!$AD$847:$AD$850</c:f>
              <c:numCache>
                <c:formatCode>General</c:formatCode>
                <c:ptCount val="4"/>
                <c:pt idx="0">
                  <c:v>112</c:v>
                </c:pt>
                <c:pt idx="1">
                  <c:v>188</c:v>
                </c:pt>
                <c:pt idx="2">
                  <c:v>162</c:v>
                </c:pt>
                <c:pt idx="3">
                  <c:v>379</c:v>
                </c:pt>
              </c:numCache>
            </c:numRef>
          </c:val>
          <c:extLst>
            <c:ext xmlns:c16="http://schemas.microsoft.com/office/drawing/2014/chart" uri="{C3380CC4-5D6E-409C-BE32-E72D297353CC}">
              <c16:uniqueId val="{00000004-AB11-4FF7-A08D-8F3225A7203D}"/>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resultados_encuesta_ENCUESTA_PA!$AG$846</c:f>
              <c:strCache>
                <c:ptCount val="1"/>
                <c:pt idx="0">
                  <c:v>15.- ¿CONSIDERA QUE EL ACTUAL SISTEMA DE GUARDIAS ENTRA EN CONFLICTO CON LA CONCILIACIÓN FAMILIAR?</c:v>
                </c:pt>
              </c:strCache>
            </c:strRef>
          </c:tx>
          <c:dPt>
            <c:idx val="0"/>
            <c:bubble3D val="0"/>
            <c:extLst>
              <c:ext xmlns:c16="http://schemas.microsoft.com/office/drawing/2014/chart" uri="{C3380CC4-5D6E-409C-BE32-E72D297353CC}">
                <c16:uniqueId val="{00000000-253B-4E82-8734-5FDD91D7C82C}"/>
              </c:ext>
            </c:extLst>
          </c:dPt>
          <c:dPt>
            <c:idx val="1"/>
            <c:bubble3D val="0"/>
            <c:extLst>
              <c:ext xmlns:c16="http://schemas.microsoft.com/office/drawing/2014/chart" uri="{C3380CC4-5D6E-409C-BE32-E72D297353CC}">
                <c16:uniqueId val="{00000001-253B-4E82-8734-5FDD91D7C82C}"/>
              </c:ext>
            </c:extLst>
          </c:dPt>
          <c:dPt>
            <c:idx val="2"/>
            <c:bubble3D val="0"/>
            <c:extLst>
              <c:ext xmlns:c16="http://schemas.microsoft.com/office/drawing/2014/chart" uri="{C3380CC4-5D6E-409C-BE32-E72D297353CC}">
                <c16:uniqueId val="{00000002-253B-4E82-8734-5FDD91D7C82C}"/>
              </c:ext>
            </c:extLst>
          </c:dPt>
          <c:dPt>
            <c:idx val="3"/>
            <c:bubble3D val="0"/>
            <c:extLst>
              <c:ext xmlns:c16="http://schemas.microsoft.com/office/drawing/2014/chart" uri="{C3380CC4-5D6E-409C-BE32-E72D297353CC}">
                <c16:uniqueId val="{00000003-253B-4E82-8734-5FDD91D7C82C}"/>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resultados_encuesta_ENCUESTA_PA!$AG$847:$AG$850</c:f>
              <c:strCache>
                <c:ptCount val="4"/>
                <c:pt idx="0">
                  <c:v>Sí, totalmente</c:v>
                </c:pt>
                <c:pt idx="1">
                  <c:v>Solo en ocasiones</c:v>
                </c:pt>
                <c:pt idx="2">
                  <c:v>No</c:v>
                </c:pt>
                <c:pt idx="3">
                  <c:v>NS/NC</c:v>
                </c:pt>
              </c:strCache>
            </c:strRef>
          </c:cat>
          <c:val>
            <c:numRef>
              <c:f>resultados_encuesta_ENCUESTA_PA!$AF$847:$AF$850</c:f>
              <c:numCache>
                <c:formatCode>General</c:formatCode>
                <c:ptCount val="4"/>
                <c:pt idx="0">
                  <c:v>620</c:v>
                </c:pt>
                <c:pt idx="1">
                  <c:v>178</c:v>
                </c:pt>
                <c:pt idx="2">
                  <c:v>34</c:v>
                </c:pt>
                <c:pt idx="3">
                  <c:v>9</c:v>
                </c:pt>
              </c:numCache>
            </c:numRef>
          </c:val>
          <c:extLst>
            <c:ext xmlns:c16="http://schemas.microsoft.com/office/drawing/2014/chart" uri="{C3380CC4-5D6E-409C-BE32-E72D297353CC}">
              <c16:uniqueId val="{00000004-253B-4E82-8734-5FDD91D7C82C}"/>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resultados_encuesta_ENCUESTA_PA!$AI$846</c:f>
              <c:strCache>
                <c:ptCount val="1"/>
                <c:pt idx="0">
                  <c:v>16.- ¿SE  PUEDE PERMITIR DESDE EL PUNTO DE VISTA ECONÓMICO DEJAR DE HACER GUARDIAS Y CON ELLO DEJAR DE PERCIBIR DICHO COMPLEMENTO?</c:v>
                </c:pt>
              </c:strCache>
            </c:strRef>
          </c:tx>
          <c:dPt>
            <c:idx val="0"/>
            <c:bubble3D val="0"/>
            <c:extLst>
              <c:ext xmlns:c16="http://schemas.microsoft.com/office/drawing/2014/chart" uri="{C3380CC4-5D6E-409C-BE32-E72D297353CC}">
                <c16:uniqueId val="{00000000-6D0B-4E71-A2C1-F3F1F387BE57}"/>
              </c:ext>
            </c:extLst>
          </c:dPt>
          <c:dPt>
            <c:idx val="1"/>
            <c:bubble3D val="0"/>
            <c:extLst>
              <c:ext xmlns:c16="http://schemas.microsoft.com/office/drawing/2014/chart" uri="{C3380CC4-5D6E-409C-BE32-E72D297353CC}">
                <c16:uniqueId val="{00000001-6D0B-4E71-A2C1-F3F1F387BE57}"/>
              </c:ext>
            </c:extLst>
          </c:dPt>
          <c:dPt>
            <c:idx val="2"/>
            <c:bubble3D val="0"/>
            <c:extLst>
              <c:ext xmlns:c16="http://schemas.microsoft.com/office/drawing/2014/chart" uri="{C3380CC4-5D6E-409C-BE32-E72D297353CC}">
                <c16:uniqueId val="{00000002-6D0B-4E71-A2C1-F3F1F387BE57}"/>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resultados_encuesta_ENCUESTA_PA!$AI$847:$AI$849</c:f>
              <c:strCache>
                <c:ptCount val="3"/>
                <c:pt idx="0">
                  <c:v>Sí</c:v>
                </c:pt>
                <c:pt idx="1">
                  <c:v>No</c:v>
                </c:pt>
                <c:pt idx="2">
                  <c:v>NS/NC</c:v>
                </c:pt>
              </c:strCache>
            </c:strRef>
          </c:cat>
          <c:val>
            <c:numRef>
              <c:f>resultados_encuesta_ENCUESTA_PA!$AH$847:$AH$849</c:f>
              <c:numCache>
                <c:formatCode>General</c:formatCode>
                <c:ptCount val="3"/>
                <c:pt idx="0">
                  <c:v>116</c:v>
                </c:pt>
                <c:pt idx="1">
                  <c:v>706</c:v>
                </c:pt>
                <c:pt idx="2">
                  <c:v>19</c:v>
                </c:pt>
              </c:numCache>
            </c:numRef>
          </c:val>
          <c:extLst>
            <c:ext xmlns:c16="http://schemas.microsoft.com/office/drawing/2014/chart" uri="{C3380CC4-5D6E-409C-BE32-E72D297353CC}">
              <c16:uniqueId val="{00000003-6D0B-4E71-A2C1-F3F1F387BE57}"/>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resultados_encuesta_ENCUESTA_PA!$AK$846</c:f>
              <c:strCache>
                <c:ptCount val="1"/>
                <c:pt idx="0">
                  <c:v>17.- SI PUDIERA PERMITÌRSELO ECONÓMICAMENTE ¿LE GUSTARÌA DEJAR DE HACER GUARDIAS SI SU SERVICIO/UNIDAD SE LO AUTORIZARA?</c:v>
                </c:pt>
              </c:strCache>
            </c:strRef>
          </c:tx>
          <c:dPt>
            <c:idx val="0"/>
            <c:bubble3D val="0"/>
            <c:extLst>
              <c:ext xmlns:c16="http://schemas.microsoft.com/office/drawing/2014/chart" uri="{C3380CC4-5D6E-409C-BE32-E72D297353CC}">
                <c16:uniqueId val="{00000000-155B-4319-9328-D4FEEAE1932B}"/>
              </c:ext>
            </c:extLst>
          </c:dPt>
          <c:dPt>
            <c:idx val="1"/>
            <c:bubble3D val="0"/>
            <c:extLst>
              <c:ext xmlns:c16="http://schemas.microsoft.com/office/drawing/2014/chart" uri="{C3380CC4-5D6E-409C-BE32-E72D297353CC}">
                <c16:uniqueId val="{00000001-155B-4319-9328-D4FEEAE1932B}"/>
              </c:ext>
            </c:extLst>
          </c:dPt>
          <c:dPt>
            <c:idx val="2"/>
            <c:bubble3D val="0"/>
            <c:extLst>
              <c:ext xmlns:c16="http://schemas.microsoft.com/office/drawing/2014/chart" uri="{C3380CC4-5D6E-409C-BE32-E72D297353CC}">
                <c16:uniqueId val="{00000002-155B-4319-9328-D4FEEAE1932B}"/>
              </c:ext>
            </c:extLst>
          </c:dPt>
          <c:dPt>
            <c:idx val="3"/>
            <c:bubble3D val="0"/>
            <c:extLst>
              <c:ext xmlns:c16="http://schemas.microsoft.com/office/drawing/2014/chart" uri="{C3380CC4-5D6E-409C-BE32-E72D297353CC}">
                <c16:uniqueId val="{00000003-155B-4319-9328-D4FEEAE1932B}"/>
              </c:ext>
            </c:extLst>
          </c:dPt>
          <c:dPt>
            <c:idx val="4"/>
            <c:bubble3D val="0"/>
            <c:extLst>
              <c:ext xmlns:c16="http://schemas.microsoft.com/office/drawing/2014/chart" uri="{C3380CC4-5D6E-409C-BE32-E72D297353CC}">
                <c16:uniqueId val="{00000004-155B-4319-9328-D4FEEAE1932B}"/>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resultados_encuesta_ENCUESTA_PA!$AK$847:$AK$851</c:f>
              <c:strCache>
                <c:ptCount val="5"/>
                <c:pt idx="0">
                  <c:v>Sí, de inmediato</c:v>
                </c:pt>
                <c:pt idx="1">
                  <c:v>Sí, a medio plazo</c:v>
                </c:pt>
                <c:pt idx="2">
                  <c:v>No, mientras me considerase capacitado para ello.</c:v>
                </c:pt>
                <c:pt idx="3">
                  <c:v>No hasta que me jubilase.</c:v>
                </c:pt>
                <c:pt idx="4">
                  <c:v>NS/NC</c:v>
                </c:pt>
              </c:strCache>
            </c:strRef>
          </c:cat>
          <c:val>
            <c:numRef>
              <c:f>resultados_encuesta_ENCUESTA_PA!$AJ$847:$AJ$851</c:f>
              <c:numCache>
                <c:formatCode>General</c:formatCode>
                <c:ptCount val="5"/>
                <c:pt idx="0">
                  <c:v>439</c:v>
                </c:pt>
                <c:pt idx="1">
                  <c:v>222</c:v>
                </c:pt>
                <c:pt idx="2">
                  <c:v>163</c:v>
                </c:pt>
                <c:pt idx="3">
                  <c:v>9</c:v>
                </c:pt>
                <c:pt idx="4">
                  <c:v>8</c:v>
                </c:pt>
              </c:numCache>
            </c:numRef>
          </c:val>
          <c:extLst>
            <c:ext xmlns:c16="http://schemas.microsoft.com/office/drawing/2014/chart" uri="{C3380CC4-5D6E-409C-BE32-E72D297353CC}">
              <c16:uniqueId val="{00000005-155B-4319-9328-D4FEEAE1932B}"/>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resultados_encuesta_ENCUESTA_PA!$AM$846</c:f>
              <c:strCache>
                <c:ptCount val="1"/>
                <c:pt idx="0">
                  <c:v>18.- SU ASISTENCIA A PACIENTES DURANTE LA GUARDIA, ¿ESTÁ MEDIATIZADA POR EL RIESGO DE RECLAMACIÓN O DENUNCIA?</c:v>
                </c:pt>
              </c:strCache>
            </c:strRef>
          </c:tx>
          <c:dPt>
            <c:idx val="0"/>
            <c:bubble3D val="0"/>
            <c:extLst>
              <c:ext xmlns:c16="http://schemas.microsoft.com/office/drawing/2014/chart" uri="{C3380CC4-5D6E-409C-BE32-E72D297353CC}">
                <c16:uniqueId val="{00000000-6C16-4A39-849C-FDA4A53FD640}"/>
              </c:ext>
            </c:extLst>
          </c:dPt>
          <c:dPt>
            <c:idx val="1"/>
            <c:bubble3D val="0"/>
            <c:extLst>
              <c:ext xmlns:c16="http://schemas.microsoft.com/office/drawing/2014/chart" uri="{C3380CC4-5D6E-409C-BE32-E72D297353CC}">
                <c16:uniqueId val="{00000001-6C16-4A39-849C-FDA4A53FD640}"/>
              </c:ext>
            </c:extLst>
          </c:dPt>
          <c:dPt>
            <c:idx val="2"/>
            <c:bubble3D val="0"/>
            <c:extLst>
              <c:ext xmlns:c16="http://schemas.microsoft.com/office/drawing/2014/chart" uri="{C3380CC4-5D6E-409C-BE32-E72D297353CC}">
                <c16:uniqueId val="{00000002-6C16-4A39-849C-FDA4A53FD640}"/>
              </c:ext>
            </c:extLst>
          </c:dPt>
          <c:dPt>
            <c:idx val="3"/>
            <c:bubble3D val="0"/>
            <c:extLst>
              <c:ext xmlns:c16="http://schemas.microsoft.com/office/drawing/2014/chart" uri="{C3380CC4-5D6E-409C-BE32-E72D297353CC}">
                <c16:uniqueId val="{00000003-6C16-4A39-849C-FDA4A53FD640}"/>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resultados_encuesta_ENCUESTA_PA!$AM$847:$AM$850</c:f>
              <c:strCache>
                <c:ptCount val="4"/>
                <c:pt idx="0">
                  <c:v>Sí, siempre</c:v>
                </c:pt>
                <c:pt idx="1">
                  <c:v>Sí, con frecuencia</c:v>
                </c:pt>
                <c:pt idx="2">
                  <c:v>No, solo ocasionalmente</c:v>
                </c:pt>
                <c:pt idx="3">
                  <c:v>No nunca</c:v>
                </c:pt>
              </c:strCache>
            </c:strRef>
          </c:cat>
          <c:val>
            <c:numRef>
              <c:f>resultados_encuesta_ENCUESTA_PA!$AL$847:$AL$850</c:f>
              <c:numCache>
                <c:formatCode>General</c:formatCode>
                <c:ptCount val="4"/>
                <c:pt idx="0">
                  <c:v>67</c:v>
                </c:pt>
                <c:pt idx="1">
                  <c:v>295</c:v>
                </c:pt>
                <c:pt idx="2">
                  <c:v>311</c:v>
                </c:pt>
                <c:pt idx="3">
                  <c:v>168</c:v>
                </c:pt>
              </c:numCache>
            </c:numRef>
          </c:val>
          <c:extLst>
            <c:ext xmlns:c16="http://schemas.microsoft.com/office/drawing/2014/chart" uri="{C3380CC4-5D6E-409C-BE32-E72D297353CC}">
              <c16:uniqueId val="{00000004-6C16-4A39-849C-FDA4A53FD640}"/>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resultados_encuesta_ENCUESTA_PA!$AO$846</c:f>
              <c:strCache>
                <c:ptCount val="1"/>
                <c:pt idx="0">
                  <c:v>19.- ¿HA TENIDO ALGUNA VEZ RECLAMACIÓN O DENUNCIA POR CONFLICTO EN SU GUARDIA?</c:v>
                </c:pt>
              </c:strCache>
            </c:strRef>
          </c:tx>
          <c:dPt>
            <c:idx val="0"/>
            <c:bubble3D val="0"/>
            <c:extLst>
              <c:ext xmlns:c16="http://schemas.microsoft.com/office/drawing/2014/chart" uri="{C3380CC4-5D6E-409C-BE32-E72D297353CC}">
                <c16:uniqueId val="{00000000-3733-4588-B0E0-887D3C7F601C}"/>
              </c:ext>
            </c:extLst>
          </c:dPt>
          <c:dPt>
            <c:idx val="1"/>
            <c:bubble3D val="0"/>
            <c:extLst>
              <c:ext xmlns:c16="http://schemas.microsoft.com/office/drawing/2014/chart" uri="{C3380CC4-5D6E-409C-BE32-E72D297353CC}">
                <c16:uniqueId val="{00000001-3733-4588-B0E0-887D3C7F601C}"/>
              </c:ext>
            </c:extLst>
          </c:dPt>
          <c:dPt>
            <c:idx val="2"/>
            <c:bubble3D val="0"/>
            <c:extLst>
              <c:ext xmlns:c16="http://schemas.microsoft.com/office/drawing/2014/chart" uri="{C3380CC4-5D6E-409C-BE32-E72D297353CC}">
                <c16:uniqueId val="{00000002-3733-4588-B0E0-887D3C7F601C}"/>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resultados_encuesta_ENCUESTA_PA!$AO$847:$AO$849</c:f>
              <c:strCache>
                <c:ptCount val="3"/>
                <c:pt idx="0">
                  <c:v>Sí,más de una vez</c:v>
                </c:pt>
                <c:pt idx="1">
                  <c:v>Sí, una vez</c:v>
                </c:pt>
                <c:pt idx="2">
                  <c:v>No, nunca</c:v>
                </c:pt>
              </c:strCache>
            </c:strRef>
          </c:cat>
          <c:val>
            <c:numRef>
              <c:f>resultados_encuesta_ENCUESTA_PA!$AN$847:$AN$849</c:f>
              <c:numCache>
                <c:formatCode>General</c:formatCode>
                <c:ptCount val="3"/>
                <c:pt idx="0">
                  <c:v>150</c:v>
                </c:pt>
                <c:pt idx="1">
                  <c:v>159</c:v>
                </c:pt>
                <c:pt idx="2">
                  <c:v>532</c:v>
                </c:pt>
              </c:numCache>
            </c:numRef>
          </c:val>
          <c:extLst>
            <c:ext xmlns:c16="http://schemas.microsoft.com/office/drawing/2014/chart" uri="{C3380CC4-5D6E-409C-BE32-E72D297353CC}">
              <c16:uniqueId val="{00000003-3733-4588-B0E0-887D3C7F601C}"/>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barChart>
        <c:barDir val="col"/>
        <c:grouping val="clustered"/>
        <c:varyColors val="0"/>
        <c:ser>
          <c:idx val="0"/>
          <c:order val="0"/>
          <c:tx>
            <c:strRef>
              <c:f>resultados_encuesta_ENCUESTA_PA!$G$846</c:f>
              <c:strCache>
                <c:ptCount val="1"/>
                <c:pt idx="0">
                  <c:v>2.- SU ÁREA ASISTENCIAL ES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resultados_encuesta_ENCUESTA_PA!$G$847:$G$854</c:f>
              <c:strCache>
                <c:ptCount val="8"/>
                <c:pt idx="0">
                  <c:v>Médica (Medicina Interna, especialidades médicas)</c:v>
                </c:pt>
                <c:pt idx="1">
                  <c:v>Quirúrgica (Cirugía, Traumatología, Anestesia)</c:v>
                </c:pt>
                <c:pt idx="2">
                  <c:v>Médico-quirúrgica (ORL, Oftalmología, Ginecología)</c:v>
                </c:pt>
                <c:pt idx="3">
                  <c:v>Pediatría</c:v>
                </c:pt>
                <c:pt idx="4">
                  <c:v>UCI y otras Áreas de críticos</c:v>
                </c:pt>
                <c:pt idx="5">
                  <c:v>Urgencias</c:v>
                </c:pt>
                <c:pt idx="6">
                  <c:v>Servicios Centrales (Laboratorios, Diagnóstico por la Imagen)</c:v>
                </c:pt>
                <c:pt idx="7">
                  <c:v>Otros</c:v>
                </c:pt>
              </c:strCache>
            </c:strRef>
          </c:cat>
          <c:val>
            <c:numRef>
              <c:f>resultados_encuesta_ENCUESTA_PA!$F$847:$F$854</c:f>
              <c:numCache>
                <c:formatCode>General</c:formatCode>
                <c:ptCount val="8"/>
                <c:pt idx="0">
                  <c:v>196</c:v>
                </c:pt>
                <c:pt idx="1">
                  <c:v>195</c:v>
                </c:pt>
                <c:pt idx="2">
                  <c:v>110</c:v>
                </c:pt>
                <c:pt idx="3">
                  <c:v>70</c:v>
                </c:pt>
                <c:pt idx="4">
                  <c:v>41</c:v>
                </c:pt>
                <c:pt idx="5">
                  <c:v>165</c:v>
                </c:pt>
                <c:pt idx="6">
                  <c:v>46</c:v>
                </c:pt>
                <c:pt idx="7">
                  <c:v>18</c:v>
                </c:pt>
              </c:numCache>
            </c:numRef>
          </c:val>
          <c:extLst>
            <c:ext xmlns:c16="http://schemas.microsoft.com/office/drawing/2014/chart" uri="{C3380CC4-5D6E-409C-BE32-E72D297353CC}">
              <c16:uniqueId val="{00000000-37EB-4EEC-BE3B-01F99BFEB8E1}"/>
            </c:ext>
          </c:extLst>
        </c:ser>
        <c:dLbls>
          <c:showLegendKey val="0"/>
          <c:showVal val="0"/>
          <c:showCatName val="0"/>
          <c:showSerName val="0"/>
          <c:showPercent val="0"/>
          <c:showBubbleSize val="0"/>
        </c:dLbls>
        <c:gapWidth val="150"/>
        <c:axId val="2131450856"/>
        <c:axId val="2131453848"/>
      </c:barChart>
      <c:catAx>
        <c:axId val="2131450856"/>
        <c:scaling>
          <c:orientation val="minMax"/>
        </c:scaling>
        <c:delete val="0"/>
        <c:axPos val="b"/>
        <c:numFmt formatCode="General" sourceLinked="1"/>
        <c:majorTickMark val="out"/>
        <c:minorTickMark val="none"/>
        <c:tickLblPos val="nextTo"/>
        <c:crossAx val="2131453848"/>
        <c:crosses val="autoZero"/>
        <c:auto val="1"/>
        <c:lblAlgn val="ctr"/>
        <c:lblOffset val="100"/>
        <c:noMultiLvlLbl val="0"/>
      </c:catAx>
      <c:valAx>
        <c:axId val="2131453848"/>
        <c:scaling>
          <c:orientation val="minMax"/>
        </c:scaling>
        <c:delete val="0"/>
        <c:axPos val="l"/>
        <c:majorGridlines/>
        <c:numFmt formatCode="General" sourceLinked="1"/>
        <c:majorTickMark val="out"/>
        <c:minorTickMark val="none"/>
        <c:tickLblPos val="nextTo"/>
        <c:crossAx val="2131450856"/>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resultados_encuesta_ENCUESTA_PA!$AQ$846</c:f>
              <c:strCache>
                <c:ptCount val="1"/>
                <c:pt idx="0">
                  <c:v>20.- ¿HA PLANTEADO SU SERVICIO/UNIDAD A LA GERENCIA/DIRECCIÓN  DEL HOSPITAL, ALGÚN PLAN DE MEJORA SOBRE LA ASISTENCIA DE GUARDIA DE SU ESPECIALIDAD?</c:v>
                </c:pt>
              </c:strCache>
            </c:strRef>
          </c:tx>
          <c:dPt>
            <c:idx val="0"/>
            <c:bubble3D val="0"/>
            <c:extLst>
              <c:ext xmlns:c16="http://schemas.microsoft.com/office/drawing/2014/chart" uri="{C3380CC4-5D6E-409C-BE32-E72D297353CC}">
                <c16:uniqueId val="{00000000-B46F-45C4-8BF3-8D3433BC6051}"/>
              </c:ext>
            </c:extLst>
          </c:dPt>
          <c:dPt>
            <c:idx val="1"/>
            <c:bubble3D val="0"/>
            <c:extLst>
              <c:ext xmlns:c16="http://schemas.microsoft.com/office/drawing/2014/chart" uri="{C3380CC4-5D6E-409C-BE32-E72D297353CC}">
                <c16:uniqueId val="{00000001-B46F-45C4-8BF3-8D3433BC6051}"/>
              </c:ext>
            </c:extLst>
          </c:dPt>
          <c:dPt>
            <c:idx val="2"/>
            <c:bubble3D val="0"/>
            <c:extLst>
              <c:ext xmlns:c16="http://schemas.microsoft.com/office/drawing/2014/chart" uri="{C3380CC4-5D6E-409C-BE32-E72D297353CC}">
                <c16:uniqueId val="{00000002-B46F-45C4-8BF3-8D3433BC6051}"/>
              </c:ext>
            </c:extLst>
          </c:dPt>
          <c:dPt>
            <c:idx val="3"/>
            <c:bubble3D val="0"/>
            <c:extLst>
              <c:ext xmlns:c16="http://schemas.microsoft.com/office/drawing/2014/chart" uri="{C3380CC4-5D6E-409C-BE32-E72D297353CC}">
                <c16:uniqueId val="{00000003-B46F-45C4-8BF3-8D3433BC6051}"/>
              </c:ext>
            </c:extLst>
          </c:dPt>
          <c:dPt>
            <c:idx val="4"/>
            <c:bubble3D val="0"/>
            <c:extLst>
              <c:ext xmlns:c16="http://schemas.microsoft.com/office/drawing/2014/chart" uri="{C3380CC4-5D6E-409C-BE32-E72D297353CC}">
                <c16:uniqueId val="{00000004-B46F-45C4-8BF3-8D3433BC6051}"/>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resultados_encuesta_ENCUESTA_PA!$AQ$847:$AQ$851</c:f>
              <c:strCache>
                <c:ptCount val="5"/>
                <c:pt idx="0">
                  <c:v>No se ha planteado ningún plan o propuesta, al menos que yo sepa</c:v>
                </c:pt>
                <c:pt idx="1">
                  <c:v>Sí, en más de una ocasión</c:v>
                </c:pt>
                <c:pt idx="2">
                  <c:v>Sí, en una ocasión</c:v>
                </c:pt>
                <c:pt idx="3">
                  <c:v>Nunca</c:v>
                </c:pt>
                <c:pt idx="4">
                  <c:v>NS/NC</c:v>
                </c:pt>
              </c:strCache>
            </c:strRef>
          </c:cat>
          <c:val>
            <c:numRef>
              <c:f>resultados_encuesta_ENCUESTA_PA!$AP$847:$AP$851</c:f>
              <c:numCache>
                <c:formatCode>General</c:formatCode>
                <c:ptCount val="5"/>
                <c:pt idx="0">
                  <c:v>396</c:v>
                </c:pt>
                <c:pt idx="1">
                  <c:v>246</c:v>
                </c:pt>
                <c:pt idx="2">
                  <c:v>50</c:v>
                </c:pt>
                <c:pt idx="3">
                  <c:v>89</c:v>
                </c:pt>
                <c:pt idx="4">
                  <c:v>60</c:v>
                </c:pt>
              </c:numCache>
            </c:numRef>
          </c:val>
          <c:extLst>
            <c:ext xmlns:c16="http://schemas.microsoft.com/office/drawing/2014/chart" uri="{C3380CC4-5D6E-409C-BE32-E72D297353CC}">
              <c16:uniqueId val="{00000005-B46F-45C4-8BF3-8D3433BC6051}"/>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resultados_encuesta_ENCUESTA_PA!$AS$846</c:f>
              <c:strCache>
                <c:ptCount val="1"/>
                <c:pt idx="0">
                  <c:v>21.- SI HA CONTESTADO SÍ A LA PREGUNTA ANTERIOR, ¿HAN TENIDO RESPUESTA?</c:v>
                </c:pt>
              </c:strCache>
            </c:strRef>
          </c:tx>
          <c:dPt>
            <c:idx val="0"/>
            <c:bubble3D val="0"/>
            <c:extLst>
              <c:ext xmlns:c16="http://schemas.microsoft.com/office/drawing/2014/chart" uri="{C3380CC4-5D6E-409C-BE32-E72D297353CC}">
                <c16:uniqueId val="{00000000-3CC4-4074-90B1-396D46336482}"/>
              </c:ext>
            </c:extLst>
          </c:dPt>
          <c:dPt>
            <c:idx val="1"/>
            <c:bubble3D val="0"/>
            <c:extLst>
              <c:ext xmlns:c16="http://schemas.microsoft.com/office/drawing/2014/chart" uri="{C3380CC4-5D6E-409C-BE32-E72D297353CC}">
                <c16:uniqueId val="{00000001-3CC4-4074-90B1-396D46336482}"/>
              </c:ext>
            </c:extLst>
          </c:dPt>
          <c:dPt>
            <c:idx val="2"/>
            <c:bubble3D val="0"/>
            <c:extLst>
              <c:ext xmlns:c16="http://schemas.microsoft.com/office/drawing/2014/chart" uri="{C3380CC4-5D6E-409C-BE32-E72D297353CC}">
                <c16:uniqueId val="{00000002-3CC4-4074-90B1-396D46336482}"/>
              </c:ext>
            </c:extLst>
          </c:dPt>
          <c:dPt>
            <c:idx val="3"/>
            <c:bubble3D val="0"/>
            <c:extLst>
              <c:ext xmlns:c16="http://schemas.microsoft.com/office/drawing/2014/chart" uri="{C3380CC4-5D6E-409C-BE32-E72D297353CC}">
                <c16:uniqueId val="{00000003-3CC4-4074-90B1-396D46336482}"/>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resultados_encuesta_ENCUESTA_PA!$AS$847:$AS$850</c:f>
              <c:strCache>
                <c:ptCount val="4"/>
                <c:pt idx="0">
                  <c:v>Sí, positivamente</c:v>
                </c:pt>
                <c:pt idx="1">
                  <c:v>Sí, negativamente</c:v>
                </c:pt>
                <c:pt idx="2">
                  <c:v>No han respondido</c:v>
                </c:pt>
                <c:pt idx="3">
                  <c:v>NS/NC</c:v>
                </c:pt>
              </c:strCache>
            </c:strRef>
          </c:cat>
          <c:val>
            <c:numRef>
              <c:f>resultados_encuesta_ENCUESTA_PA!$AR$847:$AR$850</c:f>
              <c:numCache>
                <c:formatCode>General</c:formatCode>
                <c:ptCount val="4"/>
                <c:pt idx="0">
                  <c:v>197</c:v>
                </c:pt>
                <c:pt idx="1">
                  <c:v>89</c:v>
                </c:pt>
                <c:pt idx="2">
                  <c:v>237</c:v>
                </c:pt>
                <c:pt idx="3">
                  <c:v>318</c:v>
                </c:pt>
              </c:numCache>
            </c:numRef>
          </c:val>
          <c:extLst>
            <c:ext xmlns:c16="http://schemas.microsoft.com/office/drawing/2014/chart" uri="{C3380CC4-5D6E-409C-BE32-E72D297353CC}">
              <c16:uniqueId val="{00000004-3CC4-4074-90B1-396D46336482}"/>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resultados_encuesta_ENCUESTA_PA!$I$846</c:f>
              <c:strCache>
                <c:ptCount val="1"/>
                <c:pt idx="0">
                  <c:v>3.- EDAD</c:v>
                </c:pt>
              </c:strCache>
            </c:strRef>
          </c:tx>
          <c:dPt>
            <c:idx val="0"/>
            <c:bubble3D val="0"/>
            <c:extLst>
              <c:ext xmlns:c16="http://schemas.microsoft.com/office/drawing/2014/chart" uri="{C3380CC4-5D6E-409C-BE32-E72D297353CC}">
                <c16:uniqueId val="{00000000-6466-4B57-8043-55BB8F753482}"/>
              </c:ext>
            </c:extLst>
          </c:dPt>
          <c:dPt>
            <c:idx val="1"/>
            <c:bubble3D val="0"/>
            <c:extLst>
              <c:ext xmlns:c16="http://schemas.microsoft.com/office/drawing/2014/chart" uri="{C3380CC4-5D6E-409C-BE32-E72D297353CC}">
                <c16:uniqueId val="{00000001-6466-4B57-8043-55BB8F753482}"/>
              </c:ext>
            </c:extLst>
          </c:dPt>
          <c:dPt>
            <c:idx val="2"/>
            <c:bubble3D val="0"/>
            <c:extLst>
              <c:ext xmlns:c16="http://schemas.microsoft.com/office/drawing/2014/chart" uri="{C3380CC4-5D6E-409C-BE32-E72D297353CC}">
                <c16:uniqueId val="{00000002-6466-4B57-8043-55BB8F753482}"/>
              </c:ext>
            </c:extLst>
          </c:dPt>
          <c:dPt>
            <c:idx val="3"/>
            <c:bubble3D val="0"/>
            <c:extLst>
              <c:ext xmlns:c16="http://schemas.microsoft.com/office/drawing/2014/chart" uri="{C3380CC4-5D6E-409C-BE32-E72D297353CC}">
                <c16:uniqueId val="{00000003-6466-4B57-8043-55BB8F753482}"/>
              </c:ext>
            </c:extLst>
          </c:dPt>
          <c:dPt>
            <c:idx val="4"/>
            <c:bubble3D val="0"/>
            <c:extLst>
              <c:ext xmlns:c16="http://schemas.microsoft.com/office/drawing/2014/chart" uri="{C3380CC4-5D6E-409C-BE32-E72D297353CC}">
                <c16:uniqueId val="{00000004-6466-4B57-8043-55BB8F753482}"/>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resultados_encuesta_ENCUESTA_PA!$I$847:$I$851</c:f>
              <c:strCache>
                <c:ptCount val="5"/>
                <c:pt idx="0">
                  <c:v>Hasta 35 años</c:v>
                </c:pt>
                <c:pt idx="1">
                  <c:v>36-45 años</c:v>
                </c:pt>
                <c:pt idx="2">
                  <c:v>46-55 años</c:v>
                </c:pt>
                <c:pt idx="3">
                  <c:v>56-65 años</c:v>
                </c:pt>
                <c:pt idx="4">
                  <c:v>NS/NC</c:v>
                </c:pt>
              </c:strCache>
            </c:strRef>
          </c:cat>
          <c:val>
            <c:numRef>
              <c:f>resultados_encuesta_ENCUESTA_PA!$H$847:$H$851</c:f>
              <c:numCache>
                <c:formatCode>General</c:formatCode>
                <c:ptCount val="5"/>
                <c:pt idx="0">
                  <c:v>249</c:v>
                </c:pt>
                <c:pt idx="1">
                  <c:v>255</c:v>
                </c:pt>
                <c:pt idx="2">
                  <c:v>197</c:v>
                </c:pt>
                <c:pt idx="3">
                  <c:v>138</c:v>
                </c:pt>
                <c:pt idx="4">
                  <c:v>2</c:v>
                </c:pt>
              </c:numCache>
            </c:numRef>
          </c:val>
          <c:extLst>
            <c:ext xmlns:c16="http://schemas.microsoft.com/office/drawing/2014/chart" uri="{C3380CC4-5D6E-409C-BE32-E72D297353CC}">
              <c16:uniqueId val="{00000005-6466-4B57-8043-55BB8F753482}"/>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resultados_encuesta_ENCUESTA_PA!$K$846</c:f>
              <c:strCache>
                <c:ptCount val="1"/>
                <c:pt idx="0">
                  <c:v>4.- SEXO</c:v>
                </c:pt>
              </c:strCache>
            </c:strRef>
          </c:tx>
          <c:dPt>
            <c:idx val="0"/>
            <c:bubble3D val="0"/>
            <c:extLst>
              <c:ext xmlns:c16="http://schemas.microsoft.com/office/drawing/2014/chart" uri="{C3380CC4-5D6E-409C-BE32-E72D297353CC}">
                <c16:uniqueId val="{00000000-BAC1-46F9-98E6-607CF345C7F4}"/>
              </c:ext>
            </c:extLst>
          </c:dPt>
          <c:dPt>
            <c:idx val="1"/>
            <c:bubble3D val="0"/>
            <c:extLst>
              <c:ext xmlns:c16="http://schemas.microsoft.com/office/drawing/2014/chart" uri="{C3380CC4-5D6E-409C-BE32-E72D297353CC}">
                <c16:uniqueId val="{00000001-BAC1-46F9-98E6-607CF345C7F4}"/>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resultados_encuesta_ENCUESTA_PA!$K$847:$K$848</c:f>
              <c:strCache>
                <c:ptCount val="2"/>
                <c:pt idx="0">
                  <c:v>Hombre</c:v>
                </c:pt>
                <c:pt idx="1">
                  <c:v>Mujer</c:v>
                </c:pt>
              </c:strCache>
            </c:strRef>
          </c:cat>
          <c:val>
            <c:numRef>
              <c:f>resultados_encuesta_ENCUESTA_PA!$J$847:$J$848</c:f>
              <c:numCache>
                <c:formatCode>General</c:formatCode>
                <c:ptCount val="2"/>
                <c:pt idx="0">
                  <c:v>444</c:v>
                </c:pt>
                <c:pt idx="1">
                  <c:v>397</c:v>
                </c:pt>
              </c:numCache>
            </c:numRef>
          </c:val>
          <c:extLst>
            <c:ext xmlns:c16="http://schemas.microsoft.com/office/drawing/2014/chart" uri="{C3380CC4-5D6E-409C-BE32-E72D297353CC}">
              <c16:uniqueId val="{00000002-BAC1-46F9-98E6-607CF345C7F4}"/>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resultados_encuesta_ENCUESTA_PA!$M$846</c:f>
              <c:strCache>
                <c:ptCount val="1"/>
                <c:pt idx="0">
                  <c:v>5.- HACE GUARDIAS DE</c:v>
                </c:pt>
              </c:strCache>
            </c:strRef>
          </c:tx>
          <c:dPt>
            <c:idx val="0"/>
            <c:bubble3D val="0"/>
            <c:extLst>
              <c:ext xmlns:c16="http://schemas.microsoft.com/office/drawing/2014/chart" uri="{C3380CC4-5D6E-409C-BE32-E72D297353CC}">
                <c16:uniqueId val="{00000000-6442-49DB-BAC5-6459BC3862E2}"/>
              </c:ext>
            </c:extLst>
          </c:dPt>
          <c:dPt>
            <c:idx val="1"/>
            <c:bubble3D val="0"/>
            <c:extLst>
              <c:ext xmlns:c16="http://schemas.microsoft.com/office/drawing/2014/chart" uri="{C3380CC4-5D6E-409C-BE32-E72D297353CC}">
                <c16:uniqueId val="{00000001-6442-49DB-BAC5-6459BC3862E2}"/>
              </c:ext>
            </c:extLst>
          </c:dPt>
          <c:dPt>
            <c:idx val="2"/>
            <c:bubble3D val="0"/>
            <c:extLst>
              <c:ext xmlns:c16="http://schemas.microsoft.com/office/drawing/2014/chart" uri="{C3380CC4-5D6E-409C-BE32-E72D297353CC}">
                <c16:uniqueId val="{00000002-6442-49DB-BAC5-6459BC3862E2}"/>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resultados_encuesta_ENCUESTA_PA!$M$847:$M$849</c:f>
              <c:strCache>
                <c:ptCount val="3"/>
                <c:pt idx="0">
                  <c:v>Presencia física</c:v>
                </c:pt>
                <c:pt idx="1">
                  <c:v>Localizadas</c:v>
                </c:pt>
                <c:pt idx="2">
                  <c:v>Ambas</c:v>
                </c:pt>
              </c:strCache>
            </c:strRef>
          </c:cat>
          <c:val>
            <c:numRef>
              <c:f>resultados_encuesta_ENCUESTA_PA!$L$847:$L$849</c:f>
              <c:numCache>
                <c:formatCode>General</c:formatCode>
                <c:ptCount val="3"/>
                <c:pt idx="0">
                  <c:v>624</c:v>
                </c:pt>
                <c:pt idx="1">
                  <c:v>125</c:v>
                </c:pt>
                <c:pt idx="2">
                  <c:v>92</c:v>
                </c:pt>
              </c:numCache>
            </c:numRef>
          </c:val>
          <c:extLst>
            <c:ext xmlns:c16="http://schemas.microsoft.com/office/drawing/2014/chart" uri="{C3380CC4-5D6E-409C-BE32-E72D297353CC}">
              <c16:uniqueId val="{00000003-6442-49DB-BAC5-6459BC3862E2}"/>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resultados_encuesta_ENCUESTA_PA!$O$846</c:f>
              <c:strCache>
                <c:ptCount val="1"/>
                <c:pt idx="0">
                  <c:v>6.- ¿CUÁNTAS GUARDIAS HACE AL MES?</c:v>
                </c:pt>
              </c:strCache>
            </c:strRef>
          </c:tx>
          <c:dPt>
            <c:idx val="0"/>
            <c:bubble3D val="0"/>
            <c:extLst>
              <c:ext xmlns:c16="http://schemas.microsoft.com/office/drawing/2014/chart" uri="{C3380CC4-5D6E-409C-BE32-E72D297353CC}">
                <c16:uniqueId val="{00000000-B4BC-41A5-8204-D47A4D792E68}"/>
              </c:ext>
            </c:extLst>
          </c:dPt>
          <c:dPt>
            <c:idx val="1"/>
            <c:bubble3D val="0"/>
            <c:extLst>
              <c:ext xmlns:c16="http://schemas.microsoft.com/office/drawing/2014/chart" uri="{C3380CC4-5D6E-409C-BE32-E72D297353CC}">
                <c16:uniqueId val="{00000001-B4BC-41A5-8204-D47A4D792E68}"/>
              </c:ext>
            </c:extLst>
          </c:dPt>
          <c:dPt>
            <c:idx val="2"/>
            <c:bubble3D val="0"/>
            <c:extLst>
              <c:ext xmlns:c16="http://schemas.microsoft.com/office/drawing/2014/chart" uri="{C3380CC4-5D6E-409C-BE32-E72D297353CC}">
                <c16:uniqueId val="{00000002-B4BC-41A5-8204-D47A4D792E68}"/>
              </c:ext>
            </c:extLst>
          </c:dPt>
          <c:dPt>
            <c:idx val="3"/>
            <c:bubble3D val="0"/>
            <c:extLst>
              <c:ext xmlns:c16="http://schemas.microsoft.com/office/drawing/2014/chart" uri="{C3380CC4-5D6E-409C-BE32-E72D297353CC}">
                <c16:uniqueId val="{00000003-B4BC-41A5-8204-D47A4D792E68}"/>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resultados_encuesta_ENCUESTA_PA!$O$847:$O$850</c:f>
              <c:strCache>
                <c:ptCount val="4"/>
                <c:pt idx="0">
                  <c:v>Menos de 4</c:v>
                </c:pt>
                <c:pt idx="1">
                  <c:v>4 a 6</c:v>
                </c:pt>
                <c:pt idx="2">
                  <c:v>6 a 8</c:v>
                </c:pt>
                <c:pt idx="3">
                  <c:v>Más de 8</c:v>
                </c:pt>
              </c:strCache>
            </c:strRef>
          </c:cat>
          <c:val>
            <c:numRef>
              <c:f>resultados_encuesta_ENCUESTA_PA!$N$847:$N$850</c:f>
              <c:numCache>
                <c:formatCode>General</c:formatCode>
                <c:ptCount val="4"/>
                <c:pt idx="0">
                  <c:v>314</c:v>
                </c:pt>
                <c:pt idx="1">
                  <c:v>349</c:v>
                </c:pt>
                <c:pt idx="2">
                  <c:v>122</c:v>
                </c:pt>
                <c:pt idx="3">
                  <c:v>56</c:v>
                </c:pt>
              </c:numCache>
            </c:numRef>
          </c:val>
          <c:extLst>
            <c:ext xmlns:c16="http://schemas.microsoft.com/office/drawing/2014/chart" uri="{C3380CC4-5D6E-409C-BE32-E72D297353CC}">
              <c16:uniqueId val="{00000004-B4BC-41A5-8204-D47A4D792E68}"/>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resultados_encuesta_ENCUESTA_PA!$Q$846</c:f>
              <c:strCache>
                <c:ptCount val="1"/>
                <c:pt idx="0">
                  <c:v>7.- ¿ESTÁ CONFORME CON EL NÚMERO DE GUARDIAS QUE REALIZA?</c:v>
                </c:pt>
              </c:strCache>
            </c:strRef>
          </c:tx>
          <c:dPt>
            <c:idx val="0"/>
            <c:bubble3D val="0"/>
            <c:extLst>
              <c:ext xmlns:c16="http://schemas.microsoft.com/office/drawing/2014/chart" uri="{C3380CC4-5D6E-409C-BE32-E72D297353CC}">
                <c16:uniqueId val="{00000000-0562-40F0-8747-5F6BCC8D5681}"/>
              </c:ext>
            </c:extLst>
          </c:dPt>
          <c:dPt>
            <c:idx val="1"/>
            <c:bubble3D val="0"/>
            <c:extLst>
              <c:ext xmlns:c16="http://schemas.microsoft.com/office/drawing/2014/chart" uri="{C3380CC4-5D6E-409C-BE32-E72D297353CC}">
                <c16:uniqueId val="{00000001-0562-40F0-8747-5F6BCC8D5681}"/>
              </c:ext>
            </c:extLst>
          </c:dPt>
          <c:dPt>
            <c:idx val="2"/>
            <c:bubble3D val="0"/>
            <c:extLst>
              <c:ext xmlns:c16="http://schemas.microsoft.com/office/drawing/2014/chart" uri="{C3380CC4-5D6E-409C-BE32-E72D297353CC}">
                <c16:uniqueId val="{00000002-0562-40F0-8747-5F6BCC8D5681}"/>
              </c:ext>
            </c:extLst>
          </c:dPt>
          <c:dPt>
            <c:idx val="3"/>
            <c:bubble3D val="0"/>
            <c:extLst>
              <c:ext xmlns:c16="http://schemas.microsoft.com/office/drawing/2014/chart" uri="{C3380CC4-5D6E-409C-BE32-E72D297353CC}">
                <c16:uniqueId val="{00000003-0562-40F0-8747-5F6BCC8D5681}"/>
              </c:ext>
            </c:extLst>
          </c:dPt>
          <c:dPt>
            <c:idx val="4"/>
            <c:bubble3D val="0"/>
            <c:extLst>
              <c:ext xmlns:c16="http://schemas.microsoft.com/office/drawing/2014/chart" uri="{C3380CC4-5D6E-409C-BE32-E72D297353CC}">
                <c16:uniqueId val="{00000004-0562-40F0-8747-5F6BCC8D5681}"/>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resultados_encuesta_ENCUESTA_PA!$Q$847:$Q$851</c:f>
              <c:strCache>
                <c:ptCount val="5"/>
                <c:pt idx="0">
                  <c:v>Si</c:v>
                </c:pt>
                <c:pt idx="1">
                  <c:v>No, me gustaría no realizar guardias.</c:v>
                </c:pt>
                <c:pt idx="2">
                  <c:v>No, me gustaría realizar menos.</c:v>
                </c:pt>
                <c:pt idx="3">
                  <c:v>No, me gustaría realizar Más.</c:v>
                </c:pt>
                <c:pt idx="4">
                  <c:v>NS/NC</c:v>
                </c:pt>
              </c:strCache>
            </c:strRef>
          </c:cat>
          <c:val>
            <c:numRef>
              <c:f>resultados_encuesta_ENCUESTA_PA!$P$847:$P$851</c:f>
              <c:numCache>
                <c:formatCode>General</c:formatCode>
                <c:ptCount val="5"/>
                <c:pt idx="0">
                  <c:v>420</c:v>
                </c:pt>
                <c:pt idx="1">
                  <c:v>161</c:v>
                </c:pt>
                <c:pt idx="2">
                  <c:v>212</c:v>
                </c:pt>
                <c:pt idx="3">
                  <c:v>38</c:v>
                </c:pt>
                <c:pt idx="4">
                  <c:v>10</c:v>
                </c:pt>
              </c:numCache>
            </c:numRef>
          </c:val>
          <c:extLst>
            <c:ext xmlns:c16="http://schemas.microsoft.com/office/drawing/2014/chart" uri="{C3380CC4-5D6E-409C-BE32-E72D297353CC}">
              <c16:uniqueId val="{00000005-0562-40F0-8747-5F6BCC8D5681}"/>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resultados_encuesta_ENCUESTA_PA!$S$846</c:f>
              <c:strCache>
                <c:ptCount val="1"/>
                <c:pt idx="0">
                  <c:v>8.- SI HACE GUARDIAS DE PRESENCIA FÍSICA, ¿CONSIDERA QUE NO SERÌAN NECESARIAS EN SU SERVICIO Y PODRÌAN CONVERTIRSE EN LOCALIZADAS?</c:v>
                </c:pt>
              </c:strCache>
            </c:strRef>
          </c:tx>
          <c:dPt>
            <c:idx val="0"/>
            <c:bubble3D val="0"/>
            <c:extLst>
              <c:ext xmlns:c16="http://schemas.microsoft.com/office/drawing/2014/chart" uri="{C3380CC4-5D6E-409C-BE32-E72D297353CC}">
                <c16:uniqueId val="{00000000-8B1E-4AAC-A956-1A77A9B85AE8}"/>
              </c:ext>
            </c:extLst>
          </c:dPt>
          <c:dPt>
            <c:idx val="1"/>
            <c:bubble3D val="0"/>
            <c:extLst>
              <c:ext xmlns:c16="http://schemas.microsoft.com/office/drawing/2014/chart" uri="{C3380CC4-5D6E-409C-BE32-E72D297353CC}">
                <c16:uniqueId val="{00000001-8B1E-4AAC-A956-1A77A9B85AE8}"/>
              </c:ext>
            </c:extLst>
          </c:dPt>
          <c:dPt>
            <c:idx val="2"/>
            <c:bubble3D val="0"/>
            <c:extLst>
              <c:ext xmlns:c16="http://schemas.microsoft.com/office/drawing/2014/chart" uri="{C3380CC4-5D6E-409C-BE32-E72D297353CC}">
                <c16:uniqueId val="{00000002-8B1E-4AAC-A956-1A77A9B85AE8}"/>
              </c:ext>
            </c:extLst>
          </c:dPt>
          <c:dPt>
            <c:idx val="3"/>
            <c:bubble3D val="0"/>
            <c:extLst>
              <c:ext xmlns:c16="http://schemas.microsoft.com/office/drawing/2014/chart" uri="{C3380CC4-5D6E-409C-BE32-E72D297353CC}">
                <c16:uniqueId val="{00000003-8B1E-4AAC-A956-1A77A9B85AE8}"/>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resultados_encuesta_ENCUESTA_PA!$S$847:$S$850</c:f>
              <c:strCache>
                <c:ptCount val="4"/>
                <c:pt idx="0">
                  <c:v>No</c:v>
                </c:pt>
                <c:pt idx="1">
                  <c:v>Si</c:v>
                </c:pt>
                <c:pt idx="2">
                  <c:v>NS/NC</c:v>
                </c:pt>
                <c:pt idx="3">
                  <c:v>No hago guardias de Presencia física</c:v>
                </c:pt>
              </c:strCache>
            </c:strRef>
          </c:cat>
          <c:val>
            <c:numRef>
              <c:f>resultados_encuesta_ENCUESTA_PA!$R$847:$R$850</c:f>
              <c:numCache>
                <c:formatCode>General</c:formatCode>
                <c:ptCount val="4"/>
                <c:pt idx="0">
                  <c:v>666</c:v>
                </c:pt>
                <c:pt idx="1">
                  <c:v>56</c:v>
                </c:pt>
                <c:pt idx="2">
                  <c:v>8</c:v>
                </c:pt>
                <c:pt idx="3">
                  <c:v>111</c:v>
                </c:pt>
              </c:numCache>
            </c:numRef>
          </c:val>
          <c:extLst>
            <c:ext xmlns:c16="http://schemas.microsoft.com/office/drawing/2014/chart" uri="{C3380CC4-5D6E-409C-BE32-E72D297353CC}">
              <c16:uniqueId val="{00000004-8B1E-4AAC-A956-1A77A9B85AE8}"/>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plotArea>
      <c:layout/>
      <c:doughnutChart>
        <c:varyColors val="1"/>
        <c:ser>
          <c:idx val="0"/>
          <c:order val="0"/>
          <c:tx>
            <c:strRef>
              <c:f>resultados_encuesta_ENCUESTA_PA!$U$846</c:f>
              <c:strCache>
                <c:ptCount val="1"/>
                <c:pt idx="0">
                  <c:v>9.- SI HACE GUARDIAS LOCALIZADAS, ¿CONSIDERA QUE NO SON CONVENIENTES EN SU SERVICIO Y DEBERÌAN CONVERTIRSE EN PRESENCIA FÍSICA?</c:v>
                </c:pt>
              </c:strCache>
            </c:strRef>
          </c:tx>
          <c:dPt>
            <c:idx val="0"/>
            <c:bubble3D val="0"/>
            <c:extLst>
              <c:ext xmlns:c16="http://schemas.microsoft.com/office/drawing/2014/chart" uri="{C3380CC4-5D6E-409C-BE32-E72D297353CC}">
                <c16:uniqueId val="{00000000-2D8E-4D61-BB5D-D109CBF8C0D0}"/>
              </c:ext>
            </c:extLst>
          </c:dPt>
          <c:dPt>
            <c:idx val="1"/>
            <c:bubble3D val="0"/>
            <c:extLst>
              <c:ext xmlns:c16="http://schemas.microsoft.com/office/drawing/2014/chart" uri="{C3380CC4-5D6E-409C-BE32-E72D297353CC}">
                <c16:uniqueId val="{00000001-2D8E-4D61-BB5D-D109CBF8C0D0}"/>
              </c:ext>
            </c:extLst>
          </c:dPt>
          <c:dPt>
            <c:idx val="2"/>
            <c:bubble3D val="0"/>
            <c:extLst>
              <c:ext xmlns:c16="http://schemas.microsoft.com/office/drawing/2014/chart" uri="{C3380CC4-5D6E-409C-BE32-E72D297353CC}">
                <c16:uniqueId val="{00000002-2D8E-4D61-BB5D-D109CBF8C0D0}"/>
              </c:ext>
            </c:extLst>
          </c:dPt>
          <c:dPt>
            <c:idx val="3"/>
            <c:bubble3D val="0"/>
            <c:extLst>
              <c:ext xmlns:c16="http://schemas.microsoft.com/office/drawing/2014/chart" uri="{C3380CC4-5D6E-409C-BE32-E72D297353CC}">
                <c16:uniqueId val="{00000003-2D8E-4D61-BB5D-D109CBF8C0D0}"/>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resultados_encuesta_ENCUESTA_PA!$U$847:$U$850</c:f>
              <c:strCache>
                <c:ptCount val="4"/>
                <c:pt idx="0">
                  <c:v>No</c:v>
                </c:pt>
                <c:pt idx="1">
                  <c:v>Si</c:v>
                </c:pt>
                <c:pt idx="2">
                  <c:v>NS/NC</c:v>
                </c:pt>
                <c:pt idx="3">
                  <c:v>No hago guardias localizadas</c:v>
                </c:pt>
              </c:strCache>
            </c:strRef>
          </c:cat>
          <c:val>
            <c:numRef>
              <c:f>resultados_encuesta_ENCUESTA_PA!$T$847:$T$850</c:f>
              <c:numCache>
                <c:formatCode>General</c:formatCode>
                <c:ptCount val="4"/>
                <c:pt idx="0">
                  <c:v>177</c:v>
                </c:pt>
                <c:pt idx="1">
                  <c:v>129</c:v>
                </c:pt>
                <c:pt idx="2">
                  <c:v>36</c:v>
                </c:pt>
                <c:pt idx="3">
                  <c:v>499</c:v>
                </c:pt>
              </c:numCache>
            </c:numRef>
          </c:val>
          <c:extLst>
            <c:ext xmlns:c16="http://schemas.microsoft.com/office/drawing/2014/chart" uri="{C3380CC4-5D6E-409C-BE32-E72D297353CC}">
              <c16:uniqueId val="{00000004-2D8E-4D61-BB5D-D109CBF8C0D0}"/>
            </c:ext>
          </c:extLst>
        </c:ser>
        <c:dLbls>
          <c:showLegendKey val="0"/>
          <c:showVal val="0"/>
          <c:showCatName val="0"/>
          <c:showSerName val="0"/>
          <c:showPercent val="0"/>
          <c:showBubbleSize val="0"/>
          <c:showLeaderLines val="1"/>
        </c:dLbls>
        <c:firstSliceAng val="0"/>
        <c:holeSize val="50"/>
      </c:doughnutChart>
      <c:spPr>
        <a:noFill/>
        <a:ln w="25400">
          <a:noFill/>
        </a:ln>
      </c:spPr>
    </c:plotArea>
    <c:legend>
      <c:legendPos val="r"/>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0.74881</cdr:x>
      <cdr:y>0.64988</cdr:y>
    </cdr:from>
    <cdr:to>
      <cdr:x>0.98497</cdr:x>
      <cdr:y>0.90712</cdr:y>
    </cdr:to>
    <cdr:sp macro="" textlink="">
      <cdr:nvSpPr>
        <cdr:cNvPr id="2" name="CuadroTexto 1"/>
        <cdr:cNvSpPr txBox="1"/>
      </cdr:nvSpPr>
      <cdr:spPr>
        <a:xfrm xmlns:a="http://schemas.openxmlformats.org/drawingml/2006/main">
          <a:off x="6162368" y="2941331"/>
          <a:ext cx="1943536" cy="11642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E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0.36767</cdr:x>
      <cdr:y>0.30335</cdr:y>
    </cdr:from>
    <cdr:to>
      <cdr:x>0.44016</cdr:x>
      <cdr:y>0.35012</cdr:y>
    </cdr:to>
    <cdr:sp macro="" textlink="">
      <cdr:nvSpPr>
        <cdr:cNvPr id="2" name="CuadroTexto 1"/>
        <cdr:cNvSpPr txBox="1"/>
      </cdr:nvSpPr>
      <cdr:spPr>
        <a:xfrm xmlns:a="http://schemas.openxmlformats.org/drawingml/2006/main">
          <a:off x="3025770" y="1372963"/>
          <a:ext cx="596531" cy="2116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a:t>18%</a:t>
          </a:r>
        </a:p>
      </cdr:txBody>
    </cdr:sp>
  </cdr:relSizeAnchor>
  <cdr:relSizeAnchor xmlns:cdr="http://schemas.openxmlformats.org/drawingml/2006/chartDrawing">
    <cdr:from>
      <cdr:x>0.46705</cdr:x>
      <cdr:y>0.45085</cdr:y>
    </cdr:from>
    <cdr:to>
      <cdr:x>0.53252</cdr:x>
      <cdr:y>0.49084</cdr:y>
    </cdr:to>
    <cdr:sp macro="" textlink="">
      <cdr:nvSpPr>
        <cdr:cNvPr id="3" name="CuadroTexto 2"/>
        <cdr:cNvSpPr txBox="1"/>
      </cdr:nvSpPr>
      <cdr:spPr>
        <a:xfrm xmlns:a="http://schemas.openxmlformats.org/drawingml/2006/main">
          <a:off x="3843595" y="2040511"/>
          <a:ext cx="538802" cy="1809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a:t>4%</a:t>
          </a:r>
        </a:p>
      </cdr:txBody>
    </cdr:sp>
  </cdr:relSizeAnchor>
  <cdr:relSizeAnchor xmlns:cdr="http://schemas.openxmlformats.org/drawingml/2006/chartDrawing">
    <cdr:from>
      <cdr:x>0.46705</cdr:x>
      <cdr:y>0.67114</cdr:y>
    </cdr:from>
    <cdr:to>
      <cdr:x>0.52083</cdr:x>
      <cdr:y>0.72641</cdr:y>
    </cdr:to>
    <cdr:sp macro="" textlink="">
      <cdr:nvSpPr>
        <cdr:cNvPr id="4" name="CuadroTexto 3"/>
        <cdr:cNvSpPr txBox="1"/>
      </cdr:nvSpPr>
      <cdr:spPr>
        <a:xfrm xmlns:a="http://schemas.openxmlformats.org/drawingml/2006/main">
          <a:off x="3843595" y="3037550"/>
          <a:ext cx="442587" cy="2501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a:t>14%</a:t>
          </a:r>
        </a:p>
      </cdr:txBody>
    </cdr:sp>
  </cdr:relSizeAnchor>
</c:userShapes>
</file>

<file path=ppt/drawings/drawing3.xml><?xml version="1.0" encoding="utf-8"?>
<c:userShapes xmlns:c="http://schemas.openxmlformats.org/drawingml/2006/chart">
  <cdr:relSizeAnchor xmlns:cdr="http://schemas.openxmlformats.org/drawingml/2006/chartDrawing">
    <cdr:from>
      <cdr:x>0.34779</cdr:x>
      <cdr:y>0.36288</cdr:y>
    </cdr:from>
    <cdr:to>
      <cdr:x>0.40274</cdr:x>
      <cdr:y>0.42453</cdr:y>
    </cdr:to>
    <cdr:sp macro="" textlink="">
      <cdr:nvSpPr>
        <cdr:cNvPr id="2" name="CuadroTexto 1"/>
        <cdr:cNvSpPr txBox="1"/>
      </cdr:nvSpPr>
      <cdr:spPr>
        <a:xfrm xmlns:a="http://schemas.openxmlformats.org/drawingml/2006/main">
          <a:off x="2862205" y="1642375"/>
          <a:ext cx="452209" cy="2790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a:t>11%</a:t>
          </a:r>
        </a:p>
      </cdr:txBody>
    </cdr:sp>
  </cdr:relSizeAnchor>
  <cdr:relSizeAnchor xmlns:cdr="http://schemas.openxmlformats.org/drawingml/2006/chartDrawing">
    <cdr:from>
      <cdr:x>0.45243</cdr:x>
      <cdr:y>0.58013</cdr:y>
    </cdr:from>
    <cdr:to>
      <cdr:x>0.51673</cdr:x>
      <cdr:y>0.63712</cdr:y>
    </cdr:to>
    <cdr:sp macro="" textlink="">
      <cdr:nvSpPr>
        <cdr:cNvPr id="3" name="CuadroTexto 2"/>
        <cdr:cNvSpPr txBox="1"/>
      </cdr:nvSpPr>
      <cdr:spPr>
        <a:xfrm xmlns:a="http://schemas.openxmlformats.org/drawingml/2006/main">
          <a:off x="3723326" y="2625627"/>
          <a:ext cx="529181" cy="2579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a:t>5%</a:t>
          </a:r>
        </a:p>
      </cdr:txBody>
    </cdr:sp>
  </cdr:relSizeAnchor>
  <cdr:relSizeAnchor xmlns:cdr="http://schemas.openxmlformats.org/drawingml/2006/chartDrawing">
    <cdr:from>
      <cdr:x>0.35247</cdr:x>
      <cdr:y>0.83909</cdr:y>
    </cdr:from>
    <cdr:to>
      <cdr:x>0.42613</cdr:x>
      <cdr:y>0.88373</cdr:y>
    </cdr:to>
    <cdr:sp macro="" textlink="">
      <cdr:nvSpPr>
        <cdr:cNvPr id="4" name="CuadroTexto 3"/>
        <cdr:cNvSpPr txBox="1"/>
      </cdr:nvSpPr>
      <cdr:spPr>
        <a:xfrm xmlns:a="http://schemas.openxmlformats.org/drawingml/2006/main">
          <a:off x="2900691" y="3797679"/>
          <a:ext cx="606153" cy="2020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 sz="1100" dirty="0"/>
            <a:t>36%</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41CD943E-26B7-FA4C-9DD0-38F4E24A48D6}" type="datetimeFigureOut">
              <a:rPr lang="es-ES" smtClean="0"/>
              <a:t>28/06/2018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682453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41CD943E-26B7-FA4C-9DD0-38F4E24A48D6}" type="datetimeFigureOut">
              <a:rPr lang="es-ES" smtClean="0"/>
              <a:t>28/06/2018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137623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41CD943E-26B7-FA4C-9DD0-38F4E24A48D6}" type="datetimeFigureOut">
              <a:rPr lang="es-ES" smtClean="0"/>
              <a:t>28/06/2018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65289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41CD943E-26B7-FA4C-9DD0-38F4E24A48D6}" type="datetimeFigureOut">
              <a:rPr lang="es-ES" smtClean="0"/>
              <a:t>28/06/2018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259355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41CD943E-26B7-FA4C-9DD0-38F4E24A48D6}" type="datetimeFigureOut">
              <a:rPr lang="es-ES" smtClean="0"/>
              <a:t>28/06/2018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59645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41CD943E-26B7-FA4C-9DD0-38F4E24A48D6}" type="datetimeFigureOut">
              <a:rPr lang="es-ES" smtClean="0"/>
              <a:t>28/06/2018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108496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41CD943E-26B7-FA4C-9DD0-38F4E24A48D6}" type="datetimeFigureOut">
              <a:rPr lang="es-ES" smtClean="0"/>
              <a:t>28/06/2018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74456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41CD943E-26B7-FA4C-9DD0-38F4E24A48D6}" type="datetimeFigureOut">
              <a:rPr lang="es-ES" smtClean="0"/>
              <a:t>28/06/2018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162975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1CD943E-26B7-FA4C-9DD0-38F4E24A48D6}" type="datetimeFigureOut">
              <a:rPr lang="es-ES" smtClean="0"/>
              <a:t>28/06/2018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288748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41CD943E-26B7-FA4C-9DD0-38F4E24A48D6}" type="datetimeFigureOut">
              <a:rPr lang="es-ES" smtClean="0"/>
              <a:t>28/06/2018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339682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41CD943E-26B7-FA4C-9DD0-38F4E24A48D6}" type="datetimeFigureOut">
              <a:rPr lang="es-ES" smtClean="0"/>
              <a:t>28/06/2018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1F94EA8-FC1B-5844-8896-7501AB3C097F}" type="slidenum">
              <a:rPr lang="es-ES" smtClean="0"/>
              <a:t>‹Nº›</a:t>
            </a:fld>
            <a:endParaRPr lang="es-ES"/>
          </a:p>
        </p:txBody>
      </p:sp>
    </p:spTree>
    <p:extLst>
      <p:ext uri="{BB962C8B-B14F-4D97-AF65-F5344CB8AC3E}">
        <p14:creationId xmlns:p14="http://schemas.microsoft.com/office/powerpoint/2010/main" val="296301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D943E-26B7-FA4C-9DD0-38F4E24A48D6}" type="datetimeFigureOut">
              <a:rPr lang="es-ES" smtClean="0"/>
              <a:t>28/06/2018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94EA8-FC1B-5844-8896-7501AB3C097F}" type="slidenum">
              <a:rPr lang="es-ES" smtClean="0"/>
              <a:t>‹Nº›</a:t>
            </a:fld>
            <a:endParaRPr lang="es-ES"/>
          </a:p>
        </p:txBody>
      </p:sp>
    </p:spTree>
    <p:extLst>
      <p:ext uri="{BB962C8B-B14F-4D97-AF65-F5344CB8AC3E}">
        <p14:creationId xmlns:p14="http://schemas.microsoft.com/office/powerpoint/2010/main" val="2320410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Autofit/>
          </a:bodyPr>
          <a:lstStyle/>
          <a:p>
            <a:r>
              <a:rPr lang="es-ES" sz="3600" dirty="0"/>
              <a:t>Encuesta sobre guardias médicas en los hospitales públicos y privados. </a:t>
            </a:r>
            <a:br>
              <a:rPr lang="es-ES" sz="3600" dirty="0"/>
            </a:br>
            <a:r>
              <a:rPr lang="es-ES" sz="2000" dirty="0"/>
              <a:t>(Observatorio de la Sanidad del RICOMS)</a:t>
            </a:r>
            <a:br>
              <a:rPr lang="es-ES" sz="2000" dirty="0"/>
            </a:br>
            <a:endParaRPr lang="es-ES" sz="2000" dirty="0"/>
          </a:p>
        </p:txBody>
      </p:sp>
      <p:sp>
        <p:nvSpPr>
          <p:cNvPr id="7" name="Marcador de contenido 6"/>
          <p:cNvSpPr>
            <a:spLocks noGrp="1"/>
          </p:cNvSpPr>
          <p:nvPr>
            <p:ph idx="1"/>
          </p:nvPr>
        </p:nvSpPr>
        <p:spPr/>
        <p:txBody>
          <a:bodyPr>
            <a:normAutofit fontScale="85000" lnSpcReduction="10000"/>
          </a:bodyPr>
          <a:lstStyle/>
          <a:p>
            <a:r>
              <a:rPr lang="es-ES" sz="2400" u="sng" dirty="0"/>
              <a:t>Introducción:</a:t>
            </a:r>
            <a:r>
              <a:rPr lang="es-ES" sz="2400" dirty="0"/>
              <a:t> Las guardias médicas, tanto localizadas como de presencia física, constituyen un aspecto muy importante en prácticamente de casi todos los facultativos especialistas que trabajan en un hospital. </a:t>
            </a:r>
          </a:p>
          <a:p>
            <a:r>
              <a:rPr lang="es-ES" sz="2400" dirty="0"/>
              <a:t>Pero el concepto de guardia en España no es uniforme, la frecuencia de las mismas, su necesidad de presencia física o no, y por supuesto, la retribución, son muy diferentes entre todos los hospitales del SNS. En incluso dentro del SAS, se evidencian diferentes prestaciones de guardias. </a:t>
            </a:r>
          </a:p>
          <a:p>
            <a:r>
              <a:rPr lang="es-ES" sz="2400" dirty="0"/>
              <a:t>Esas diferencias también se aprecian entre los diferentes hospitales privados. </a:t>
            </a:r>
          </a:p>
          <a:p>
            <a:r>
              <a:rPr lang="es-ES" sz="2400" dirty="0"/>
              <a:t>Por otra parte, la guardias se comportan en numerosas ocasiones como el necesario complemento económico de los sueldos médicos, lo que hace que en numerosas ocasiones se prolongue la realización de guardias, aún cuando podrían darse exenciones de las mismas por motivos de edad.</a:t>
            </a:r>
          </a:p>
          <a:p>
            <a:endParaRPr lang="es-ES" sz="2400" dirty="0"/>
          </a:p>
        </p:txBody>
      </p:sp>
    </p:spTree>
    <p:extLst>
      <p:ext uri="{BB962C8B-B14F-4D97-AF65-F5344CB8AC3E}">
        <p14:creationId xmlns:p14="http://schemas.microsoft.com/office/powerpoint/2010/main" val="39046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98833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447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627705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844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962783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1206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52038670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1828078" y="3560098"/>
            <a:ext cx="750475" cy="261610"/>
          </a:xfrm>
          <a:prstGeom prst="rect">
            <a:avLst/>
          </a:prstGeom>
          <a:noFill/>
        </p:spPr>
        <p:txBody>
          <a:bodyPr wrap="square" rtlCol="0">
            <a:spAutoFit/>
          </a:bodyPr>
          <a:lstStyle/>
          <a:p>
            <a:r>
              <a:rPr lang="es-ES" sz="1100" dirty="0"/>
              <a:t>60%</a:t>
            </a:r>
          </a:p>
        </p:txBody>
      </p:sp>
      <p:sp>
        <p:nvSpPr>
          <p:cNvPr id="6" name="CuadroTexto 5"/>
          <p:cNvSpPr txBox="1"/>
          <p:nvPr/>
        </p:nvSpPr>
        <p:spPr>
          <a:xfrm>
            <a:off x="3944801" y="5234307"/>
            <a:ext cx="490694" cy="261610"/>
          </a:xfrm>
          <a:prstGeom prst="rect">
            <a:avLst/>
          </a:prstGeom>
          <a:noFill/>
        </p:spPr>
        <p:txBody>
          <a:bodyPr wrap="square" rtlCol="0">
            <a:spAutoFit/>
          </a:bodyPr>
          <a:lstStyle/>
          <a:p>
            <a:r>
              <a:rPr lang="es-ES" sz="1100" dirty="0"/>
              <a:t>5%</a:t>
            </a:r>
          </a:p>
        </p:txBody>
      </p:sp>
    </p:spTree>
    <p:extLst>
      <p:ext uri="{BB962C8B-B14F-4D97-AF65-F5344CB8AC3E}">
        <p14:creationId xmlns:p14="http://schemas.microsoft.com/office/powerpoint/2010/main" val="1377837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1539631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CuadroTexto 4"/>
          <p:cNvSpPr txBox="1"/>
          <p:nvPr/>
        </p:nvSpPr>
        <p:spPr>
          <a:xfrm>
            <a:off x="1924293" y="3964217"/>
            <a:ext cx="606152" cy="261610"/>
          </a:xfrm>
          <a:prstGeom prst="rect">
            <a:avLst/>
          </a:prstGeom>
          <a:noFill/>
        </p:spPr>
        <p:txBody>
          <a:bodyPr wrap="square" rtlCol="0">
            <a:spAutoFit/>
          </a:bodyPr>
          <a:lstStyle/>
          <a:p>
            <a:r>
              <a:rPr lang="es-ES" sz="1100" dirty="0"/>
              <a:t>39%</a:t>
            </a:r>
          </a:p>
        </p:txBody>
      </p:sp>
      <p:sp>
        <p:nvSpPr>
          <p:cNvPr id="6" name="CuadroTexto 5"/>
          <p:cNvSpPr txBox="1"/>
          <p:nvPr/>
        </p:nvSpPr>
        <p:spPr>
          <a:xfrm>
            <a:off x="3964044" y="3733292"/>
            <a:ext cx="481073" cy="261610"/>
          </a:xfrm>
          <a:prstGeom prst="rect">
            <a:avLst/>
          </a:prstGeom>
          <a:noFill/>
        </p:spPr>
        <p:txBody>
          <a:bodyPr wrap="square" rtlCol="0">
            <a:spAutoFit/>
          </a:bodyPr>
          <a:lstStyle/>
          <a:p>
            <a:r>
              <a:rPr lang="es-ES" sz="1100" dirty="0"/>
              <a:t>10%</a:t>
            </a:r>
          </a:p>
        </p:txBody>
      </p:sp>
    </p:spTree>
    <p:extLst>
      <p:ext uri="{BB962C8B-B14F-4D97-AF65-F5344CB8AC3E}">
        <p14:creationId xmlns:p14="http://schemas.microsoft.com/office/powerpoint/2010/main" val="302852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041793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4477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76869352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2860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329319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0918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934328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4918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6391694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470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Encuesta sobre guardias médicas en los hospitales públicos y privados. </a:t>
            </a:r>
            <a:br>
              <a:rPr lang="es-ES" dirty="0"/>
            </a:br>
            <a:endParaRPr lang="es-ES" dirty="0"/>
          </a:p>
        </p:txBody>
      </p:sp>
      <p:sp>
        <p:nvSpPr>
          <p:cNvPr id="3" name="Marcador de contenido 2"/>
          <p:cNvSpPr>
            <a:spLocks noGrp="1"/>
          </p:cNvSpPr>
          <p:nvPr>
            <p:ph idx="1"/>
          </p:nvPr>
        </p:nvSpPr>
        <p:spPr/>
        <p:txBody>
          <a:bodyPr>
            <a:normAutofit fontScale="85000" lnSpcReduction="10000"/>
          </a:bodyPr>
          <a:lstStyle/>
          <a:p>
            <a:r>
              <a:rPr lang="es-ES" u="sng" dirty="0"/>
              <a:t>Objetivo</a:t>
            </a:r>
            <a:r>
              <a:rPr lang="es-ES" dirty="0"/>
              <a:t>: Conocer que opinan de esta realidad los colegiados de Sevilla que trabajan en hospitales públicos y privados. </a:t>
            </a:r>
          </a:p>
          <a:p>
            <a:r>
              <a:rPr lang="es-ES" u="sng" dirty="0"/>
              <a:t>Métodos:</a:t>
            </a:r>
            <a:r>
              <a:rPr lang="es-ES" dirty="0"/>
              <a:t> encuesta a través de correo electrónico, dirigida a todos los colegiados que hacen guardias.</a:t>
            </a:r>
          </a:p>
          <a:p>
            <a:r>
              <a:rPr lang="es-ES" u="sng" dirty="0"/>
              <a:t>Respuestas obtenidas</a:t>
            </a:r>
            <a:r>
              <a:rPr lang="es-ES" dirty="0"/>
              <a:t>: se han recibido un total de 841 respuestas, de las que 704 corresponden a médicos que hacen guardias en hospitales públicos y 137 a médicos que las hacen en hospitales privados. </a:t>
            </a:r>
          </a:p>
          <a:p>
            <a:pPr marL="0" indent="0">
              <a:buNone/>
            </a:pPr>
            <a:r>
              <a:rPr lang="es-ES" dirty="0"/>
              <a:t>	</a:t>
            </a:r>
          </a:p>
          <a:p>
            <a:pPr marL="0" indent="0">
              <a:buNone/>
            </a:pPr>
            <a:r>
              <a:rPr lang="es-ES" dirty="0"/>
              <a:t>	Los resultados se exponen a continuación.</a:t>
            </a:r>
          </a:p>
        </p:txBody>
      </p:sp>
    </p:spTree>
    <p:extLst>
      <p:ext uri="{BB962C8B-B14F-4D97-AF65-F5344CB8AC3E}">
        <p14:creationId xmlns:p14="http://schemas.microsoft.com/office/powerpoint/2010/main" val="1293522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13965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09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8152148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5535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051523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0739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786933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5744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Conclusiones-I</a:t>
            </a:r>
          </a:p>
        </p:txBody>
      </p:sp>
      <p:sp>
        <p:nvSpPr>
          <p:cNvPr id="3" name="Marcador de contenido 2"/>
          <p:cNvSpPr>
            <a:spLocks noGrp="1"/>
          </p:cNvSpPr>
          <p:nvPr>
            <p:ph idx="1"/>
          </p:nvPr>
        </p:nvSpPr>
        <p:spPr/>
        <p:txBody>
          <a:bodyPr>
            <a:normAutofit fontScale="77500" lnSpcReduction="20000"/>
          </a:bodyPr>
          <a:lstStyle/>
          <a:p>
            <a:r>
              <a:rPr lang="es-ES_tradnl" dirty="0"/>
              <a:t>Aunque el 63% de los encuestados realiza más de 4 guardias al mes, el 50% está de acuerdo con el número que realiza, mientras que el 44% desearía hacer menos guardias o no hacer ninguna. Un 5% desea hacer más guardias.</a:t>
            </a:r>
            <a:endParaRPr lang="es-ES" dirty="0"/>
          </a:p>
          <a:p>
            <a:r>
              <a:rPr lang="es-ES_tradnl" dirty="0"/>
              <a:t>Sobre si deben cambiarse las de presencia física por localizadas, el 79% opina que no. Esa misma pregunta para los que hacen guardias localizadas y su posible conversión a presencia física es respondida con un no por el 59% pero existe un 16% que desearían dicha conversión.</a:t>
            </a:r>
            <a:endParaRPr lang="es-ES" dirty="0"/>
          </a:p>
          <a:p>
            <a:r>
              <a:rPr lang="es-ES_tradnl" dirty="0"/>
              <a:t>A la pregunta sobre la fluidez con los compañeros de guardia entre los que hacen presencia física las respuestas son menos contundentes, así un 32% opina que son fluidas, pero un 42% cree que dicha fluidez se ve influenciada por el servicio o la persona con la que se debe relacionar. </a:t>
            </a:r>
            <a:endParaRPr lang="es-ES" dirty="0"/>
          </a:p>
          <a:p>
            <a:endParaRPr lang="es-ES" dirty="0"/>
          </a:p>
        </p:txBody>
      </p:sp>
    </p:spTree>
    <p:extLst>
      <p:ext uri="{BB962C8B-B14F-4D97-AF65-F5344CB8AC3E}">
        <p14:creationId xmlns:p14="http://schemas.microsoft.com/office/powerpoint/2010/main" val="401318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Conclusiones-II</a:t>
            </a:r>
          </a:p>
        </p:txBody>
      </p:sp>
      <p:sp>
        <p:nvSpPr>
          <p:cNvPr id="3" name="Marcador de contenido 2"/>
          <p:cNvSpPr>
            <a:spLocks noGrp="1"/>
          </p:cNvSpPr>
          <p:nvPr>
            <p:ph idx="1"/>
          </p:nvPr>
        </p:nvSpPr>
        <p:spPr/>
        <p:txBody>
          <a:bodyPr>
            <a:normAutofit fontScale="77500" lnSpcReduction="20000"/>
          </a:bodyPr>
          <a:lstStyle/>
          <a:p>
            <a:r>
              <a:rPr lang="es-ES_tradnl" dirty="0"/>
              <a:t>Por otra parte, las llamadas a los que hacen guardias localizadas, son consideradas adecuadas la mitad de las veces e inadecuadas en el mismo porcentaje, por ser la indicación no urgente, o por ser requerido por personal sin implicación directa, o  por información parcial en el caso.</a:t>
            </a:r>
            <a:endParaRPr lang="es-ES" dirty="0"/>
          </a:p>
          <a:p>
            <a:r>
              <a:rPr lang="es-ES" dirty="0"/>
              <a:t>La existencia de guardias localizadas en lugar de presencia física en otros hospitales se considera que aumenta las cargas de trabajo durante la guardia, a un 36% de los médicos encuestados.</a:t>
            </a:r>
          </a:p>
          <a:p>
            <a:r>
              <a:rPr lang="es-ES" dirty="0"/>
              <a:t>En general, hasta un 83% de los médicos piensan que el trabajo asistencial de guardia ha aumentado en los últimos años. </a:t>
            </a:r>
          </a:p>
          <a:p>
            <a:endParaRPr lang="es-ES" dirty="0"/>
          </a:p>
        </p:txBody>
      </p:sp>
    </p:spTree>
    <p:extLst>
      <p:ext uri="{BB962C8B-B14F-4D97-AF65-F5344CB8AC3E}">
        <p14:creationId xmlns:p14="http://schemas.microsoft.com/office/powerpoint/2010/main" val="941044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Conclusiones-III</a:t>
            </a:r>
          </a:p>
        </p:txBody>
      </p:sp>
      <p:sp>
        <p:nvSpPr>
          <p:cNvPr id="3" name="Marcador de contenido 2"/>
          <p:cNvSpPr>
            <a:spLocks noGrp="1"/>
          </p:cNvSpPr>
          <p:nvPr>
            <p:ph idx="1"/>
          </p:nvPr>
        </p:nvSpPr>
        <p:spPr/>
        <p:txBody>
          <a:bodyPr>
            <a:normAutofit fontScale="85000" lnSpcReduction="20000"/>
          </a:bodyPr>
          <a:lstStyle/>
          <a:p>
            <a:r>
              <a:rPr lang="es-ES" dirty="0"/>
              <a:t>Cuando llega el periodo vacacional, solamente el 15%  expone que no tiene que aumentar el número de guardias durante ese periodo. Y el 45% tiene que doblar guardias.</a:t>
            </a:r>
          </a:p>
          <a:p>
            <a:r>
              <a:rPr lang="es-ES" dirty="0"/>
              <a:t>El 95% de los encuestados considera que las guardias entran en conflicto con la conciliación familiar.</a:t>
            </a:r>
          </a:p>
          <a:p>
            <a:r>
              <a:rPr lang="es-ES" dirty="0"/>
              <a:t>El 95% no puede permitirse dejar de hacer guardias por el complemento económico que suponen.</a:t>
            </a:r>
          </a:p>
          <a:p>
            <a:r>
              <a:rPr lang="es-ES" dirty="0"/>
              <a:t>Y a la pregunta de si pudiera permitírselo económicamente y el servicio lo autorizara, el 52% opina que lo haría de forma inmediata, y el 27% que lo haría a medio plazo. </a:t>
            </a:r>
          </a:p>
          <a:p>
            <a:endParaRPr lang="es-ES" dirty="0"/>
          </a:p>
        </p:txBody>
      </p:sp>
    </p:spTree>
    <p:extLst>
      <p:ext uri="{BB962C8B-B14F-4D97-AF65-F5344CB8AC3E}">
        <p14:creationId xmlns:p14="http://schemas.microsoft.com/office/powerpoint/2010/main" val="1612227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Conclusiones-IV</a:t>
            </a:r>
          </a:p>
        </p:txBody>
      </p:sp>
      <p:sp>
        <p:nvSpPr>
          <p:cNvPr id="3" name="Marcador de contenido 2"/>
          <p:cNvSpPr>
            <a:spLocks noGrp="1"/>
          </p:cNvSpPr>
          <p:nvPr>
            <p:ph idx="1"/>
          </p:nvPr>
        </p:nvSpPr>
        <p:spPr/>
        <p:txBody>
          <a:bodyPr>
            <a:normAutofit fontScale="92500" lnSpcReduction="20000"/>
          </a:bodyPr>
          <a:lstStyle/>
          <a:p>
            <a:r>
              <a:rPr lang="es-ES" dirty="0"/>
              <a:t>La posible influencia del riesgo de reclamación o denuncia durante la guardia se refleja en el 43% de las respuestas. </a:t>
            </a:r>
          </a:p>
          <a:p>
            <a:r>
              <a:rPr lang="es-ES" dirty="0"/>
              <a:t>El 37% de los encuestados ha tenido alguna reclamación o denuncia durante la guardia.</a:t>
            </a:r>
          </a:p>
          <a:p>
            <a:r>
              <a:rPr lang="es-ES" dirty="0"/>
              <a:t>Con respecto a si ha elevado su Servicio, propuestas a la Administración para un plan de mejora de guardias, el 58% no lo ha hecho. Y del 35% que si lo ha hecho, la Administración no les ha respondido en un 28%, y de forma negativa en un 11%</a:t>
            </a:r>
          </a:p>
          <a:p>
            <a:endParaRPr lang="es-ES" dirty="0"/>
          </a:p>
        </p:txBody>
      </p:sp>
    </p:spTree>
    <p:extLst>
      <p:ext uri="{BB962C8B-B14F-4D97-AF65-F5344CB8AC3E}">
        <p14:creationId xmlns:p14="http://schemas.microsoft.com/office/powerpoint/2010/main" val="79508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4309774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364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1721630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464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6962175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413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7571291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578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1177080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552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701315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037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732371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7419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2930</TotalTime>
  <Words>798</Words>
  <Application>Microsoft Office PowerPoint</Application>
  <PresentationFormat>Presentación en pantalla (4:3)</PresentationFormat>
  <Paragraphs>59</Paragraphs>
  <Slides>27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27</vt:i4>
      </vt:variant>
    </vt:vector>
  </HeadingPairs>
  <TitlesOfParts>
    <vt:vector size="30" baseType="lpstr">
      <vt:lpstr>Arial</vt:lpstr>
      <vt:lpstr>Calibri</vt:lpstr>
      <vt:lpstr>Tema de Office</vt:lpstr>
      <vt:lpstr>Encuesta sobre guardias médicas en los hospitales públicos y privados.  (Observatorio de la Sanidad del RICOMS) </vt:lpstr>
      <vt:lpstr>Encuesta sobre guardias médicas en los hospitales públicos y privados.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Conclusiones-I</vt:lpstr>
      <vt:lpstr>Conclusiones-II</vt:lpstr>
      <vt:lpstr>Conclusiones-III</vt:lpstr>
      <vt:lpstr>Conclusiones-IV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Ortiz Leyba</dc:creator>
  <cp:lastModifiedBy>Ricardo rm. Martinez</cp:lastModifiedBy>
  <cp:revision>14</cp:revision>
  <dcterms:created xsi:type="dcterms:W3CDTF">2018-06-03T15:52:18Z</dcterms:created>
  <dcterms:modified xsi:type="dcterms:W3CDTF">2018-06-28T07:17:23Z</dcterms:modified>
</cp:coreProperties>
</file>