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  <p:sldMasterId id="2147483674" r:id="rId5"/>
  </p:sldMasterIdLst>
  <p:notesMasterIdLst>
    <p:notesMasterId r:id="rId26"/>
  </p:notesMasterIdLst>
  <p:sldIdLst>
    <p:sldId id="337" r:id="rId6"/>
    <p:sldId id="353" r:id="rId7"/>
    <p:sldId id="339" r:id="rId8"/>
    <p:sldId id="349" r:id="rId9"/>
    <p:sldId id="350" r:id="rId10"/>
    <p:sldId id="351" r:id="rId11"/>
    <p:sldId id="348" r:id="rId12"/>
    <p:sldId id="341" r:id="rId13"/>
    <p:sldId id="342" r:id="rId14"/>
    <p:sldId id="343" r:id="rId15"/>
    <p:sldId id="346" r:id="rId16"/>
    <p:sldId id="352" r:id="rId17"/>
    <p:sldId id="354" r:id="rId18"/>
    <p:sldId id="355" r:id="rId19"/>
    <p:sldId id="356" r:id="rId20"/>
    <p:sldId id="357" r:id="rId21"/>
    <p:sldId id="358" r:id="rId22"/>
    <p:sldId id="360" r:id="rId23"/>
    <p:sldId id="361" r:id="rId24"/>
    <p:sldId id="362" r:id="rId25"/>
  </p:sldIdLst>
  <p:sldSz cx="12192000" cy="6858000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D9D9"/>
    <a:srgbClr val="315683"/>
    <a:srgbClr val="1C456E"/>
    <a:srgbClr val="F6F9FC"/>
    <a:srgbClr val="312483"/>
    <a:srgbClr val="3E259B"/>
    <a:srgbClr val="795FD9"/>
    <a:srgbClr val="D2D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5" autoAdjust="0"/>
    <p:restoredTop sz="74743" autoAdjust="0"/>
  </p:normalViewPr>
  <p:slideViewPr>
    <p:cSldViewPr snapToGrid="0">
      <p:cViewPr>
        <p:scale>
          <a:sx n="90" d="100"/>
          <a:sy n="90" d="100"/>
        </p:scale>
        <p:origin x="461" y="10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12-03.SANIDAD.MSC\USUARIOSG1$\epino\Ministerio%20Sanidad\PLAN%20TRABAJO\Presupuestos\pto%20presentaci&#243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12-03.SANIDAD.MSC\USUARIOSG1$\epino\Ministerio%20Sanidad\PLAN%20TRABAJO\Presupuestos\pto%20presentaci&#243;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AS12-03.SANIDAD.MSC\USUARIOSG1$\epino\Ministerio%20Sanidad\PLAN%20TRABAJO\Presupuestos\pto%20presentaci&#243;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es5.gpg.interno\pobrezainfantil$\Archivador%20Departamental\WEB\4.%20Pesta&#241;a%20Datos%20e%20Indicadores\4.1%20Pobreza%20Infantil\Gr&#225;ficos%20para%20la%20web\Gr&#225;ficos%20para%20la%20web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es5.gpg.interno\pobrezainfantil$\Archivador%20Departamental\WEB\4.%20Pesta&#241;a%20Datos%20e%20Indicadores\4.1%20Pobreza%20Infantil\Gr&#225;ficos%20para%20la%20web\Gr&#225;ficos%20para%20la%20we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0716907261592303"/>
          <c:y val="0.17158847429650673"/>
          <c:w val="0.7420962379702537"/>
          <c:h val="0.8004380465662545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781603175993803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1.308M</a:t>
                    </a:r>
                    <a:endParaRPr lang="en-US" sz="1800" b="1" dirty="0"/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Nivel Minimo</c:v>
                </c:pt>
              </c:strCache>
            </c:strRef>
          </c:cat>
          <c:val>
            <c:numRef>
              <c:f>Hoja1!$B$2</c:f>
              <c:numCache>
                <c:formatCode>#,##0.00</c:formatCode>
                <c:ptCount val="1"/>
                <c:pt idx="0">
                  <c:v>1300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2.0833333333333346E-3"/>
                  <c:y val="0.44693174625518395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</a:rPr>
                      <a:t>1.723M</a:t>
                    </a:r>
                    <a:endParaRPr lang="en-US" sz="1800" b="1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Nivel Minimo</c:v>
                </c:pt>
              </c:strCache>
            </c:strRef>
          </c:cat>
          <c:val>
            <c:numRef>
              <c:f>Hoja1!$C$2</c:f>
              <c:numCache>
                <c:formatCode>#,##0.00</c:formatCode>
                <c:ptCount val="1"/>
                <c:pt idx="0">
                  <c:v>1722</c:v>
                </c:pt>
              </c:numCache>
            </c:numRef>
          </c:val>
        </c:ser>
        <c:dLbls/>
        <c:axId val="70995328"/>
        <c:axId val="71009408"/>
      </c:barChart>
      <c:catAx>
        <c:axId val="70995328"/>
        <c:scaling>
          <c:orientation val="minMax"/>
        </c:scaling>
        <c:delete val="1"/>
        <c:axPos val="b"/>
        <c:tickLblPos val="none"/>
        <c:crossAx val="71009408"/>
        <c:crosses val="autoZero"/>
        <c:auto val="1"/>
        <c:lblAlgn val="ctr"/>
        <c:lblOffset val="100"/>
      </c:catAx>
      <c:valAx>
        <c:axId val="7100940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099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0311679790026"/>
          <c:y val="0.42341670349877103"/>
          <c:w val="9.0635498687664087E-2"/>
          <c:h val="0.12816341838678336"/>
        </c:manualLayout>
      </c:layout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0401416303538291"/>
          <c:y val="0.19478532517102623"/>
          <c:w val="0.72809623797025369"/>
          <c:h val="0.7781475316301959"/>
        </c:manualLayout>
      </c:layout>
      <c:barChart>
        <c:barDir val="col"/>
        <c:grouping val="clustered"/>
        <c:ser>
          <c:idx val="0"/>
          <c:order val="0"/>
          <c:tx>
            <c:strRef>
              <c:f>Hoja1!$B$19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0</a:t>
                    </a:r>
                    <a:endParaRPr lang="en-US" b="1"/>
                  </a:p>
                </c:rich>
              </c:tx>
              <c:showVal val="1"/>
            </c:dLbl>
            <c:showVal val="1"/>
          </c:dLbls>
          <c:cat>
            <c:strRef>
              <c:f>Hoja1!$A$20</c:f>
              <c:strCache>
                <c:ptCount val="1"/>
                <c:pt idx="0">
                  <c:v>Nivel Acordado</c:v>
                </c:pt>
              </c:strCache>
            </c:strRef>
          </c:cat>
          <c:val>
            <c:numRef>
              <c:f>Hoja1!$B$20</c:f>
              <c:numCache>
                <c:formatCode>#,##0.00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Hoja1!$C$19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2.4495735041785483E-3"/>
                  <c:y val="0.430460645615647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100M</a:t>
                    </a:r>
                    <a:endParaRPr lang="en-US" sz="2000" b="1" dirty="0"/>
                  </a:p>
                </c:rich>
              </c:tx>
              <c:showVal val="1"/>
            </c:dLbl>
            <c:showVal val="1"/>
          </c:dLbls>
          <c:cat>
            <c:strRef>
              <c:f>Hoja1!$A$20</c:f>
              <c:strCache>
                <c:ptCount val="1"/>
                <c:pt idx="0">
                  <c:v>Nivel Acordado</c:v>
                </c:pt>
              </c:strCache>
            </c:strRef>
          </c:cat>
          <c:val>
            <c:numRef>
              <c:f>Hoja1!$C$20</c:f>
              <c:numCache>
                <c:formatCode>#,##0.00</c:formatCode>
                <c:ptCount val="1"/>
                <c:pt idx="0">
                  <c:v>100</c:v>
                </c:pt>
              </c:numCache>
            </c:numRef>
          </c:val>
        </c:ser>
        <c:dLbls/>
        <c:axId val="71038848"/>
        <c:axId val="71040384"/>
      </c:barChart>
      <c:catAx>
        <c:axId val="71038848"/>
        <c:scaling>
          <c:orientation val="minMax"/>
        </c:scaling>
        <c:delete val="1"/>
        <c:axPos val="b"/>
        <c:tickLblPos val="none"/>
        <c:crossAx val="71040384"/>
        <c:crosses val="autoZero"/>
        <c:auto val="1"/>
        <c:lblAlgn val="ctr"/>
        <c:lblOffset val="100"/>
      </c:catAx>
      <c:valAx>
        <c:axId val="7104038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10388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Hoja1!$B$34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4.1811203919584338E-17"/>
                  <c:y val="1.079811993678707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0</a:t>
                    </a:r>
                    <a:endParaRPr lang="en-US" b="1" dirty="0"/>
                  </a:p>
                </c:rich>
              </c:tx>
              <c:showVal val="1"/>
            </c:dLbl>
            <c:showVal val="1"/>
          </c:dLbls>
          <c:cat>
            <c:strRef>
              <c:f>Hoja1!$A$35</c:f>
              <c:strCache>
                <c:ptCount val="1"/>
                <c:pt idx="0">
                  <c:v>Convenios cuidadores/as familiares</c:v>
                </c:pt>
              </c:strCache>
            </c:strRef>
          </c:cat>
          <c:val>
            <c:numRef>
              <c:f>Hoja1!$B$35</c:f>
              <c:numCache>
                <c:formatCode>#,##0.00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Hoja1!$C$34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1.1403187343503604E-3"/>
                  <c:y val="0.50031289040446758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315M</a:t>
                    </a:r>
                    <a:endParaRPr lang="en-US" b="1" dirty="0"/>
                  </a:p>
                </c:rich>
              </c:tx>
              <c:showVal val="1"/>
            </c:dLbl>
            <c:showVal val="1"/>
          </c:dLbls>
          <c:cat>
            <c:strRef>
              <c:f>Hoja1!$A$35</c:f>
              <c:strCache>
                <c:ptCount val="1"/>
                <c:pt idx="0">
                  <c:v>Convenios cuidadores/as familiares</c:v>
                </c:pt>
              </c:strCache>
            </c:strRef>
          </c:cat>
          <c:val>
            <c:numRef>
              <c:f>Hoja1!$C$35</c:f>
              <c:numCache>
                <c:formatCode>#,##0.00</c:formatCode>
                <c:ptCount val="1"/>
                <c:pt idx="0">
                  <c:v>315</c:v>
                </c:pt>
              </c:numCache>
            </c:numRef>
          </c:val>
        </c:ser>
        <c:dLbls/>
        <c:axId val="71103616"/>
        <c:axId val="71105152"/>
      </c:barChart>
      <c:catAx>
        <c:axId val="71103616"/>
        <c:scaling>
          <c:orientation val="minMax"/>
        </c:scaling>
        <c:delete val="1"/>
        <c:axPos val="b"/>
        <c:tickLblPos val="none"/>
        <c:crossAx val="71105152"/>
        <c:crosses val="autoZero"/>
        <c:auto val="1"/>
        <c:lblAlgn val="ctr"/>
        <c:lblOffset val="100"/>
      </c:catAx>
      <c:valAx>
        <c:axId val="71105152"/>
        <c:scaling>
          <c:orientation val="minMax"/>
        </c:scaling>
        <c:axPos val="l"/>
        <c:majorGridlines/>
        <c:numFmt formatCode="#,##0" sourceLinked="0"/>
        <c:tickLblPos val="nextTo"/>
        <c:crossAx val="711036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600" baseline="0"/>
      </a:pPr>
      <a:endParaRPr lang="es-E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err="1">
                <a:solidFill>
                  <a:schemeClr val="tx2"/>
                </a:solidFill>
                <a:effectLst/>
              </a:rPr>
              <a:t>Tasa</a:t>
            </a:r>
            <a:r>
              <a:rPr lang="en-US" sz="2000" b="1" i="0" baseline="0" dirty="0">
                <a:solidFill>
                  <a:schemeClr val="tx2"/>
                </a:solidFill>
                <a:effectLst/>
              </a:rPr>
              <a:t> de </a:t>
            </a:r>
            <a:r>
              <a:rPr lang="en-US" sz="2000" b="1" i="0" baseline="0" dirty="0" err="1">
                <a:solidFill>
                  <a:schemeClr val="tx2"/>
                </a:solidFill>
                <a:effectLst/>
              </a:rPr>
              <a:t>pobreza</a:t>
            </a:r>
            <a:r>
              <a:rPr lang="en-US" sz="2000" b="1" i="0" baseline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1" i="0" baseline="0" dirty="0" err="1">
                <a:solidFill>
                  <a:schemeClr val="tx2"/>
                </a:solidFill>
                <a:effectLst/>
              </a:rPr>
              <a:t>infantil</a:t>
            </a:r>
            <a:r>
              <a:rPr lang="en-US" sz="2000" b="1" i="0" baseline="0" dirty="0">
                <a:solidFill>
                  <a:schemeClr val="tx2"/>
                </a:solidFill>
                <a:effectLst/>
              </a:rPr>
              <a:t> </a:t>
            </a:r>
            <a:r>
              <a:rPr lang="en-US" sz="2000" b="1" i="0" baseline="0" dirty="0" err="1">
                <a:solidFill>
                  <a:schemeClr val="tx2"/>
                </a:solidFill>
                <a:effectLst/>
              </a:rPr>
              <a:t>en</a:t>
            </a:r>
            <a:r>
              <a:rPr lang="en-US" sz="2000" b="1" i="0" baseline="0" dirty="0">
                <a:solidFill>
                  <a:schemeClr val="tx2"/>
                </a:solidFill>
                <a:effectLst/>
              </a:rPr>
              <a:t> la Unión Europea </a:t>
            </a:r>
            <a:endParaRPr lang="es-ES" sz="200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25209338019598765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2.7852667645619198E-2"/>
          <c:y val="0.103973729543497"/>
          <c:w val="0.96075069342470243"/>
          <c:h val="0.62648126941952087"/>
        </c:manualLayout>
      </c:layout>
      <c:barChart>
        <c:barDir val="col"/>
        <c:grouping val="clustered"/>
        <c:ser>
          <c:idx val="0"/>
          <c:order val="0"/>
          <c:tx>
            <c:strRef>
              <c:f>'MODERADA EUROPA'!$J$1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Pt>
            <c:idx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0-7994-1241-A587-B792A04B5FA4}"/>
              </c:ext>
            </c:extLst>
          </c:dPt>
          <c:dPt>
            <c:idx val="18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994-1241-A587-B792A04B5FA4}"/>
              </c:ext>
            </c:extLst>
          </c:dPt>
          <c:dPt>
            <c:idx val="26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994-1241-A587-B792A04B5FA4}"/>
              </c:ext>
            </c:extLst>
          </c:dPt>
          <c:dLbls>
            <c:dLbl>
              <c:idx val="18"/>
              <c:layout>
                <c:manualLayout>
                  <c:x val="1.1534025374855827E-3"/>
                  <c:y val="-3.301349881674551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>
                        <a:solidFill>
                          <a:srgbClr val="002060"/>
                        </a:solidFill>
                      </a:defRPr>
                    </a:pPr>
                    <a:fld id="{F3F2EE2A-3B84-41B4-A1B0-E48F83D4121F}" type="VALUE">
                      <a:rPr lang="en-US" sz="1800" b="1">
                        <a:solidFill>
                          <a:srgbClr val="002060"/>
                        </a:solidFill>
                      </a:rPr>
                      <a:pPr>
                        <a:defRPr sz="1800">
                          <a:solidFill>
                            <a:srgbClr val="002060"/>
                          </a:solidFill>
                        </a:defRPr>
                      </a:pPr>
                      <a:t>[VALOR]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994-1241-A587-B792A04B5FA4}"/>
                </c:ext>
              </c:extLst>
            </c:dLbl>
            <c:dLbl>
              <c:idx val="26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C00000"/>
                      </a:solidFill>
                    </a:defRPr>
                  </a:pPr>
                  <a:endParaRPr lang="es-ES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94-1241-A587-B792A04B5FA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E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'MODERADA EUROPA'!$A$2:$A$30</c:f>
              <c:strCache>
                <c:ptCount val="29"/>
                <c:pt idx="0">
                  <c:v>Finlandia</c:v>
                </c:pt>
                <c:pt idx="1">
                  <c:v>Dinamarca</c:v>
                </c:pt>
                <c:pt idx="2">
                  <c:v>Eslovenia</c:v>
                </c:pt>
                <c:pt idx="3">
                  <c:v>República Checa</c:v>
                </c:pt>
                <c:pt idx="4">
                  <c:v>Países Bajos</c:v>
                </c:pt>
                <c:pt idx="5">
                  <c:v>Alemania</c:v>
                </c:pt>
                <c:pt idx="6">
                  <c:v>Austria</c:v>
                </c:pt>
                <c:pt idx="7">
                  <c:v>Chipre</c:v>
                </c:pt>
                <c:pt idx="8">
                  <c:v>Bélgica</c:v>
                </c:pt>
                <c:pt idx="9">
                  <c:v>Reino Unido</c:v>
                </c:pt>
                <c:pt idx="10">
                  <c:v>Estonia</c:v>
                </c:pt>
                <c:pt idx="11">
                  <c:v>Letonia</c:v>
                </c:pt>
                <c:pt idx="12">
                  <c:v>Suecia</c:v>
                </c:pt>
                <c:pt idx="13">
                  <c:v>Irlanda</c:v>
                </c:pt>
                <c:pt idx="14">
                  <c:v>Francia</c:v>
                </c:pt>
                <c:pt idx="15">
                  <c:v>Hungría</c:v>
                </c:pt>
                <c:pt idx="16">
                  <c:v>Croacia</c:v>
                </c:pt>
                <c:pt idx="17">
                  <c:v>Eslovaquia</c:v>
                </c:pt>
                <c:pt idx="18">
                  <c:v>Unión Europea</c:v>
                </c:pt>
                <c:pt idx="19">
                  <c:v>Malta</c:v>
                </c:pt>
                <c:pt idx="20">
                  <c:v>Polonia</c:v>
                </c:pt>
                <c:pt idx="21">
                  <c:v>Luxemburgo</c:v>
                </c:pt>
                <c:pt idx="22">
                  <c:v>Portugal</c:v>
                </c:pt>
                <c:pt idx="23">
                  <c:v>Lituania</c:v>
                </c:pt>
                <c:pt idx="24">
                  <c:v>Grecia</c:v>
                </c:pt>
                <c:pt idx="25">
                  <c:v>Italia</c:v>
                </c:pt>
                <c:pt idx="26">
                  <c:v>España</c:v>
                </c:pt>
                <c:pt idx="27">
                  <c:v>Bulgaria</c:v>
                </c:pt>
                <c:pt idx="28">
                  <c:v>Rumanía</c:v>
                </c:pt>
              </c:strCache>
            </c:strRef>
          </c:cat>
          <c:val>
            <c:numRef>
              <c:f>'MODERADA EUROPA'!$J$2:$J$30</c:f>
              <c:numCache>
                <c:formatCode>#,##0.0</c:formatCode>
                <c:ptCount val="29"/>
                <c:pt idx="0">
                  <c:v>9.3000000000000007</c:v>
                </c:pt>
                <c:pt idx="1">
                  <c:v>9.4</c:v>
                </c:pt>
                <c:pt idx="2">
                  <c:v>11.9</c:v>
                </c:pt>
                <c:pt idx="3">
                  <c:v>14.1</c:v>
                </c:pt>
                <c:pt idx="4">
                  <c:v>14.8</c:v>
                </c:pt>
                <c:pt idx="5">
                  <c:v>15.4</c:v>
                </c:pt>
                <c:pt idx="6">
                  <c:v>16.5</c:v>
                </c:pt>
                <c:pt idx="7">
                  <c:v>17.100000000000001</c:v>
                </c:pt>
                <c:pt idx="8">
                  <c:v>17.8</c:v>
                </c:pt>
                <c:pt idx="9">
                  <c:v>18.5</c:v>
                </c:pt>
                <c:pt idx="10">
                  <c:v>18.600000000000001</c:v>
                </c:pt>
                <c:pt idx="11">
                  <c:v>18.600000000000001</c:v>
                </c:pt>
                <c:pt idx="12">
                  <c:v>18.7</c:v>
                </c:pt>
                <c:pt idx="13">
                  <c:v>18.899999999999999</c:v>
                </c:pt>
                <c:pt idx="14">
                  <c:v>19.100000000000001</c:v>
                </c:pt>
                <c:pt idx="15">
                  <c:v>19.899999999999999</c:v>
                </c:pt>
                <c:pt idx="16">
                  <c:v>20.399999999999999</c:v>
                </c:pt>
                <c:pt idx="17">
                  <c:v>20.8</c:v>
                </c:pt>
                <c:pt idx="18" formatCode="#,##0">
                  <c:v>21</c:v>
                </c:pt>
                <c:pt idx="19">
                  <c:v>21</c:v>
                </c:pt>
                <c:pt idx="20">
                  <c:v>21.1</c:v>
                </c:pt>
                <c:pt idx="21">
                  <c:v>21.8</c:v>
                </c:pt>
                <c:pt idx="22">
                  <c:v>22.4</c:v>
                </c:pt>
                <c:pt idx="23">
                  <c:v>25.6</c:v>
                </c:pt>
                <c:pt idx="24">
                  <c:v>26.3</c:v>
                </c:pt>
                <c:pt idx="25">
                  <c:v>26.7</c:v>
                </c:pt>
                <c:pt idx="26">
                  <c:v>29.7</c:v>
                </c:pt>
                <c:pt idx="27">
                  <c:v>31.9</c:v>
                </c:pt>
                <c:pt idx="28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94-1241-A587-B792A04B5FA4}"/>
            </c:ext>
          </c:extLst>
        </c:ser>
        <c:dLbls/>
        <c:gapWidth val="100"/>
        <c:axId val="72189056"/>
        <c:axId val="72190592"/>
      </c:barChart>
      <c:catAx>
        <c:axId val="72189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2190592"/>
        <c:crosses val="autoZero"/>
        <c:auto val="1"/>
        <c:lblAlgn val="ctr"/>
        <c:lblOffset val="100"/>
      </c:catAx>
      <c:valAx>
        <c:axId val="72190592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2189056"/>
        <c:crosses val="autoZero"/>
        <c:crossBetween val="between"/>
      </c:valAx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 sz="2800" dirty="0">
                <a:solidFill>
                  <a:schemeClr val="tx2"/>
                </a:solidFill>
              </a:rPr>
              <a:t>Distribución del gasto en protección social en 2016 (%PIB)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33541098021833682"/>
          <c:y val="0.1528427986985004"/>
          <c:w val="0.34874554605405939"/>
          <c:h val="0.6953823584488309"/>
        </c:manualLayout>
      </c:layout>
      <c:radarChart>
        <c:radarStyle val="marker"/>
        <c:ser>
          <c:idx val="0"/>
          <c:order val="0"/>
          <c:tx>
            <c:strRef>
              <c:f>'Araña gasto '!$A$11</c:f>
              <c:strCache>
                <c:ptCount val="1"/>
                <c:pt idx="0">
                  <c:v>Unión Europea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'Araña gasto '!$B$10:$I$10</c:f>
              <c:strCache>
                <c:ptCount val="8"/>
                <c:pt idx="0">
                  <c:v>Sanidad (82%)</c:v>
                </c:pt>
                <c:pt idx="1">
                  <c:v>Discapacidad (85%)</c:v>
                </c:pt>
                <c:pt idx="2">
                  <c:v>Mayores (89%)</c:v>
                </c:pt>
                <c:pt idx="3">
                  <c:v>Supervivencia (153%)</c:v>
                </c:pt>
                <c:pt idx="4">
                  <c:v>Familia e infancia (54%)</c:v>
                </c:pt>
                <c:pt idx="5">
                  <c:v>Desempleo (146%)</c:v>
                </c:pt>
                <c:pt idx="6">
                  <c:v>Vivienda (20%)</c:v>
                </c:pt>
                <c:pt idx="7">
                  <c:v>Exclusión social (33%)</c:v>
                </c:pt>
              </c:strCache>
            </c:strRef>
          </c:cat>
          <c:val>
            <c:numRef>
              <c:f>'Araña gasto '!$B$11:$I$11</c:f>
              <c:numCache>
                <c:formatCode>#,##0.0</c:formatCode>
                <c:ptCount val="8"/>
                <c:pt idx="0">
                  <c:v>8.0000000000000016E-2</c:v>
                </c:pt>
                <c:pt idx="1">
                  <c:v>2.0000000000000004E-2</c:v>
                </c:pt>
                <c:pt idx="2">
                  <c:v>0.10900000000000001</c:v>
                </c:pt>
                <c:pt idx="3">
                  <c:v>1.4999999999999998E-2</c:v>
                </c:pt>
                <c:pt idx="4">
                  <c:v>2.4E-2</c:v>
                </c:pt>
                <c:pt idx="5">
                  <c:v>1.2999999999999998E-2</c:v>
                </c:pt>
                <c:pt idx="6">
                  <c:v>5.000000000000001E-3</c:v>
                </c:pt>
                <c:pt idx="7">
                  <c:v>6.000000000000001E-3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A-423C-BB2A-1B2B1DBA1542}"/>
            </c:ext>
          </c:extLst>
        </c:ser>
        <c:ser>
          <c:idx val="1"/>
          <c:order val="1"/>
          <c:tx>
            <c:strRef>
              <c:f>'Araña gasto '!$A$12</c:f>
              <c:strCache>
                <c:ptCount val="1"/>
                <c:pt idx="0">
                  <c:v>España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'Araña gasto '!$B$10:$I$10</c:f>
              <c:strCache>
                <c:ptCount val="8"/>
                <c:pt idx="0">
                  <c:v>Sanidad (82%)</c:v>
                </c:pt>
                <c:pt idx="1">
                  <c:v>Discapacidad (85%)</c:v>
                </c:pt>
                <c:pt idx="2">
                  <c:v>Mayores (89%)</c:v>
                </c:pt>
                <c:pt idx="3">
                  <c:v>Supervivencia (153%)</c:v>
                </c:pt>
                <c:pt idx="4">
                  <c:v>Familia e infancia (54%)</c:v>
                </c:pt>
                <c:pt idx="5">
                  <c:v>Desempleo (146%)</c:v>
                </c:pt>
                <c:pt idx="6">
                  <c:v>Vivienda (20%)</c:v>
                </c:pt>
                <c:pt idx="7">
                  <c:v>Exclusión social (33%)</c:v>
                </c:pt>
              </c:strCache>
            </c:strRef>
          </c:cat>
          <c:val>
            <c:numRef>
              <c:f>'Araña gasto '!$B$12:$I$12</c:f>
              <c:numCache>
                <c:formatCode>#,##0.0</c:formatCode>
                <c:ptCount val="8"/>
                <c:pt idx="0">
                  <c:v>6.6000000000000003E-2</c:v>
                </c:pt>
                <c:pt idx="1">
                  <c:v>1.7000000000000001E-2</c:v>
                </c:pt>
                <c:pt idx="2">
                  <c:v>9.7000000000000003E-2</c:v>
                </c:pt>
                <c:pt idx="3">
                  <c:v>2.3E-2</c:v>
                </c:pt>
                <c:pt idx="4">
                  <c:v>1.3000000000000001E-2</c:v>
                </c:pt>
                <c:pt idx="5">
                  <c:v>1.9000000000000003E-2</c:v>
                </c:pt>
                <c:pt idx="6">
                  <c:v>1.0000000000000002E-3</c:v>
                </c:pt>
                <c:pt idx="7">
                  <c:v>2.0000000000000005E-3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BA-423C-BB2A-1B2B1DBA1542}"/>
            </c:ext>
          </c:extLst>
        </c:ser>
        <c:dLbls/>
        <c:axId val="72152192"/>
        <c:axId val="72153728"/>
      </c:radarChart>
      <c:catAx>
        <c:axId val="72152192"/>
        <c:scaling>
          <c:orientation val="minMax"/>
        </c:scaling>
        <c:axPos val="b"/>
        <c:majorGridlines>
          <c:spPr>
            <a:ln w="6350">
              <a:noFill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2153728"/>
        <c:crosses val="autoZero"/>
        <c:lblAlgn val="ctr"/>
        <c:lblOffset val="100"/>
      </c:catAx>
      <c:valAx>
        <c:axId val="72153728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bg2">
                  <a:lumMod val="25000"/>
                  <a:alpha val="53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2152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0.23625</cdr:x>
      <cdr:y>0.02857</cdr:y>
    </cdr:from>
    <cdr:to>
      <cdr:x>0.81899</cdr:x>
      <cdr:y>0.14286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1440180" y="116094"/>
          <a:ext cx="3552383" cy="464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0.23625</cdr:x>
      <cdr:y>0.07368</cdr:y>
    </cdr:from>
    <cdr:to>
      <cdr:x>0.77174</cdr:x>
      <cdr:y>0.14803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1440180" y="299401"/>
          <a:ext cx="3264347" cy="30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ES" sz="1600" b="1" dirty="0" smtClean="0">
              <a:solidFill>
                <a:schemeClr val="tx1"/>
              </a:solidFill>
            </a:rPr>
            <a:t>Nivel Mínimo</a:t>
          </a:r>
          <a:endParaRPr lang="es-ES" sz="16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0.25842</cdr:x>
      <cdr:y>0.23367</cdr:y>
    </cdr:from>
    <cdr:to>
      <cdr:x>0.43765</cdr:x>
      <cdr:y>0.83099</cdr:y>
    </cdr:to>
    <cdr:cxnSp macro="">
      <cdr:nvCxnSpPr>
        <cdr:cNvPr id="2" name="8 Conector recto de flecha"/>
        <cdr:cNvCxnSpPr/>
      </cdr:nvCxnSpPr>
      <cdr:spPr>
        <a:xfrm xmlns:a="http://schemas.openxmlformats.org/drawingml/2006/main" flipV="1">
          <a:off x="2878090" y="824468"/>
          <a:ext cx="1996068" cy="210758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0.13811</cdr:x>
      <cdr:y>0.89385</cdr:y>
    </cdr:from>
    <cdr:to>
      <cdr:x>1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20735" y="2474945"/>
          <a:ext cx="9490165" cy="293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dirty="0"/>
            <a:t>Fuente: EU-SILC (2016).   Elaboración: Alto Comisionado para la lucha contra la pobreza infantil.</a:t>
          </a:r>
        </a:p>
      </cdr:txBody>
    </cdr:sp>
  </cdr:relSizeAnchor>
  <cdr:relSizeAnchor xmlns:cdr="http://schemas.openxmlformats.org/drawingml/2006/chartDrawing">
    <cdr:from>
      <cdr:x>0.59617</cdr:x>
      <cdr:y>0.1842</cdr:y>
    </cdr:from>
    <cdr:to>
      <cdr:x>0.68791</cdr:x>
      <cdr:y>0.31093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6564364" y="510037"/>
          <a:ext cx="1010093" cy="350874"/>
        </a:xfrm>
        <a:prstGeom xmlns:a="http://schemas.openxmlformats.org/drawingml/2006/main" prst="rect">
          <a:avLst/>
        </a:prstGeom>
        <a:solidFill xmlns:a="http://schemas.openxmlformats.org/drawingml/2006/main">
          <a:srgbClr val="D9D9D9"/>
        </a:solidFill>
        <a:ln xmlns:a="http://schemas.openxmlformats.org/drawingml/2006/main">
          <a:solidFill>
            <a:srgbClr val="D9D9D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>
            <a:ln>
              <a:solidFill>
                <a:srgbClr val="D9D9D9"/>
              </a:solidFill>
            </a:ln>
            <a:solidFill>
              <a:srgbClr val="D9D9D9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0.04002</cdr:x>
      <cdr:y>0.86572</cdr:y>
    </cdr:from>
    <cdr:to>
      <cdr:x>0.75606</cdr:x>
      <cdr:y>0.99352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26299" y="4667250"/>
          <a:ext cx="5838161" cy="688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dirty="0"/>
            <a:t>Fuente: Eurostat - </a:t>
          </a:r>
          <a:r>
            <a:rPr lang="es-ES" sz="1800" dirty="0" err="1"/>
            <a:t>spr_exp_sum</a:t>
          </a:r>
          <a:r>
            <a:rPr lang="es-ES" sz="1800" baseline="0" dirty="0"/>
            <a:t> </a:t>
          </a:r>
          <a:r>
            <a:rPr lang="es-ES" sz="1800" dirty="0"/>
            <a:t>(2016)</a:t>
          </a:r>
        </a:p>
        <a:p xmlns:a="http://schemas.openxmlformats.org/drawingml/2006/main">
          <a:r>
            <a:rPr lang="es-ES" sz="1800" dirty="0"/>
            <a:t>Nota:</a:t>
          </a:r>
          <a:r>
            <a:rPr lang="es-ES" sz="1800" baseline="0" dirty="0"/>
            <a:t> entre paréntesis ratio del Gasto ESP/Gasto UE-28</a:t>
          </a:r>
          <a:endParaRPr lang="es-ES" sz="1800" dirty="0"/>
        </a:p>
      </cdr:txBody>
    </cdr:sp>
  </cdr:relSizeAnchor>
  <cdr:relSizeAnchor xmlns:cdr="http://schemas.openxmlformats.org/drawingml/2006/chartDrawing">
    <cdr:from>
      <cdr:x>0.69289</cdr:x>
      <cdr:y>0.29729</cdr:y>
    </cdr:from>
    <cdr:to>
      <cdr:x>0.95015</cdr:x>
      <cdr:y>0.42857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279822" y="1466834"/>
          <a:ext cx="1960321" cy="647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b="1" dirty="0">
              <a:solidFill>
                <a:srgbClr val="C00000"/>
              </a:solidFill>
            </a:rPr>
            <a:t>España</a:t>
          </a:r>
        </a:p>
        <a:p xmlns:a="http://schemas.openxmlformats.org/drawingml/2006/main"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Unión Europea-28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9" cy="494550"/>
          </a:xfrm>
          <a:prstGeom prst="rect">
            <a:avLst/>
          </a:prstGeom>
        </p:spPr>
        <p:txBody>
          <a:bodyPr vert="horz" lIns="91220" tIns="45610" rIns="91220" bIns="4561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4550"/>
          </a:xfrm>
          <a:prstGeom prst="rect">
            <a:avLst/>
          </a:prstGeom>
        </p:spPr>
        <p:txBody>
          <a:bodyPr vert="horz" lIns="91220" tIns="45610" rIns="91220" bIns="45610" rtlCol="0"/>
          <a:lstStyle>
            <a:lvl1pPr algn="r">
              <a:defRPr sz="1200"/>
            </a:lvl1pPr>
          </a:lstStyle>
          <a:p>
            <a:fld id="{1F8289A6-D526-4F1E-8A45-41533DB0E70D}" type="datetimeFigureOut">
              <a:rPr lang="es-ES" smtClean="0"/>
              <a:pPr/>
              <a:t>15/01/2019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1900"/>
            <a:ext cx="591820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0" tIns="45610" rIns="91220" bIns="4561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9" y="4743581"/>
            <a:ext cx="5438140" cy="3881111"/>
          </a:xfrm>
          <a:prstGeom prst="rect">
            <a:avLst/>
          </a:prstGeom>
        </p:spPr>
        <p:txBody>
          <a:bodyPr vert="horz" lIns="91220" tIns="45610" rIns="91220" bIns="4561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9362240"/>
            <a:ext cx="2945659" cy="494549"/>
          </a:xfrm>
          <a:prstGeom prst="rect">
            <a:avLst/>
          </a:prstGeom>
        </p:spPr>
        <p:txBody>
          <a:bodyPr vert="horz" lIns="91220" tIns="45610" rIns="91220" bIns="4561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362240"/>
            <a:ext cx="2945659" cy="494549"/>
          </a:xfrm>
          <a:prstGeom prst="rect">
            <a:avLst/>
          </a:prstGeom>
        </p:spPr>
        <p:txBody>
          <a:bodyPr vert="horz" lIns="91220" tIns="45610" rIns="91220" bIns="45610" rtlCol="0" anchor="b"/>
          <a:lstStyle>
            <a:lvl1pPr algn="r">
              <a:defRPr sz="1200"/>
            </a:lvl1pPr>
          </a:lstStyle>
          <a:p>
            <a:fld id="{565C549C-2C51-445A-8C67-08739D25D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198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888" y="741363"/>
            <a:ext cx="6565900" cy="36941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pPr/>
              <a:t>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54833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9738" y="1231900"/>
            <a:ext cx="5918200" cy="3328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2287-ACA2-46BD-B7FF-02F87FDD43A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016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BFC9-E767-40F8-9939-11E6A1C05C9D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8537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BFC9-E767-40F8-9939-11E6A1C05C9D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1168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BFC9-E767-40F8-9939-11E6A1C05C9D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629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C549C-2C51-445A-8C67-08739D25DCFA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8264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549C-2C51-445A-8C67-08739D25DCFA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0468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BFC9-E767-40F8-9939-11E6A1C05C9D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0597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BFC9-E767-40F8-9939-11E6A1C05C9D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013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endParaRPr lang="es-ES" b="1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549C-2C51-445A-8C67-08739D25DCF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295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9738" y="1231900"/>
            <a:ext cx="5918200" cy="3328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2287-ACA2-46BD-B7FF-02F87FDD43A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494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549C-2C51-445A-8C67-08739D25DCF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3919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9738" y="1231900"/>
            <a:ext cx="5918200" cy="3328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2287-ACA2-46BD-B7FF-02F87FDD43A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156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9738" y="1231900"/>
            <a:ext cx="5918200" cy="3328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2287-ACA2-46BD-B7FF-02F87FDD43A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476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549C-2C51-445A-8C67-08739D25DCF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0814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9738" y="1231900"/>
            <a:ext cx="5918200" cy="3328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2287-ACA2-46BD-B7FF-02F87FDD43A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920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549C-2C51-445A-8C67-08739D25DCFA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2817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FCDD-9228-4A58-ABBD-CB5F317FD955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12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9318-CFAA-4BCF-8EE4-1C411A1BAE48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5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739A-727C-45A1-82B6-B73899431CC6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43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CE71-6DFF-4E1F-8C39-BEAC99C4D267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837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C744-92E1-4331-AF77-28DFB530020D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34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3235-15D6-40BE-B52F-E594A52D44EA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764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BD61-1224-4F47-9ABF-E19202CDCE18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373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BB63-39C9-4A47-BFE1-1D811735074F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3492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FDF4-1199-4E52-BE8B-C2BBE27DFC37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5589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CA58-9CA6-43FB-A723-1B3C048535F5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354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46BF-6501-49F8-A3F4-DFB6B161D94E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55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47B1-6ECD-43DA-B89F-4CF427CAFD49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37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B882-0FD8-48B1-BD51-D0E70CAA285C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117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A4EE-EEAA-4AD2-A672-D35E2F3AE6AB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0315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3E6F-52B9-4582-8DB8-AE35ECDC2C26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996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FB3C-BAFF-41CA-BB4D-861AE0D1DDB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76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B82-6908-4052-8688-3614A57154F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09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1D9C-5805-4964-A9B2-461C425144A9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7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C732-AB88-4936-814C-0DC0564B7CC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4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C881-00D0-4090-BC0C-505D484F121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95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2EA7-9D84-443B-A675-2C6D06A709F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33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E7E-D9B8-41B2-9829-FB38E6FDC23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03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C98-401B-429E-8DA7-50985810F458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15/01/2019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1839" y="-2146"/>
            <a:ext cx="1584029" cy="743419"/>
          </a:xfrm>
          <a:custGeom>
            <a:avLst/>
            <a:gdLst/>
            <a:ahLst/>
            <a:cxnLst/>
            <a:rect l="l" t="t" r="r" b="b"/>
            <a:pathLst>
              <a:path w="1389380" h="621030">
                <a:moveTo>
                  <a:pt x="0" y="0"/>
                </a:moveTo>
                <a:lnTo>
                  <a:pt x="0" y="621030"/>
                </a:lnTo>
                <a:lnTo>
                  <a:pt x="1389126" y="621030"/>
                </a:lnTo>
                <a:lnTo>
                  <a:pt x="1389126" y="0"/>
                </a:lnTo>
                <a:lnTo>
                  <a:pt x="0" y="0"/>
                </a:lnTo>
                <a:close/>
              </a:path>
            </a:pathLst>
          </a:custGeom>
          <a:solidFill>
            <a:srgbClr val="235888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8" name="object 7"/>
          <p:cNvSpPr txBox="1"/>
          <p:nvPr userDrawn="1"/>
        </p:nvSpPr>
        <p:spPr>
          <a:xfrm>
            <a:off x="833527" y="300789"/>
            <a:ext cx="538073" cy="227962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4480" marR="5792">
              <a:lnSpc>
                <a:spcPct val="102499"/>
              </a:lnSpc>
              <a:spcBef>
                <a:spcPts val="102"/>
              </a:spcBef>
            </a:pPr>
            <a:r>
              <a:rPr sz="684" spc="5" dirty="0">
                <a:solidFill>
                  <a:srgbClr val="FFFFFF"/>
                </a:solidFill>
                <a:latin typeface="Arial"/>
                <a:cs typeface="Arial"/>
              </a:rPr>
              <a:t>GOBIERNO  DE</a:t>
            </a:r>
            <a:r>
              <a:rPr sz="684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4" spc="5" dirty="0">
                <a:solidFill>
                  <a:srgbClr val="FFFFFF"/>
                </a:solidFill>
                <a:latin typeface="Arial"/>
                <a:cs typeface="Arial"/>
              </a:rPr>
              <a:t>ESPAÑA</a:t>
            </a:r>
            <a:endParaRPr sz="684" dirty="0">
              <a:latin typeface="Arial"/>
              <a:cs typeface="Arial"/>
            </a:endParaRPr>
          </a:p>
        </p:txBody>
      </p:sp>
      <p:sp>
        <p:nvSpPr>
          <p:cNvPr id="9" name="object 4"/>
          <p:cNvSpPr txBox="1">
            <a:spLocks/>
          </p:cNvSpPr>
          <p:nvPr userDrawn="1"/>
        </p:nvSpPr>
        <p:spPr>
          <a:xfrm>
            <a:off x="1620901" y="-2146"/>
            <a:ext cx="10570859" cy="743419"/>
          </a:xfrm>
          <a:custGeom>
            <a:avLst/>
            <a:gdLst/>
            <a:ahLst/>
            <a:cxnLst/>
            <a:rect l="l" t="t" r="r" b="b"/>
            <a:pathLst>
              <a:path w="9271635" h="621030">
                <a:moveTo>
                  <a:pt x="0" y="0"/>
                </a:moveTo>
                <a:lnTo>
                  <a:pt x="0" y="621030"/>
                </a:lnTo>
                <a:lnTo>
                  <a:pt x="9271381" y="621029"/>
                </a:lnTo>
                <a:lnTo>
                  <a:pt x="9271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23588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s-ES" sz="2850" dirty="0"/>
          </a:p>
        </p:txBody>
      </p:sp>
      <p:sp>
        <p:nvSpPr>
          <p:cNvPr id="10" name="object 9"/>
          <p:cNvSpPr/>
          <p:nvPr userDrawn="1"/>
        </p:nvSpPr>
        <p:spPr>
          <a:xfrm>
            <a:off x="280717" y="187243"/>
            <a:ext cx="517776" cy="4977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/>
          </a:p>
        </p:txBody>
      </p:sp>
    </p:spTree>
    <p:extLst>
      <p:ext uri="{BB962C8B-B14F-4D97-AF65-F5344CB8AC3E}">
        <p14:creationId xmlns:p14="http://schemas.microsoft.com/office/powerpoint/2010/main" xmlns="" val="9520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73CF-8F1D-4117-818F-91183A0ABC3C}" type="datetime1">
              <a:rPr lang="es-ES_tradnl" smtClean="0"/>
              <a:pPr/>
              <a:t>15/01/2019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B2062-43CF-47BC-A7E6-F2A655E529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06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2637" y="5061096"/>
            <a:ext cx="1214325" cy="1287789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33399" y="2093394"/>
            <a:ext cx="10972800" cy="254669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Presupuestos que recuperan</a:t>
            </a:r>
            <a:br>
              <a:rPr lang="es-ES" sz="64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6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y consolidan derechos </a:t>
            </a:r>
          </a:p>
          <a:p>
            <a:r>
              <a:rPr lang="es-ES" sz="6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para toda la ciudadanía</a:t>
            </a:r>
          </a:p>
          <a:p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es-ES" sz="3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#PGE2019</a:t>
            </a:r>
          </a:p>
          <a:p>
            <a:r>
              <a:rPr lang="es-ES" sz="3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#PGE19ParaUnPaísMejor</a:t>
            </a:r>
          </a:p>
          <a:p>
            <a:endParaRPr lang="es-ES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es-ES" b="1" dirty="0" smtClean="0">
              <a:solidFill>
                <a:schemeClr val="tx2"/>
              </a:solidFill>
            </a:endParaRPr>
          </a:p>
          <a:p>
            <a:endParaRPr lang="es-ES" b="1" dirty="0" smtClean="0">
              <a:solidFill>
                <a:srgbClr val="C0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2709" y="116958"/>
            <a:ext cx="1857152" cy="130780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95" y="234216"/>
            <a:ext cx="4539833" cy="7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61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0485" y="832087"/>
            <a:ext cx="10972800" cy="664255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Recuperación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de cuotas sociales de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personas cuidadoras familiares</a:t>
            </a:r>
          </a:p>
        </p:txBody>
      </p:sp>
      <p:graphicFrame>
        <p:nvGraphicFramePr>
          <p:cNvPr id="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8689252"/>
              </p:ext>
            </p:extLst>
          </p:nvPr>
        </p:nvGraphicFramePr>
        <p:xfrm>
          <a:off x="556674" y="1852084"/>
          <a:ext cx="1113723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319859" y="5545844"/>
            <a:ext cx="1137405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 un reconocimiento a quienes cuidan de las personas en situación de dependencia, en su mayoría mujeres.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estima que esta prestación beneficiará a cerca de 180.000 personas. 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7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9793" y="813480"/>
            <a:ext cx="10972800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Además en Servicios Sociales 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Políticas de Juventud</a:t>
            </a:r>
          </a:p>
          <a:p>
            <a:pPr lvl="1"/>
            <a:r>
              <a:rPr lang="es-ES" dirty="0">
                <a:solidFill>
                  <a:schemeClr val="tx2"/>
                </a:solidFill>
              </a:rPr>
              <a:t>S</a:t>
            </a:r>
            <a:r>
              <a:rPr lang="es-ES" dirty="0" smtClean="0">
                <a:solidFill>
                  <a:schemeClr val="tx2"/>
                </a:solidFill>
              </a:rPr>
              <a:t>e incrementa el presupuesto del INJUVE en </a:t>
            </a:r>
            <a:r>
              <a:rPr lang="es-ES" b="1" dirty="0" smtClean="0">
                <a:solidFill>
                  <a:schemeClr val="tx2"/>
                </a:solidFill>
              </a:rPr>
              <a:t>9M</a:t>
            </a:r>
            <a:r>
              <a:rPr lang="es-ES" dirty="0" smtClean="0">
                <a:solidFill>
                  <a:schemeClr val="tx2"/>
                </a:solidFill>
              </a:rPr>
              <a:t> (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↑ </a:t>
            </a:r>
            <a:r>
              <a:rPr lang="es-ES" dirty="0" smtClean="0">
                <a:solidFill>
                  <a:schemeClr val="tx2"/>
                </a:solidFill>
              </a:rPr>
              <a:t>27,6%), principalmente para financiar el Programa de Cuerpo Europeo de Solidaridad y el Plan de Choque por el Empleo Joven 2019-2022.</a:t>
            </a:r>
          </a:p>
          <a:p>
            <a:r>
              <a:rPr lang="es-ES" dirty="0" err="1" smtClean="0">
                <a:solidFill>
                  <a:schemeClr val="tx2"/>
                </a:solidFill>
              </a:rPr>
              <a:t>Talidomida</a:t>
            </a:r>
            <a:endParaRPr lang="es-ES" dirty="0" smtClean="0">
              <a:solidFill>
                <a:schemeClr val="tx2"/>
              </a:solidFill>
            </a:endParaRPr>
          </a:p>
          <a:p>
            <a:pPr lvl="1"/>
            <a:r>
              <a:rPr lang="es-ES" dirty="0">
                <a:solidFill>
                  <a:schemeClr val="tx2"/>
                </a:solidFill>
              </a:rPr>
              <a:t>N</a:t>
            </a:r>
            <a:r>
              <a:rPr lang="es-ES" dirty="0" smtClean="0">
                <a:solidFill>
                  <a:schemeClr val="tx2"/>
                </a:solidFill>
              </a:rPr>
              <a:t>uevas ayudas para afectados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Presupuesto para Menores Extranjeros No Acompañados: 30M. 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Plan de Desarrollo Gitano se incrementa </a:t>
            </a:r>
            <a:r>
              <a:rPr lang="es-ES" dirty="0">
                <a:solidFill>
                  <a:schemeClr val="tx2"/>
                </a:solidFill>
              </a:rPr>
              <a:t>en </a:t>
            </a:r>
            <a:r>
              <a:rPr lang="es-ES" dirty="0" smtClean="0">
                <a:solidFill>
                  <a:schemeClr val="tx2"/>
                </a:solidFill>
              </a:rPr>
              <a:t>600.000€ (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↑</a:t>
            </a:r>
            <a:r>
              <a:rPr lang="es-ES" dirty="0" smtClean="0">
                <a:solidFill>
                  <a:schemeClr val="tx2"/>
                </a:solidFill>
              </a:rPr>
              <a:t>146%).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Real Patronato de Discapacidad</a:t>
            </a:r>
          </a:p>
          <a:p>
            <a:pPr lvl="1"/>
            <a:r>
              <a:rPr lang="es-ES" dirty="0" smtClean="0">
                <a:solidFill>
                  <a:schemeClr val="tx2"/>
                </a:solidFill>
              </a:rPr>
              <a:t>4M para desarrollar programas de mejora de condiciones educativas de las personas con discapacidad (procedentes de depósitos bancarios abandonados).</a:t>
            </a:r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4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048" y="1050815"/>
            <a:ext cx="10972800" cy="1143000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Financiación y profesionales para Sanidad y Bienestar Social</a:t>
            </a:r>
            <a:endParaRPr lang="es-ES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089301"/>
            <a:ext cx="10972800" cy="4525963"/>
          </a:xfrm>
        </p:spPr>
        <p:txBody>
          <a:bodyPr/>
          <a:lstStyle/>
          <a:p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Se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incrementa la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financiación autonómica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en 6.487M (un 6,4% más), parte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de la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cual se destinará a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Sanidad </a:t>
            </a:r>
          </a:p>
          <a:p>
            <a:pPr lvl="0"/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Los PGE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incrementan los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salarios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los empleados públicos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y, por tanto, del personal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sanitario y de servicios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sociales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en un 2,25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%, más un complemento variable derivado del incremento del PIB. </a:t>
            </a:r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3" indent="0" algn="r"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Así los PGE permiten que todas las CCAA</a:t>
            </a:r>
          </a:p>
          <a:p>
            <a:pPr marL="1257300" lvl="3" indent="0" algn="r"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fortalezcan sus sistemas y plantillas en Sanidad y </a:t>
            </a:r>
          </a:p>
          <a:p>
            <a:pPr marL="1257300" lvl="3" indent="0" algn="r"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Servicios Sociales y Dependencia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1616149" y="4752751"/>
            <a:ext cx="1418469" cy="1169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8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43000" y="1920240"/>
            <a:ext cx="9866376" cy="3465575"/>
          </a:xfrm>
        </p:spPr>
        <p:txBody>
          <a:bodyPr>
            <a:normAutofit fontScale="90000"/>
          </a:bodyPr>
          <a:lstStyle/>
          <a:p>
            <a:r>
              <a:rPr lang="es-ES" sz="5400" b="1" dirty="0">
                <a:solidFill>
                  <a:schemeClr val="tx2"/>
                </a:solidFill>
                <a:latin typeface="Cambria" panose="02040503050406030204" pitchFamily="18" charset="0"/>
              </a:rPr>
              <a:t>Alto Comisionado para la lucha contra la Pobreza Infantil</a:t>
            </a:r>
            <a:br>
              <a:rPr lang="es-ES" sz="5400" b="1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5400" b="1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ES" sz="5400" b="1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5400" dirty="0">
                <a:solidFill>
                  <a:schemeClr val="tx2"/>
                </a:solidFill>
                <a:latin typeface="Cambria" panose="02040503050406030204" pitchFamily="18" charset="0"/>
              </a:rPr>
              <a:t>Unos PGE centrados en la Infancia</a:t>
            </a:r>
            <a:r>
              <a:rPr lang="es-ES" sz="5400" b="1" dirty="0"/>
              <a:t/>
            </a:r>
            <a:br>
              <a:rPr lang="es-ES" sz="5400" b="1" dirty="0"/>
            </a:br>
            <a:endParaRPr lang="es-ES" sz="5400" b="1" dirty="0"/>
          </a:p>
        </p:txBody>
      </p:sp>
      <p:pic>
        <p:nvPicPr>
          <p:cNvPr id="4" name="4 Imagen">
            <a:extLst>
              <a:ext uri="{FF2B5EF4-FFF2-40B4-BE49-F238E27FC236}">
                <a16:creationId xmlns="" xmlns:a16="http://schemas.microsoft.com/office/drawing/2014/main" id="{7208FA31-F17C-0E49-806B-596638054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21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43253"/>
            <a:ext cx="12192000" cy="837574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</a:rPr>
              <a:t>Aumentos Prestación por hijo a cargo (I)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57796" y="1903089"/>
            <a:ext cx="10058400" cy="177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tx2"/>
                </a:solidFill>
              </a:rPr>
              <a:t>Problema de partida: </a:t>
            </a:r>
          </a:p>
          <a:p>
            <a:r>
              <a:rPr lang="es-ES" sz="2400" dirty="0">
                <a:solidFill>
                  <a:schemeClr val="tx2"/>
                </a:solidFill>
              </a:rPr>
              <a:t>Tasas muy elevadas de riesgo de pobreza infantil (29,7% </a:t>
            </a:r>
            <a:r>
              <a:rPr lang="es-ES" sz="2400" dirty="0" err="1">
                <a:solidFill>
                  <a:schemeClr val="tx2"/>
                </a:solidFill>
              </a:rPr>
              <a:t>Eurostat</a:t>
            </a:r>
            <a:r>
              <a:rPr lang="es-ES" sz="2400" dirty="0">
                <a:solidFill>
                  <a:schemeClr val="tx2"/>
                </a:solidFill>
              </a:rPr>
              <a:t>)</a:t>
            </a:r>
          </a:p>
          <a:p>
            <a:r>
              <a:rPr lang="es-ES" sz="2400" dirty="0">
                <a:solidFill>
                  <a:schemeClr val="tx2"/>
                </a:solidFill>
              </a:rPr>
              <a:t>En particular de pobreza severa, desproporcionadas e injustificables en un país con el nivel de desarrollo económico e institucional de España</a:t>
            </a:r>
            <a:endParaRPr lang="es-ES" dirty="0"/>
          </a:p>
          <a:p>
            <a:endParaRPr lang="es-ES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8CB08B9C-8125-3C46-816F-B79AA8521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0806787"/>
              </p:ext>
            </p:extLst>
          </p:nvPr>
        </p:nvGraphicFramePr>
        <p:xfrm>
          <a:off x="601980" y="3689498"/>
          <a:ext cx="11010900" cy="307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4 Imagen">
            <a:extLst>
              <a:ext uri="{FF2B5EF4-FFF2-40B4-BE49-F238E27FC236}">
                <a16:creationId xmlns="" xmlns:a16="http://schemas.microsoft.com/office/drawing/2014/main" id="{1471045E-E58E-7741-AFA3-736A80070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59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6DA5041-EC17-8841-9E25-AC5D0CEEFB26}"/>
              </a:ext>
            </a:extLst>
          </p:cNvPr>
          <p:cNvSpPr/>
          <p:nvPr/>
        </p:nvSpPr>
        <p:spPr>
          <a:xfrm>
            <a:off x="4519385" y="5820229"/>
            <a:ext cx="3409950" cy="5524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0518F50-81E5-0749-B40D-2985FBB73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1" y="743514"/>
          <a:ext cx="12191998" cy="611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11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624244-CC5D-5040-ABEE-01CED9EA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52" y="783771"/>
            <a:ext cx="12238495" cy="1143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</a:rPr>
              <a:t>Aumentos Prestación por hijo a cargo (II)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40F0859-4774-2F47-A858-35FC7AE6E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12" y="192677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>
                <a:solidFill>
                  <a:schemeClr val="tx2"/>
                </a:solidFill>
              </a:rPr>
              <a:t>Medidas en los PGE 2019: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Inician el despliegue gradual del Ingreso Mínimo Vital, con el aumento de la prestación por hijo a cargo (sin discapacidad), incrementando su cuantía en:</a:t>
            </a:r>
          </a:p>
          <a:p>
            <a:pPr marL="544068" lvl="1" indent="-342900">
              <a:buFont typeface="+mj-lt"/>
              <a:buAutoNum type="arabicPeriod"/>
            </a:pPr>
            <a:r>
              <a:rPr lang="es-ES" sz="2400" dirty="0">
                <a:solidFill>
                  <a:schemeClr val="tx2"/>
                </a:solidFill>
              </a:rPr>
              <a:t>101% para los menores en pobreza severa, que pasarán de percibir 291 €, a 588 € por hijo/menor a cargo</a:t>
            </a:r>
          </a:p>
          <a:p>
            <a:pPr marL="544068" lvl="1" indent="-342900">
              <a:buFont typeface="+mj-lt"/>
              <a:buAutoNum type="arabicPeriod"/>
            </a:pPr>
            <a:r>
              <a:rPr lang="es-ES" sz="2400" dirty="0">
                <a:solidFill>
                  <a:schemeClr val="tx2"/>
                </a:solidFill>
              </a:rPr>
              <a:t>17% para el resto de beneficiarios, que pasarán de 291 €, a 341 € por hijo/menor a cargo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tx2"/>
                </a:solidFill>
              </a:rPr>
              <a:t>Impacto estimado: </a:t>
            </a:r>
          </a:p>
          <a:p>
            <a:r>
              <a:rPr lang="es-ES" sz="2400" dirty="0">
                <a:solidFill>
                  <a:schemeClr val="tx2"/>
                </a:solidFill>
              </a:rPr>
              <a:t>Se beneficiarán del aumento a 341 € todos los perceptores (1.263.000)</a:t>
            </a:r>
          </a:p>
          <a:p>
            <a:r>
              <a:rPr lang="es-ES" sz="2400" dirty="0">
                <a:solidFill>
                  <a:schemeClr val="tx2"/>
                </a:solidFill>
              </a:rPr>
              <a:t>De ellos, hasta 700.000 podrán ver aumentada la prestación a 588 €</a:t>
            </a:r>
          </a:p>
          <a:p>
            <a:r>
              <a:rPr lang="es-ES" sz="2400" dirty="0">
                <a:solidFill>
                  <a:schemeClr val="tx2"/>
                </a:solidFill>
              </a:rPr>
              <a:t>Esto producirá una reducción de la pobreza severa de un 12% (aprox. 82.000 menores saldrían de pobreza severa)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412D5152-C871-A642-BCF8-AE62B77DB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03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610" y="783771"/>
            <a:ext cx="10972800" cy="1143000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</a:rPr>
              <a:t>Nuevos umbrales para determinar beneficiarios de la prestación de 588 € </a:t>
            </a:r>
            <a:r>
              <a:rPr lang="es-ES" b="1" dirty="0">
                <a:solidFill>
                  <a:srgbClr val="FF0000"/>
                </a:solidFill>
                <a:latin typeface="Cambria" panose="02040503050406030204" pitchFamily="18" charset="0"/>
              </a:rPr>
              <a:t>euros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029744"/>
              </p:ext>
            </p:extLst>
          </p:nvPr>
        </p:nvGraphicFramePr>
        <p:xfrm>
          <a:off x="824204" y="2275368"/>
          <a:ext cx="11062996" cy="4440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968">
                  <a:extLst>
                    <a:ext uri="{9D8B030D-6E8A-4147-A177-3AD203B41FA5}">
                      <a16:colId xmlns="" xmlns:a16="http://schemas.microsoft.com/office/drawing/2014/main" val="2270926236"/>
                    </a:ext>
                  </a:extLst>
                </a:gridCol>
                <a:gridCol w="1452717">
                  <a:extLst>
                    <a:ext uri="{9D8B030D-6E8A-4147-A177-3AD203B41FA5}">
                      <a16:colId xmlns="" xmlns:a16="http://schemas.microsoft.com/office/drawing/2014/main" val="863606650"/>
                    </a:ext>
                  </a:extLst>
                </a:gridCol>
                <a:gridCol w="4963458">
                  <a:extLst>
                    <a:ext uri="{9D8B030D-6E8A-4147-A177-3AD203B41FA5}">
                      <a16:colId xmlns="" xmlns:a16="http://schemas.microsoft.com/office/drawing/2014/main" val="3125749882"/>
                    </a:ext>
                  </a:extLst>
                </a:gridCol>
                <a:gridCol w="3557853">
                  <a:extLst>
                    <a:ext uri="{9D8B030D-6E8A-4147-A177-3AD203B41FA5}">
                      <a16:colId xmlns="" xmlns:a16="http://schemas.microsoft.com/office/drawing/2014/main" val="1673661568"/>
                    </a:ext>
                  </a:extLst>
                </a:gridCol>
              </a:tblGrid>
              <a:tr h="7046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INTEGRANTES DEL HOGAR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INTERVALO DE INGRESOS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ASIGNACIÓN INTEGRA ANUAL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647959"/>
                  </a:ext>
                </a:extLst>
              </a:tr>
              <a:tr h="746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&gt;=14 años (M)</a:t>
                      </a: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&lt;14años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(N)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23134491"/>
                  </a:ext>
                </a:extLst>
              </a:tr>
              <a:tr h="467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4679,99€ o menos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588 x H (número de menores de 18 años)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31753954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5759,99€ o menos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588 x H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55622162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6479,99€ o menos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588 x H</a:t>
                      </a: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800858995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7559,99€ o menos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588 x H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791473332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8639,99€ o menos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588 x H</a:t>
                      </a: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88620678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8279,99€ o menos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588 x H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884228580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9359,99€ o menos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588 x H</a:t>
                      </a: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265483028"/>
                  </a:ext>
                </a:extLst>
              </a:tr>
              <a:tr h="497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3.599,99 + [(3.599,99 x 0,5 x (M-1)) + (3.599,99 x 0,3 x N)]€ o menos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588 x H</a:t>
                      </a:r>
                      <a:endParaRPr kumimoji="0" lang="es-E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737908733"/>
                  </a:ext>
                </a:extLst>
              </a:tr>
            </a:tbl>
          </a:graphicData>
        </a:graphic>
      </p:graphicFrame>
      <p:pic>
        <p:nvPicPr>
          <p:cNvPr id="6" name="4 Imagen">
            <a:extLst>
              <a:ext uri="{FF2B5EF4-FFF2-40B4-BE49-F238E27FC236}">
                <a16:creationId xmlns="" xmlns:a16="http://schemas.microsoft.com/office/drawing/2014/main" id="{7E6120F0-3593-1348-A003-C754DCB9E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07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738360"/>
            <a:ext cx="109728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Programa VECA</a:t>
            </a:r>
            <a:b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ES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3956" y="1960787"/>
            <a:ext cx="10778309" cy="4776001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>
                <a:solidFill>
                  <a:schemeClr val="tx2"/>
                </a:solidFill>
              </a:rPr>
              <a:t>Medidas en los PGE 2019: </a:t>
            </a:r>
          </a:p>
          <a:p>
            <a:r>
              <a:rPr lang="es-ES" sz="2400" dirty="0">
                <a:solidFill>
                  <a:schemeClr val="tx2"/>
                </a:solidFill>
              </a:rPr>
              <a:t>Incremento 25 </a:t>
            </a:r>
            <a:r>
              <a:rPr lang="es-ES" sz="2400" dirty="0" smtClean="0">
                <a:solidFill>
                  <a:schemeClr val="tx2"/>
                </a:solidFill>
              </a:rPr>
              <a:t>M </a:t>
            </a:r>
            <a:r>
              <a:rPr lang="es-ES" sz="2400" dirty="0">
                <a:solidFill>
                  <a:schemeClr val="tx2"/>
                </a:solidFill>
              </a:rPr>
              <a:t>€ en la Partida para Protección a la Familia y Atención a la Pobreza Infantil </a:t>
            </a:r>
            <a:r>
              <a:rPr lang="es-ES" sz="2400" dirty="0" smtClean="0">
                <a:solidFill>
                  <a:schemeClr val="tx2"/>
                </a:solidFill>
              </a:rPr>
              <a:t>del Plan Concertado de Servicios Sociales</a:t>
            </a:r>
            <a:endParaRPr lang="es-ES" sz="2400" dirty="0">
              <a:solidFill>
                <a:schemeClr val="tx2"/>
              </a:solidFill>
            </a:endParaRPr>
          </a:p>
          <a:p>
            <a:r>
              <a:rPr lang="es-ES" sz="2400" dirty="0">
                <a:solidFill>
                  <a:schemeClr val="tx2"/>
                </a:solidFill>
              </a:rPr>
              <a:t>Destinados a ayudas, entre otras, para comedor para familias en riesgo de exclusión social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tx2"/>
                </a:solidFill>
              </a:rPr>
              <a:t>Impacto esperado</a:t>
            </a:r>
            <a:r>
              <a:rPr lang="es-ES" sz="2400" dirty="0">
                <a:solidFill>
                  <a:schemeClr val="tx2"/>
                </a:solidFill>
              </a:rPr>
              <a:t>: 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Financiar programas </a:t>
            </a:r>
            <a:r>
              <a:rPr lang="es-ES" sz="2400" dirty="0">
                <a:solidFill>
                  <a:schemeClr val="tx2"/>
                </a:solidFill>
              </a:rPr>
              <a:t>de actuación como el Programa VECA, de ocio inclusivo vacacional que está destinado a luchar contra el ‘olvido vacacional’ que afecta de diferencialmente a menores en función de los recursos económicos de sus familias</a:t>
            </a:r>
          </a:p>
          <a:p>
            <a:r>
              <a:rPr lang="es-ES" sz="2400" dirty="0">
                <a:solidFill>
                  <a:schemeClr val="tx2"/>
                </a:solidFill>
              </a:rPr>
              <a:t>Garantía alimentación adecuada, completa y equilibrada durante el periodo estival para aquellos menores en riesgo de exclusión, como parte del VECA, y resto del año para menores en riesgo de exclusión</a:t>
            </a: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0CCE7D50-E034-5D4E-B735-654C608DC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80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C09BE4-1650-4D4B-85BF-24E1E073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3771"/>
            <a:ext cx="10972800" cy="816432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</a:rPr>
              <a:t>Otras medidas para infancia </a:t>
            </a:r>
            <a:br>
              <a:rPr lang="es-ES" b="1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</a:rPr>
              <a:t>en situación vulnerable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10890C6-24A3-3F4F-B8B8-8D91B9C4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3300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800" b="1" dirty="0">
                <a:solidFill>
                  <a:schemeClr val="tx2"/>
                </a:solidFill>
              </a:rPr>
              <a:t>50 millones € para material escolar gratuito en las etapas obligatorias </a:t>
            </a:r>
          </a:p>
          <a:p>
            <a:pPr marL="0" indent="0">
              <a:buNone/>
            </a:pPr>
            <a:r>
              <a:rPr lang="es-ES" sz="2800" dirty="0">
                <a:solidFill>
                  <a:schemeClr val="tx2"/>
                </a:solidFill>
              </a:rPr>
              <a:t>Estos fondos los gestionan las CCAA que disponen de ayudas para material </a:t>
            </a:r>
            <a:r>
              <a:rPr lang="es-ES" sz="2800" dirty="0" smtClean="0">
                <a:solidFill>
                  <a:schemeClr val="tx2"/>
                </a:solidFill>
              </a:rPr>
              <a:t>escolar. </a:t>
            </a:r>
            <a:endParaRPr lang="es-E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tx2"/>
                </a:solidFill>
              </a:rPr>
              <a:t>2. 30 </a:t>
            </a:r>
            <a:r>
              <a:rPr lang="es-ES" sz="2800" b="1" dirty="0">
                <a:solidFill>
                  <a:schemeClr val="tx2"/>
                </a:solidFill>
              </a:rPr>
              <a:t>millones para atención a los </a:t>
            </a:r>
            <a:r>
              <a:rPr lang="es-ES" sz="2800" b="1" dirty="0" err="1" smtClean="0">
                <a:solidFill>
                  <a:schemeClr val="tx2"/>
                </a:solidFill>
              </a:rPr>
              <a:t>MENAs</a:t>
            </a:r>
            <a:endParaRPr lang="es-ES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tx2"/>
                </a:solidFill>
              </a:rPr>
              <a:t>3.  Exención de copago farmacéutica para integrantes de familias con prestación por hijo a cargo </a:t>
            </a:r>
            <a:r>
              <a:rPr lang="es-ES" sz="2800" dirty="0" smtClean="0">
                <a:solidFill>
                  <a:schemeClr val="tx2"/>
                </a:solidFill>
              </a:rPr>
              <a:t>(impacto estimado en 88,5 millones €)</a:t>
            </a: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tx2"/>
                </a:solidFill>
              </a:rPr>
              <a:t>4. </a:t>
            </a:r>
            <a:r>
              <a:rPr lang="es-ES" sz="2800" dirty="0" smtClean="0">
                <a:solidFill>
                  <a:schemeClr val="tx2"/>
                </a:solidFill>
              </a:rPr>
              <a:t>150 </a:t>
            </a:r>
            <a:r>
              <a:rPr lang="es-ES" sz="2800" dirty="0">
                <a:solidFill>
                  <a:schemeClr val="tx2"/>
                </a:solidFill>
              </a:rPr>
              <a:t>millones € más para becas para el curso escolar </a:t>
            </a:r>
            <a:r>
              <a:rPr lang="es-ES" sz="2800" dirty="0" smtClean="0">
                <a:solidFill>
                  <a:schemeClr val="tx2"/>
                </a:solidFill>
              </a:rPr>
              <a:t>2019/2020</a:t>
            </a: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tx2"/>
                </a:solidFill>
              </a:rPr>
              <a:t>5.</a:t>
            </a:r>
            <a:r>
              <a:rPr lang="es-ES" sz="2800" dirty="0" smtClean="0">
                <a:solidFill>
                  <a:schemeClr val="tx2"/>
                </a:solidFill>
              </a:rPr>
              <a:t> 30 </a:t>
            </a:r>
            <a:r>
              <a:rPr lang="es-ES" sz="2800" dirty="0">
                <a:solidFill>
                  <a:schemeClr val="tx2"/>
                </a:solidFill>
              </a:rPr>
              <a:t>millones € para promover la universalización de la escuela entre los 0 y 3 años</a:t>
            </a:r>
          </a:p>
          <a:p>
            <a:pPr marL="514350" indent="-514350">
              <a:buFont typeface="+mj-lt"/>
              <a:buAutoNum type="arabicPeriod" startAt="2"/>
            </a:pPr>
            <a:endParaRPr lang="es-ES" sz="2800" b="1" dirty="0">
              <a:solidFill>
                <a:schemeClr val="tx2"/>
              </a:solidFill>
            </a:endParaRPr>
          </a:p>
          <a:p>
            <a:endParaRPr lang="es-ES" dirty="0"/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1A1FA361-C79E-B744-A42F-677E52F9F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3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pbs.twimg.com/media/DwodxT3WkAE23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36"/>
            <a:ext cx="12192000" cy="6172164"/>
          </a:xfrm>
          <a:prstGeom prst="rect">
            <a:avLst/>
          </a:prstGeom>
          <a:solidFill>
            <a:srgbClr val="D9D9D9"/>
          </a:solidFill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2874917" cy="743034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="" xmlns:a16="http://schemas.microsoft.com/office/drawing/2014/main" id="{7E6120F0-3593-1348-A003-C754DCB9E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9" y="0"/>
            <a:ext cx="773151" cy="7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7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>
                <a:solidFill>
                  <a:schemeClr val="tx2"/>
                </a:solidFill>
                <a:latin typeface="Cambria" panose="02040503050406030204" pitchFamily="18" charset="0"/>
              </a:rPr>
              <a:t>GRACIAS por su atención</a:t>
            </a: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E210C7B-98D0-7D48-94B5-1977588E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37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2327" y="1102777"/>
            <a:ext cx="11809312" cy="734785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El Presupuesto del MSCBS se incrementa </a:t>
            </a:r>
            <a:r>
              <a:rPr lang="es-ES" sz="32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casi un 41% </a:t>
            </a:r>
            <a:endParaRPr lang="es-ES" sz="3200" b="1" u="sng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349" y="2016579"/>
            <a:ext cx="11343051" cy="4109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Ascenderá a 3.133,56 M, repartidos así:  </a:t>
            </a:r>
          </a:p>
          <a:p>
            <a:pPr marL="0" indent="0"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Sanidad y Consumo: 364,87 M (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↑</a:t>
            </a:r>
            <a:r>
              <a:rPr lang="es-ES" b="1" dirty="0">
                <a:latin typeface="Cambria" panose="02040503050406030204" pitchFamily="18" charset="0"/>
              </a:rPr>
              <a:t> </a:t>
            </a:r>
            <a:r>
              <a:rPr lang="es-ES" b="1" dirty="0" smtClean="0">
                <a:latin typeface="Cambria" panose="02040503050406030204" pitchFamily="18" charset="0"/>
              </a:rPr>
              <a:t>9,3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Servicios Sociales: 2.716,49 M (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↑ 47,4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Servicios generales: 52,19 M (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↑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5,3%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6 Flecha izquierda"/>
          <p:cNvSpPr/>
          <p:nvPr/>
        </p:nvSpPr>
        <p:spPr>
          <a:xfrm>
            <a:off x="7800915" y="4341676"/>
            <a:ext cx="1632181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"/>
          <p:cNvSpPr/>
          <p:nvPr/>
        </p:nvSpPr>
        <p:spPr>
          <a:xfrm>
            <a:off x="7800915" y="3101658"/>
            <a:ext cx="1632181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608364" cy="734786"/>
          </a:xfrm>
          <a:prstGeom prst="rect">
            <a:avLst/>
          </a:prstGeom>
          <a:solidFill>
            <a:srgbClr val="3156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9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4914" y="3197452"/>
            <a:ext cx="109728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Sanidad y Consumo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9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25" y="1007432"/>
            <a:ext cx="109728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Razones por las que se eliminan progresivamente los “copagos”</a:t>
            </a:r>
            <a:endParaRPr lang="es-ES" sz="2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174" y="1908515"/>
            <a:ext cx="1190532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2"/>
                </a:solidFill>
              </a:rPr>
              <a:t>El copago establecido en 2012:</a:t>
            </a:r>
          </a:p>
          <a:p>
            <a:pPr lvl="1"/>
            <a:r>
              <a:rPr lang="es-ES" sz="1800" dirty="0" smtClean="0">
                <a:solidFill>
                  <a:schemeClr val="tx2"/>
                </a:solidFill>
              </a:rPr>
              <a:t>Dificultó a 2,1M de personas anualmente la retirada de sus medicamentos (CIS). </a:t>
            </a:r>
          </a:p>
          <a:p>
            <a:pPr lvl="1"/>
            <a:r>
              <a:rPr lang="es-ES" sz="1800" dirty="0" smtClean="0">
                <a:solidFill>
                  <a:schemeClr val="tx2"/>
                </a:solidFill>
              </a:rPr>
              <a:t>Empeoró la adherencia a los tratamientos (SESPAS).</a:t>
            </a:r>
          </a:p>
          <a:p>
            <a:pPr lvl="1"/>
            <a:r>
              <a:rPr lang="es-ES" sz="1800" dirty="0" smtClean="0">
                <a:solidFill>
                  <a:schemeClr val="tx2"/>
                </a:solidFill>
              </a:rPr>
              <a:t>Aumentó un 40% el gasto familiar en medicamentos, con un fuerte impacto en hogares con menos recursos (EPF).</a:t>
            </a:r>
          </a:p>
          <a:p>
            <a:pPr lvl="1"/>
            <a:r>
              <a:rPr lang="es-ES" sz="1800" dirty="0" smtClean="0">
                <a:solidFill>
                  <a:schemeClr val="tx2"/>
                </a:solidFill>
              </a:rPr>
              <a:t>Disminuyó el impacto redistributivo del SNS.</a:t>
            </a:r>
            <a:endParaRPr lang="es-ES" sz="1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s-E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2000" b="1" dirty="0" smtClean="0">
                <a:solidFill>
                  <a:schemeClr val="tx2"/>
                </a:solidFill>
              </a:rPr>
              <a:t>POR ELLO</a:t>
            </a:r>
            <a:r>
              <a:rPr lang="es-ES" sz="1800" b="1" dirty="0" smtClean="0">
                <a:solidFill>
                  <a:schemeClr val="tx2"/>
                </a:solidFill>
              </a:rPr>
              <a:t>, </a:t>
            </a:r>
          </a:p>
          <a:p>
            <a:r>
              <a:rPr lang="es-ES" sz="1800" dirty="0" smtClean="0">
                <a:solidFill>
                  <a:schemeClr val="tx2"/>
                </a:solidFill>
              </a:rPr>
              <a:t>Se suprime el “copago” farmacéutico para las siguientes personas y a quien tienen a cargo:</a:t>
            </a:r>
          </a:p>
          <a:p>
            <a:pPr lvl="1"/>
            <a:r>
              <a:rPr lang="es-ES" sz="1600" dirty="0">
                <a:solidFill>
                  <a:schemeClr val="tx2"/>
                </a:solidFill>
              </a:rPr>
              <a:t>P</a:t>
            </a:r>
            <a:r>
              <a:rPr lang="es-ES" sz="1600" dirty="0" smtClean="0">
                <a:solidFill>
                  <a:schemeClr val="tx2"/>
                </a:solidFill>
              </a:rPr>
              <a:t>ensionistas con </a:t>
            </a:r>
            <a:r>
              <a:rPr lang="es-ES" sz="1600" dirty="0">
                <a:solidFill>
                  <a:schemeClr val="tx2"/>
                </a:solidFill>
              </a:rPr>
              <a:t>rentas </a:t>
            </a:r>
            <a:r>
              <a:rPr lang="es-ES" sz="1600" dirty="0" smtClean="0">
                <a:solidFill>
                  <a:schemeClr val="tx2"/>
                </a:solidFill>
              </a:rPr>
              <a:t>inferiores a 11.200 euros anuales. </a:t>
            </a:r>
          </a:p>
          <a:p>
            <a:pPr lvl="1"/>
            <a:r>
              <a:rPr lang="es-ES" sz="1600" dirty="0" smtClean="0">
                <a:solidFill>
                  <a:schemeClr val="tx2"/>
                </a:solidFill>
              </a:rPr>
              <a:t>Personas perceptoras de las prestaciones económicas de la Seguridad Social por hijo a cargo.</a:t>
            </a:r>
          </a:p>
          <a:p>
            <a:r>
              <a:rPr lang="es-ES" sz="1800" dirty="0" smtClean="0">
                <a:solidFill>
                  <a:schemeClr val="tx2"/>
                </a:solidFill>
              </a:rPr>
              <a:t>Beneficiará </a:t>
            </a:r>
            <a:r>
              <a:rPr lang="es-ES" sz="1800" dirty="0">
                <a:solidFill>
                  <a:schemeClr val="tx2"/>
                </a:solidFill>
              </a:rPr>
              <a:t>a</a:t>
            </a:r>
            <a:r>
              <a:rPr lang="es-ES" sz="1800" dirty="0" smtClean="0">
                <a:solidFill>
                  <a:schemeClr val="tx2"/>
                </a:solidFill>
              </a:rPr>
              <a:t> más de 7,8 M de personas.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0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048" y="977230"/>
            <a:ext cx="10972800" cy="1143000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Además, en Sanidad y Consumo </a:t>
            </a:r>
            <a:endParaRPr lang="es-ES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403" y="1690008"/>
            <a:ext cx="10972800" cy="4619312"/>
          </a:xfrm>
        </p:spPr>
        <p:txBody>
          <a:bodyPr>
            <a:normAutofit fontScale="47500" lnSpcReduction="20000"/>
          </a:bodyPr>
          <a:lstStyle/>
          <a:p>
            <a:endParaRPr lang="es-ES" sz="4200" dirty="0" smtClean="0">
              <a:solidFill>
                <a:schemeClr val="tx2"/>
              </a:solidFill>
            </a:endParaRPr>
          </a:p>
          <a:p>
            <a:r>
              <a:rPr lang="es-ES" sz="4200" dirty="0" smtClean="0">
                <a:solidFill>
                  <a:schemeClr val="tx2"/>
                </a:solidFill>
              </a:rPr>
              <a:t>22M para INGESA, mejora de servicios sanitarios en Ceuta y Melilla (inversiones en infraestructuras y mejora de la prestación de servicios).</a:t>
            </a:r>
          </a:p>
          <a:p>
            <a:pPr marL="0" indent="0">
              <a:buNone/>
            </a:pPr>
            <a:endParaRPr lang="es-ES" sz="4200" dirty="0" smtClean="0">
              <a:solidFill>
                <a:schemeClr val="tx2"/>
              </a:solidFill>
            </a:endParaRPr>
          </a:p>
          <a:p>
            <a:r>
              <a:rPr lang="es-ES" sz="4200" dirty="0" smtClean="0">
                <a:solidFill>
                  <a:schemeClr val="tx2"/>
                </a:solidFill>
              </a:rPr>
              <a:t>8M para la mejora de los sistemas de información y desarrollo de servicios digitales en el SNS.</a:t>
            </a:r>
          </a:p>
          <a:p>
            <a:endParaRPr lang="es-ES" sz="4200" dirty="0" smtClean="0">
              <a:solidFill>
                <a:schemeClr val="tx2"/>
              </a:solidFill>
            </a:endParaRPr>
          </a:p>
          <a:p>
            <a:r>
              <a:rPr lang="es-ES" sz="4200" dirty="0" smtClean="0">
                <a:solidFill>
                  <a:schemeClr val="tx2"/>
                </a:solidFill>
              </a:rPr>
              <a:t>1M más para los planes de prevención y control del SIDA y Enfermedades Transmisión Sexual.</a:t>
            </a:r>
          </a:p>
          <a:p>
            <a:endParaRPr lang="es-ES" sz="4200" dirty="0" smtClean="0">
              <a:solidFill>
                <a:schemeClr val="tx2"/>
              </a:solidFill>
            </a:endParaRPr>
          </a:p>
          <a:p>
            <a:r>
              <a:rPr lang="es-ES" sz="4200" dirty="0" smtClean="0">
                <a:solidFill>
                  <a:schemeClr val="tx2"/>
                </a:solidFill>
              </a:rPr>
              <a:t>400.000€ para el Instituto de Salud Carlos III.</a:t>
            </a:r>
            <a:endParaRPr lang="es-ES" sz="4200" dirty="0">
              <a:solidFill>
                <a:schemeClr val="tx2"/>
              </a:solidFill>
            </a:endParaRPr>
          </a:p>
          <a:p>
            <a:endParaRPr lang="es-ES" sz="4200" dirty="0">
              <a:solidFill>
                <a:schemeClr val="tx2"/>
              </a:solidFill>
            </a:endParaRPr>
          </a:p>
          <a:p>
            <a:r>
              <a:rPr lang="es-ES" sz="4200" dirty="0" smtClean="0">
                <a:solidFill>
                  <a:schemeClr val="tx2"/>
                </a:solidFill>
              </a:rPr>
              <a:t>2,1M para la Organización Nacional de Trasplantes.</a:t>
            </a:r>
          </a:p>
          <a:p>
            <a:endParaRPr lang="es-ES" sz="4200" dirty="0" smtClean="0">
              <a:solidFill>
                <a:schemeClr val="tx2"/>
              </a:solidFill>
            </a:endParaRPr>
          </a:p>
          <a:p>
            <a:r>
              <a:rPr lang="es-ES" sz="4200" dirty="0" smtClean="0">
                <a:solidFill>
                  <a:schemeClr val="tx2"/>
                </a:solidFill>
              </a:rPr>
              <a:t>13,4M</a:t>
            </a:r>
            <a:r>
              <a:rPr lang="es-ES" sz="4200" dirty="0">
                <a:solidFill>
                  <a:schemeClr val="tx2"/>
                </a:solidFill>
              </a:rPr>
              <a:t> </a:t>
            </a:r>
            <a:r>
              <a:rPr lang="es-ES" sz="4200" dirty="0" smtClean="0">
                <a:solidFill>
                  <a:schemeClr val="tx2"/>
                </a:solidFill>
              </a:rPr>
              <a:t>para la DG de Consumo se integran en el presupuesto.</a:t>
            </a:r>
            <a:endParaRPr lang="es-ES" sz="4200" dirty="0">
              <a:solidFill>
                <a:schemeClr val="tx2"/>
              </a:solidFill>
            </a:endParaRPr>
          </a:p>
          <a:p>
            <a:endParaRPr lang="es-ES" sz="4200" dirty="0" smtClean="0">
              <a:solidFill>
                <a:schemeClr val="tx2"/>
              </a:solidFill>
            </a:endParaRPr>
          </a:p>
          <a:p>
            <a:endParaRPr lang="es-ES" sz="4200" dirty="0">
              <a:solidFill>
                <a:schemeClr val="tx2"/>
              </a:solidFill>
            </a:endParaRPr>
          </a:p>
          <a:p>
            <a:endParaRPr lang="es-ES" dirty="0" smtClean="0">
              <a:solidFill>
                <a:schemeClr val="tx2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3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4914" y="3197452"/>
            <a:ext cx="109728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Servicios Sociales y Dependencia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7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271" y="748167"/>
            <a:ext cx="10972800" cy="128215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Razones por las que se incrementa </a:t>
            </a:r>
            <a:b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el presupuesto para dependencia un 59,35%</a:t>
            </a:r>
            <a:endParaRPr lang="es-ES" sz="28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9793" y="186146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2"/>
                </a:solidFill>
              </a:rPr>
              <a:t>Diagnóstico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Hay 1.304.312 </a:t>
            </a:r>
            <a:r>
              <a:rPr lang="es-ES" sz="2400" dirty="0">
                <a:solidFill>
                  <a:schemeClr val="tx2"/>
                </a:solidFill>
              </a:rPr>
              <a:t>personas con derecho a </a:t>
            </a:r>
            <a:r>
              <a:rPr lang="es-ES" sz="2400" dirty="0" smtClean="0">
                <a:solidFill>
                  <a:schemeClr val="tx2"/>
                </a:solidFill>
              </a:rPr>
              <a:t>prestación. 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De ellas, 1.054.507 </a:t>
            </a:r>
            <a:r>
              <a:rPr lang="es-ES" sz="2400" dirty="0">
                <a:solidFill>
                  <a:schemeClr val="tx2"/>
                </a:solidFill>
              </a:rPr>
              <a:t>personas </a:t>
            </a:r>
            <a:r>
              <a:rPr lang="es-ES" sz="2400" dirty="0" smtClean="0">
                <a:solidFill>
                  <a:schemeClr val="tx2"/>
                </a:solidFill>
              </a:rPr>
              <a:t>tienen </a:t>
            </a:r>
            <a:r>
              <a:rPr lang="es-ES" sz="2400" dirty="0">
                <a:solidFill>
                  <a:schemeClr val="tx2"/>
                </a:solidFill>
              </a:rPr>
              <a:t>reconocida su </a:t>
            </a:r>
            <a:r>
              <a:rPr lang="es-ES" sz="2400" dirty="0" smtClean="0">
                <a:solidFill>
                  <a:schemeClr val="tx2"/>
                </a:solidFill>
              </a:rPr>
              <a:t>prestación (80,9% </a:t>
            </a:r>
            <a:r>
              <a:rPr lang="es-ES" sz="2400" dirty="0">
                <a:solidFill>
                  <a:schemeClr val="tx2"/>
                </a:solidFill>
              </a:rPr>
              <a:t>del total</a:t>
            </a:r>
            <a:r>
              <a:rPr lang="es-ES" sz="2400" dirty="0" smtClean="0">
                <a:solidFill>
                  <a:schemeClr val="tx2"/>
                </a:solidFill>
              </a:rPr>
              <a:t>).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Pero hay 249.805 </a:t>
            </a:r>
            <a:r>
              <a:rPr lang="es-ES" sz="2400" dirty="0">
                <a:solidFill>
                  <a:schemeClr val="tx2"/>
                </a:solidFill>
              </a:rPr>
              <a:t>personas </a:t>
            </a:r>
            <a:r>
              <a:rPr lang="es-ES" sz="2400" dirty="0" smtClean="0">
                <a:solidFill>
                  <a:schemeClr val="tx2"/>
                </a:solidFill>
              </a:rPr>
              <a:t>(19,2%) en “</a:t>
            </a:r>
            <a:r>
              <a:rPr lang="es-ES" sz="2400" b="1" dirty="0" smtClean="0">
                <a:solidFill>
                  <a:schemeClr val="tx2"/>
                </a:solidFill>
              </a:rPr>
              <a:t>lista </a:t>
            </a:r>
            <a:r>
              <a:rPr lang="es-ES" sz="2400" b="1" dirty="0">
                <a:solidFill>
                  <a:schemeClr val="tx2"/>
                </a:solidFill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</a:rPr>
              <a:t>espera</a:t>
            </a:r>
            <a:r>
              <a:rPr lang="es-ES" sz="2400" dirty="0" smtClean="0">
                <a:solidFill>
                  <a:schemeClr val="tx2"/>
                </a:solidFill>
              </a:rPr>
              <a:t>”.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Además, en 2012 se eliminaron las cuotas a la Seguridad Social de cuidadores familiares, lo que afectó a 180.000 personas.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/>
                </a:solidFill>
              </a:rPr>
              <a:t>POR ELLO, 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El Gobierno incrementa su aportación a la dependencia en 831 millones (59,3% más), la mayor dotación al SAAD que así alcanzará los </a:t>
            </a:r>
            <a:r>
              <a:rPr lang="es-ES" sz="2400" b="1" dirty="0" smtClean="0">
                <a:solidFill>
                  <a:schemeClr val="tx2"/>
                </a:solidFill>
              </a:rPr>
              <a:t>2.231 millones.</a:t>
            </a:r>
          </a:p>
          <a:p>
            <a:pPr marL="0" indent="0">
              <a:buNone/>
            </a:pPr>
            <a:endParaRPr lang="es-ES" sz="2400" b="1" dirty="0">
              <a:solidFill>
                <a:schemeClr val="tx2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0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5992" y="751113"/>
            <a:ext cx="10972800" cy="975149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¿Cómo se distribuyen los 830M adicionales? </a:t>
            </a:r>
            <a:b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Se incrementa el nivel mínimo y recupera nivel acordado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9144109"/>
              </p:ext>
            </p:extLst>
          </p:nvPr>
        </p:nvGraphicFramePr>
        <p:xfrm>
          <a:off x="431371" y="1525756"/>
          <a:ext cx="6096000" cy="406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9939038"/>
              </p:ext>
            </p:extLst>
          </p:nvPr>
        </p:nvGraphicFramePr>
        <p:xfrm>
          <a:off x="6528048" y="1340768"/>
          <a:ext cx="5184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Rectángulo"/>
          <p:cNvSpPr/>
          <p:nvPr/>
        </p:nvSpPr>
        <p:spPr>
          <a:xfrm>
            <a:off x="7632171" y="1726263"/>
            <a:ext cx="2976331" cy="401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Nivel Acordado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10513" y="5699051"/>
            <a:ext cx="9597989" cy="101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incrementa la aportación al </a:t>
            </a:r>
            <a:r>
              <a:rPr lang="es-ES" b="1" dirty="0" smtClean="0"/>
              <a:t>N. Mínimo</a:t>
            </a:r>
            <a:r>
              <a:rPr lang="es-ES" dirty="0" smtClean="0"/>
              <a:t> por parte del Estado central un 31,7%, 415M.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recupera la aportación al </a:t>
            </a:r>
            <a:r>
              <a:rPr lang="es-ES" b="1" dirty="0" smtClean="0"/>
              <a:t>N. Acordado</a:t>
            </a:r>
            <a:r>
              <a:rPr lang="es-ES" dirty="0" smtClean="0"/>
              <a:t> (100 M), suprimida por el Gobierno anterior.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La lista de espera de los casos más graves (grado II y III) se podrá reducir en un 75% ******</a:t>
            </a:r>
            <a:endParaRPr lang="es-ES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1592852" y="2286961"/>
            <a:ext cx="1257300" cy="615923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Incremento 31,7%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628900" y="2902884"/>
            <a:ext cx="514350" cy="3429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7908472" y="3245784"/>
            <a:ext cx="819149" cy="1603803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8848" y="0"/>
            <a:ext cx="773151" cy="74351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74917" cy="7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4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8F68A01CE21048AC45B9C33849D444" ma:contentTypeVersion="1" ma:contentTypeDescription="Crear nuevo documento." ma:contentTypeScope="" ma:versionID="3d7772044b9fdf5a37c10ea049e8a5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4767F-9939-45BB-9769-1F9CDA960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93CEB2-501E-4A12-968D-B6CE8B69215B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3DA84D-7C50-4863-ADF5-B7DC839ACA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1294</Words>
  <Application>Microsoft Office PowerPoint</Application>
  <PresentationFormat>Personalizado</PresentationFormat>
  <Paragraphs>186</Paragraphs>
  <Slides>20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1_Tema de Office</vt:lpstr>
      <vt:lpstr>Diseño personalizado</vt:lpstr>
      <vt:lpstr>Diapositiva 0</vt:lpstr>
      <vt:lpstr>Diapositiva 1</vt:lpstr>
      <vt:lpstr>El Presupuesto del MSCBS se incrementa casi un 41% </vt:lpstr>
      <vt:lpstr>Sanidad y Consumo</vt:lpstr>
      <vt:lpstr>Razones por las que se eliminan progresivamente los “copagos”</vt:lpstr>
      <vt:lpstr>Además, en Sanidad y Consumo </vt:lpstr>
      <vt:lpstr>Servicios Sociales y Dependencia</vt:lpstr>
      <vt:lpstr>Razones por las que se incrementa  el presupuesto para dependencia un 59,35%</vt:lpstr>
      <vt:lpstr>¿Cómo se distribuyen los 830M adicionales?  Se incrementa el nivel mínimo y recupera nivel acordado</vt:lpstr>
      <vt:lpstr>Recuperación de cuotas sociales de personas cuidadoras familiares</vt:lpstr>
      <vt:lpstr>Además en Servicios Sociales </vt:lpstr>
      <vt:lpstr>Financiación y profesionales para Sanidad y Bienestar Social</vt:lpstr>
      <vt:lpstr>Alto Comisionado para la lucha contra la Pobreza Infantil  Unos PGE centrados en la Infancia </vt:lpstr>
      <vt:lpstr>Aumentos Prestación por hijo a cargo (I)</vt:lpstr>
      <vt:lpstr>Diapositiva 14</vt:lpstr>
      <vt:lpstr>Aumentos Prestación por hijo a cargo (II)</vt:lpstr>
      <vt:lpstr>Nuevos umbrales para determinar beneficiarios de la prestación de 588 € euros</vt:lpstr>
      <vt:lpstr>Programa VECA </vt:lpstr>
      <vt:lpstr>Otras medidas para infancia  en situación vulnerable</vt:lpstr>
      <vt:lpstr>GRACIAS por su atención</vt:lpstr>
    </vt:vector>
  </TitlesOfParts>
  <Company>Ministerio de Economía, Industria y Competitividad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Larach, Vincent</dc:creator>
  <cp:lastModifiedBy>susana</cp:lastModifiedBy>
  <cp:revision>257</cp:revision>
  <cp:lastPrinted>2019-01-11T12:05:19Z</cp:lastPrinted>
  <dcterms:created xsi:type="dcterms:W3CDTF">2018-09-20T13:57:43Z</dcterms:created>
  <dcterms:modified xsi:type="dcterms:W3CDTF">2019-01-15T21:03:50Z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0x0101008E8F68A01CE21048AC45B9C33849D444</vt:lpwstr>
  </property>
</Properties>
</file>